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5"/>
  </p:notesMasterIdLst>
  <p:handoutMasterIdLst>
    <p:handoutMasterId r:id="rId96"/>
  </p:handoutMasterIdLst>
  <p:sldIdLst>
    <p:sldId id="281" r:id="rId2"/>
    <p:sldId id="791" r:id="rId3"/>
    <p:sldId id="792" r:id="rId4"/>
    <p:sldId id="793" r:id="rId5"/>
    <p:sldId id="795" r:id="rId6"/>
    <p:sldId id="800" r:id="rId7"/>
    <p:sldId id="802" r:id="rId8"/>
    <p:sldId id="804" r:id="rId9"/>
    <p:sldId id="796" r:id="rId10"/>
    <p:sldId id="797" r:id="rId11"/>
    <p:sldId id="798" r:id="rId12"/>
    <p:sldId id="640" r:id="rId13"/>
    <p:sldId id="801" r:id="rId14"/>
    <p:sldId id="748" r:id="rId15"/>
    <p:sldId id="788" r:id="rId16"/>
    <p:sldId id="803" r:id="rId17"/>
    <p:sldId id="690" r:id="rId18"/>
    <p:sldId id="692" r:id="rId19"/>
    <p:sldId id="753" r:id="rId20"/>
    <p:sldId id="754" r:id="rId21"/>
    <p:sldId id="736" r:id="rId22"/>
    <p:sldId id="782" r:id="rId23"/>
    <p:sldId id="790" r:id="rId24"/>
    <p:sldId id="789" r:id="rId25"/>
    <p:sldId id="752" r:id="rId26"/>
    <p:sldId id="787" r:id="rId27"/>
    <p:sldId id="699" r:id="rId28"/>
    <p:sldId id="704" r:id="rId29"/>
    <p:sldId id="783" r:id="rId30"/>
    <p:sldId id="710" r:id="rId31"/>
    <p:sldId id="784" r:id="rId32"/>
    <p:sldId id="717" r:id="rId33"/>
    <p:sldId id="758" r:id="rId34"/>
    <p:sldId id="776" r:id="rId35"/>
    <p:sldId id="785" r:id="rId36"/>
    <p:sldId id="426" r:id="rId37"/>
    <p:sldId id="635" r:id="rId38"/>
    <p:sldId id="750" r:id="rId39"/>
    <p:sldId id="777" r:id="rId40"/>
    <p:sldId id="779" r:id="rId41"/>
    <p:sldId id="778" r:id="rId42"/>
    <p:sldId id="781" r:id="rId43"/>
    <p:sldId id="457" r:id="rId44"/>
    <p:sldId id="756" r:id="rId45"/>
    <p:sldId id="759" r:id="rId46"/>
    <p:sldId id="806" r:id="rId47"/>
    <p:sldId id="805" r:id="rId48"/>
    <p:sldId id="760" r:id="rId49"/>
    <p:sldId id="761" r:id="rId50"/>
    <p:sldId id="762" r:id="rId51"/>
    <p:sldId id="763" r:id="rId52"/>
    <p:sldId id="774" r:id="rId53"/>
    <p:sldId id="764" r:id="rId54"/>
    <p:sldId id="765" r:id="rId55"/>
    <p:sldId id="766" r:id="rId56"/>
    <p:sldId id="767" r:id="rId57"/>
    <p:sldId id="768" r:id="rId58"/>
    <p:sldId id="769" r:id="rId59"/>
    <p:sldId id="770" r:id="rId60"/>
    <p:sldId id="463" r:id="rId61"/>
    <p:sldId id="645" r:id="rId62"/>
    <p:sldId id="637" r:id="rId63"/>
    <p:sldId id="462" r:id="rId64"/>
    <p:sldId id="409" r:id="rId65"/>
    <p:sldId id="407" r:id="rId66"/>
    <p:sldId id="638" r:id="rId67"/>
    <p:sldId id="379" r:id="rId68"/>
    <p:sldId id="646" r:id="rId69"/>
    <p:sldId id="317" r:id="rId70"/>
    <p:sldId id="472" r:id="rId71"/>
    <p:sldId id="491" r:id="rId72"/>
    <p:sldId id="504" r:id="rId73"/>
    <p:sldId id="505" r:id="rId74"/>
    <p:sldId id="772" r:id="rId75"/>
    <p:sldId id="771" r:id="rId76"/>
    <p:sldId id="773" r:id="rId77"/>
    <p:sldId id="509" r:id="rId78"/>
    <p:sldId id="510" r:id="rId79"/>
    <p:sldId id="511" r:id="rId80"/>
    <p:sldId id="513" r:id="rId81"/>
    <p:sldId id="514" r:id="rId82"/>
    <p:sldId id="515" r:id="rId83"/>
    <p:sldId id="516" r:id="rId84"/>
    <p:sldId id="518" r:id="rId85"/>
    <p:sldId id="519" r:id="rId86"/>
    <p:sldId id="520" r:id="rId87"/>
    <p:sldId id="521" r:id="rId88"/>
    <p:sldId id="522" r:id="rId89"/>
    <p:sldId id="523" r:id="rId90"/>
    <p:sldId id="525" r:id="rId91"/>
    <p:sldId id="526" r:id="rId92"/>
    <p:sldId id="528" r:id="rId93"/>
    <p:sldId id="684" r:id="rId9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0" autoAdjust="0"/>
    <p:restoredTop sz="90878" autoAdjust="0"/>
  </p:normalViewPr>
  <p:slideViewPr>
    <p:cSldViewPr>
      <p:cViewPr>
        <p:scale>
          <a:sx n="100" d="100"/>
          <a:sy n="100" d="100"/>
        </p:scale>
        <p:origin x="950" y="-355"/>
      </p:cViewPr>
      <p:guideLst>
        <p:guide orient="horz" pos="2160"/>
        <p:guide pos="2880"/>
      </p:guideLst>
    </p:cSldViewPr>
  </p:slideViewPr>
  <p:outlineViewPr>
    <p:cViewPr>
      <p:scale>
        <a:sx n="33" d="100"/>
        <a:sy n="33" d="100"/>
      </p:scale>
      <p:origin x="48" y="4531"/>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ru-RU" altLang="ru-RU"/>
          </a:p>
        </p:txBody>
      </p:sp>
      <p:sp>
        <p:nvSpPr>
          <p:cNvPr id="7270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ECC97E7C-02F0-4984-B5DD-DDE14A9492DE}" type="datetimeFigureOut">
              <a:rPr lang="ru-RU" altLang="ru-RU"/>
              <a:pPr>
                <a:defRPr/>
              </a:pPr>
              <a:t>16.09.2022</a:t>
            </a:fld>
            <a:endParaRPr lang="ru-RU" altLang="ru-RU"/>
          </a:p>
        </p:txBody>
      </p:sp>
      <p:sp>
        <p:nvSpPr>
          <p:cNvPr id="7270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ru-RU" altLang="ru-RU"/>
          </a:p>
        </p:txBody>
      </p:sp>
      <p:sp>
        <p:nvSpPr>
          <p:cNvPr id="7270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50ED9F64-0B09-4629-88CB-DBB33C941B23}" type="slidenum">
              <a:rPr lang="ru-RU" altLang="ru-RU"/>
              <a:pPr>
                <a:defRPr/>
              </a:pPr>
              <a:t>‹#›</a:t>
            </a:fld>
            <a:endParaRPr lang="ru-RU" altLang="ru-RU"/>
          </a:p>
        </p:txBody>
      </p:sp>
    </p:spTree>
    <p:extLst>
      <p:ext uri="{BB962C8B-B14F-4D97-AF65-F5344CB8AC3E}">
        <p14:creationId xmlns:p14="http://schemas.microsoft.com/office/powerpoint/2010/main" val="1404196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rebuchet MS" pitchFamily="34" charset="0"/>
                <a:cs typeface="Arial" charset="0"/>
              </a:defRPr>
            </a:lvl1pPr>
          </a:lstStyle>
          <a:p>
            <a:pPr>
              <a:defRPr/>
            </a:pPr>
            <a:endParaRPr lang="ru-RU" altLang="ru-RU"/>
          </a:p>
        </p:txBody>
      </p:sp>
      <p:sp>
        <p:nvSpPr>
          <p:cNvPr id="3747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rebuchet MS" pitchFamily="34" charset="0"/>
                <a:cs typeface="Arial" charset="0"/>
              </a:defRPr>
            </a:lvl1pPr>
          </a:lstStyle>
          <a:p>
            <a:pPr>
              <a:defRPr/>
            </a:pPr>
            <a:fld id="{B43B5BE1-60FC-42F4-A3CA-0788B69BBDB4}" type="datetimeFigureOut">
              <a:rPr lang="ru-RU" altLang="ru-RU"/>
              <a:pPr>
                <a:defRPr/>
              </a:pPr>
              <a:t>16.09.2022</a:t>
            </a:fld>
            <a:endParaRPr lang="ru-RU" altLang="ru-RU"/>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47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noProof="0" smtClean="0"/>
              <a:t>Образец текста</a:t>
            </a:r>
          </a:p>
          <a:p>
            <a:pPr lvl="1"/>
            <a:r>
              <a:rPr lang="ru-RU" altLang="ru-RU" noProof="0" smtClean="0"/>
              <a:t>Второй уровень</a:t>
            </a:r>
          </a:p>
          <a:p>
            <a:pPr lvl="2"/>
            <a:r>
              <a:rPr lang="ru-RU" altLang="ru-RU" noProof="0" smtClean="0"/>
              <a:t>Третий уровень</a:t>
            </a:r>
          </a:p>
          <a:p>
            <a:pPr lvl="3"/>
            <a:r>
              <a:rPr lang="ru-RU" altLang="ru-RU" noProof="0" smtClean="0"/>
              <a:t>Четвертый уровень</a:t>
            </a:r>
          </a:p>
          <a:p>
            <a:pPr lvl="4"/>
            <a:r>
              <a:rPr lang="ru-RU" altLang="ru-RU" noProof="0" smtClean="0"/>
              <a:t>Пятый уровень</a:t>
            </a:r>
          </a:p>
        </p:txBody>
      </p:sp>
      <p:sp>
        <p:nvSpPr>
          <p:cNvPr id="3747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rebuchet MS" pitchFamily="34" charset="0"/>
                <a:cs typeface="Arial" charset="0"/>
              </a:defRPr>
            </a:lvl1pPr>
          </a:lstStyle>
          <a:p>
            <a:pPr>
              <a:defRPr/>
            </a:pPr>
            <a:endParaRPr lang="ru-RU" altLang="ru-RU"/>
          </a:p>
        </p:txBody>
      </p:sp>
      <p:sp>
        <p:nvSpPr>
          <p:cNvPr id="3747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rebuchet MS" pitchFamily="34" charset="0"/>
                <a:cs typeface="Arial" charset="0"/>
              </a:defRPr>
            </a:lvl1pPr>
          </a:lstStyle>
          <a:p>
            <a:pPr>
              <a:defRPr/>
            </a:pPr>
            <a:fld id="{F44EE6BC-F04B-417B-80D9-38ED151D34CD}" type="slidenum">
              <a:rPr lang="ru-RU" altLang="ru-RU"/>
              <a:pPr>
                <a:defRPr/>
              </a:pPr>
              <a:t>‹#›</a:t>
            </a:fld>
            <a:endParaRPr lang="ru-RU" altLang="ru-RU"/>
          </a:p>
        </p:txBody>
      </p:sp>
    </p:spTree>
    <p:extLst>
      <p:ext uri="{BB962C8B-B14F-4D97-AF65-F5344CB8AC3E}">
        <p14:creationId xmlns:p14="http://schemas.microsoft.com/office/powerpoint/2010/main" val="3893296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r>
              <a:rPr lang="uk-UA" altLang="ru-RU" smtClean="0">
                <a:latin typeface="Arial" pitchFamily="34" charset="0"/>
              </a:rPr>
              <a:t>як</a:t>
            </a:r>
            <a:endParaRPr lang="ru-RU" altLang="ru-RU"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Образ слайда 1"/>
          <p:cNvSpPr>
            <a:spLocks noGrp="1" noRot="1" noChangeAspect="1" noTextEdit="1"/>
          </p:cNvSpPr>
          <p:nvPr>
            <p:ph type="sldImg"/>
          </p:nvPr>
        </p:nvSpPr>
        <p:spPr>
          <a:ln/>
        </p:spPr>
      </p:sp>
      <p:sp>
        <p:nvSpPr>
          <p:cNvPr id="109571" name="Заметки 2"/>
          <p:cNvSpPr>
            <a:spLocks noGrp="1"/>
          </p:cNvSpPr>
          <p:nvPr>
            <p:ph type="body" idx="1"/>
          </p:nvPr>
        </p:nvSpPr>
        <p:spPr>
          <a:noFill/>
        </p:spPr>
        <p:txBody>
          <a:bodyPr/>
          <a:lstStyle/>
          <a:p>
            <a:pPr eaLnBrk="1" hangingPunct="1">
              <a:spcBef>
                <a:spcPct val="0"/>
              </a:spcBef>
            </a:pPr>
            <a:endParaRPr lang="uk-UA" altLang="ru-RU" smtClean="0"/>
          </a:p>
        </p:txBody>
      </p:sp>
      <p:sp>
        <p:nvSpPr>
          <p:cNvPr id="109572"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F94E601D-6705-487A-9FB5-585CBB12902B}" type="slidenum">
              <a:rPr lang="uk-UA" altLang="ru-RU"/>
              <a:pPr algn="r" eaLnBrk="1" hangingPunct="1">
                <a:spcBef>
                  <a:spcPct val="0"/>
                </a:spcBef>
              </a:pPr>
              <a:t>29</a:t>
            </a:fld>
            <a:endParaRPr lang="uk-UA"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Образ слайда 1"/>
          <p:cNvSpPr>
            <a:spLocks noGrp="1" noRot="1" noChangeAspect="1" noTextEdit="1"/>
          </p:cNvSpPr>
          <p:nvPr>
            <p:ph type="sldImg"/>
          </p:nvPr>
        </p:nvSpPr>
        <p:spPr>
          <a:ln/>
        </p:spPr>
      </p:sp>
      <p:sp>
        <p:nvSpPr>
          <p:cNvPr id="110595" name="Заметки 2"/>
          <p:cNvSpPr>
            <a:spLocks noGrp="1"/>
          </p:cNvSpPr>
          <p:nvPr>
            <p:ph type="body" idx="1"/>
          </p:nvPr>
        </p:nvSpPr>
        <p:spPr>
          <a:noFill/>
        </p:spPr>
        <p:txBody>
          <a:bodyPr/>
          <a:lstStyle/>
          <a:p>
            <a:pPr eaLnBrk="1" hangingPunct="1">
              <a:spcBef>
                <a:spcPct val="0"/>
              </a:spcBef>
            </a:pPr>
            <a:endParaRPr lang="uk-UA" altLang="ru-RU" smtClean="0"/>
          </a:p>
        </p:txBody>
      </p:sp>
      <p:sp>
        <p:nvSpPr>
          <p:cNvPr id="110596"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9CA0630-3C2A-45DA-8CFA-5B6D8E6BBB4D}" type="slidenum">
              <a:rPr lang="uk-UA" altLang="ru-RU"/>
              <a:pPr algn="r" eaLnBrk="1" hangingPunct="1">
                <a:spcBef>
                  <a:spcPct val="0"/>
                </a:spcBef>
              </a:pPr>
              <a:t>30</a:t>
            </a:fld>
            <a:endParaRPr lang="uk-UA"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Образ слайда 1"/>
          <p:cNvSpPr>
            <a:spLocks noGrp="1" noRot="1" noChangeAspect="1" noTextEdit="1"/>
          </p:cNvSpPr>
          <p:nvPr>
            <p:ph type="sldImg"/>
          </p:nvPr>
        </p:nvSpPr>
        <p:spPr>
          <a:ln/>
        </p:spPr>
      </p:sp>
      <p:sp>
        <p:nvSpPr>
          <p:cNvPr id="111619" name="Заметки 2"/>
          <p:cNvSpPr>
            <a:spLocks noGrp="1"/>
          </p:cNvSpPr>
          <p:nvPr>
            <p:ph type="body" idx="1"/>
          </p:nvPr>
        </p:nvSpPr>
        <p:spPr>
          <a:noFill/>
        </p:spPr>
        <p:txBody>
          <a:bodyPr/>
          <a:lstStyle/>
          <a:p>
            <a:pPr eaLnBrk="1" hangingPunct="1">
              <a:spcBef>
                <a:spcPct val="0"/>
              </a:spcBef>
            </a:pPr>
            <a:endParaRPr lang="uk-UA" altLang="ru-RU" smtClean="0"/>
          </a:p>
        </p:txBody>
      </p:sp>
      <p:sp>
        <p:nvSpPr>
          <p:cNvPr id="111620"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06D64D1-2089-4B1A-B2DA-F048A29660EF}" type="slidenum">
              <a:rPr lang="uk-UA" altLang="ru-RU"/>
              <a:pPr algn="r" eaLnBrk="1" hangingPunct="1">
                <a:spcBef>
                  <a:spcPct val="0"/>
                </a:spcBef>
              </a:pPr>
              <a:t>31</a:t>
            </a:fld>
            <a:endParaRPr lang="uk-UA"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p:cNvSpPr>
            <a:spLocks noGrp="1" noRot="1" noChangeAspect="1" noTextEdit="1"/>
          </p:cNvSpPr>
          <p:nvPr>
            <p:ph type="sldImg"/>
          </p:nvPr>
        </p:nvSpPr>
        <p:spPr>
          <a:ln/>
        </p:spPr>
      </p:sp>
      <p:sp>
        <p:nvSpPr>
          <p:cNvPr id="112643" name="Заметки 2"/>
          <p:cNvSpPr>
            <a:spLocks noGrp="1"/>
          </p:cNvSpPr>
          <p:nvPr>
            <p:ph type="body" idx="1"/>
          </p:nvPr>
        </p:nvSpPr>
        <p:spPr>
          <a:noFill/>
        </p:spPr>
        <p:txBody>
          <a:bodyPr/>
          <a:lstStyle/>
          <a:p>
            <a:pPr eaLnBrk="1" hangingPunct="1">
              <a:spcBef>
                <a:spcPct val="0"/>
              </a:spcBef>
            </a:pPr>
            <a:endParaRPr lang="uk-UA" altLang="ru-RU" smtClean="0"/>
          </a:p>
        </p:txBody>
      </p:sp>
      <p:sp>
        <p:nvSpPr>
          <p:cNvPr id="112644"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8263BC87-C7B3-40F1-92DE-C62D8085FCB1}" type="slidenum">
              <a:rPr lang="uk-UA" altLang="ru-RU"/>
              <a:pPr algn="r" eaLnBrk="1" hangingPunct="1">
                <a:spcBef>
                  <a:spcPct val="0"/>
                </a:spcBef>
              </a:pPr>
              <a:t>32</a:t>
            </a:fld>
            <a:endParaRPr lang="uk-UA"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Образ слайда 1"/>
          <p:cNvSpPr>
            <a:spLocks noGrp="1" noRot="1" noChangeAspect="1" noTextEdit="1"/>
          </p:cNvSpPr>
          <p:nvPr>
            <p:ph type="sldImg"/>
          </p:nvPr>
        </p:nvSpPr>
        <p:spPr>
          <a:ln/>
        </p:spPr>
      </p:sp>
      <p:sp>
        <p:nvSpPr>
          <p:cNvPr id="113667" name="Заметки 2"/>
          <p:cNvSpPr>
            <a:spLocks noGrp="1"/>
          </p:cNvSpPr>
          <p:nvPr>
            <p:ph type="body" idx="1"/>
          </p:nvPr>
        </p:nvSpPr>
        <p:spPr>
          <a:noFill/>
        </p:spPr>
        <p:txBody>
          <a:bodyPr/>
          <a:lstStyle/>
          <a:p>
            <a:r>
              <a:rPr lang="ru-RU" altLang="ru-RU" smtClean="0"/>
              <a:t> Компонентное программирование является самостоятельным стилем программирования со своей концептуальной базой, теорией, методологией и инструментальными средствами. Он дополняет и расширяет существующие методы программирования средствами композиции готовых КПВ, значительно упрощают процессы разработки и сопровождение систем</a:t>
            </a:r>
          </a:p>
        </p:txBody>
      </p:sp>
      <p:sp>
        <p:nvSpPr>
          <p:cNvPr id="113668" name="Номер слайда 3"/>
          <p:cNvSpPr>
            <a:spLocks noGrp="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9C4DB01-C4C1-4D16-83F7-49730635166A}" type="slidenum">
              <a:rPr lang="ru-RU" altLang="ru-RU" smtClean="0">
                <a:latin typeface="Trebuchet MS" pitchFamily="34" charset="0"/>
              </a:rPr>
              <a:pPr eaLnBrk="1" hangingPunct="1"/>
              <a:t>45</a:t>
            </a:fld>
            <a:endParaRPr lang="ru-RU" altLang="ru-RU" smtClean="0">
              <a:latin typeface="Trebuchet MS"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p:spPr>
        <p:txBody>
          <a:bodyPr/>
          <a:lstStyle/>
          <a:p>
            <a:r>
              <a:rPr lang="uk-UA" altLang="ru-RU" smtClean="0">
                <a:latin typeface="Arial" pitchFamily="34" charset="0"/>
              </a:rPr>
              <a:t>як</a:t>
            </a:r>
            <a:endParaRPr lang="ru-RU" altLang="ru-RU"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p:cNvSpPr>
            <a:spLocks noGrp="1" noRot="1" noChangeAspect="1" noTextEdit="1"/>
          </p:cNvSpPr>
          <p:nvPr>
            <p:ph type="sldImg"/>
          </p:nvPr>
        </p:nvSpPr>
        <p:spPr>
          <a:ln/>
        </p:spPr>
      </p:sp>
      <p:sp>
        <p:nvSpPr>
          <p:cNvPr id="102403" name="Заметки 2"/>
          <p:cNvSpPr>
            <a:spLocks noGrp="1"/>
          </p:cNvSpPr>
          <p:nvPr>
            <p:ph type="body" idx="1"/>
          </p:nvPr>
        </p:nvSpPr>
        <p:spPr>
          <a:noFill/>
        </p:spPr>
        <p:txBody>
          <a:bodyPr/>
          <a:lstStyle/>
          <a:p>
            <a:pPr eaLnBrk="1" hangingPunct="1">
              <a:spcBef>
                <a:spcPct val="0"/>
              </a:spcBef>
            </a:pPr>
            <a:r>
              <a:rPr lang="uk-UA" altLang="ru-RU" b="1" i="1" smtClean="0">
                <a:solidFill>
                  <a:schemeClr val="tx2"/>
                </a:solidFill>
              </a:rPr>
              <a:t>Den</a:t>
            </a:r>
            <a:r>
              <a:rPr lang="uk-UA" altLang="ru-RU" sz="1000" b="1" i="1" smtClean="0">
                <a:solidFill>
                  <a:schemeClr val="tx2"/>
                </a:solidFill>
              </a:rPr>
              <a:t>i  - </a:t>
            </a:r>
            <a:r>
              <a:rPr lang="ru-RU" altLang="ru-RU" smtClean="0"/>
              <a:t>денотат </a:t>
            </a:r>
            <a:r>
              <a:rPr lang="ru-RU" altLang="ru-RU" b="1" smtClean="0"/>
              <a:t>– </a:t>
            </a:r>
            <a:r>
              <a:rPr lang="ru-RU" altLang="ru-RU" smtClean="0"/>
              <a:t>с</a:t>
            </a:r>
            <a:r>
              <a:rPr lang="ru-RU" altLang="ru-RU" smtClean="0">
                <a:latin typeface="Arial" pitchFamily="34" charset="0"/>
              </a:rPr>
              <a:t>ущность реальной действительности</a:t>
            </a:r>
            <a:endParaRPr lang="uk-UA" altLang="ru-RU" smtClean="0"/>
          </a:p>
          <a:p>
            <a:pPr eaLnBrk="1" hangingPunct="1">
              <a:spcBef>
                <a:spcPct val="0"/>
              </a:spcBef>
            </a:pPr>
            <a:r>
              <a:rPr lang="uk-UA" altLang="ru-RU" b="1" i="1" smtClean="0">
                <a:solidFill>
                  <a:schemeClr val="tx2"/>
                </a:solidFill>
              </a:rPr>
              <a:t>Con</a:t>
            </a:r>
            <a:r>
              <a:rPr lang="uk-UA" altLang="ru-RU" sz="1000" b="1" i="1" smtClean="0">
                <a:solidFill>
                  <a:schemeClr val="tx2"/>
                </a:solidFill>
              </a:rPr>
              <a:t>i  </a:t>
            </a:r>
            <a:r>
              <a:rPr lang="uk-UA" altLang="ru-RU" sz="1000" smtClean="0">
                <a:solidFill>
                  <a:schemeClr val="tx2"/>
                </a:solidFill>
              </a:rPr>
              <a:t>- концепт – су</a:t>
            </a:r>
            <a:r>
              <a:rPr lang="uk-UA" altLang="ru-RU" sz="1000" smtClean="0">
                <a:solidFill>
                  <a:schemeClr val="tx2"/>
                </a:solidFill>
                <a:latin typeface="Arial" pitchFamily="34" charset="0"/>
              </a:rPr>
              <a:t>щность</a:t>
            </a:r>
            <a:r>
              <a:rPr lang="uk-UA" altLang="ru-RU" sz="1000" smtClean="0">
                <a:solidFill>
                  <a:schemeClr val="tx2"/>
                </a:solidFill>
              </a:rPr>
              <a:t> (семантика) денотат</a:t>
            </a:r>
            <a:r>
              <a:rPr lang="uk-UA" altLang="ru-RU" sz="1000" smtClean="0">
                <a:solidFill>
                  <a:schemeClr val="tx2"/>
                </a:solidFill>
                <a:latin typeface="Arial" pitchFamily="34" charset="0"/>
              </a:rPr>
              <a:t>а</a:t>
            </a:r>
            <a:endParaRPr lang="uk-UA" altLang="ru-RU" sz="1000" b="1" i="1" smtClean="0">
              <a:solidFill>
                <a:schemeClr val="tx2"/>
              </a:solidFill>
            </a:endParaRPr>
          </a:p>
          <a:p>
            <a:pPr eaLnBrk="1" hangingPunct="1">
              <a:spcBef>
                <a:spcPct val="0"/>
              </a:spcBef>
            </a:pPr>
            <a:r>
              <a:rPr lang="uk-UA" altLang="ru-RU" smtClean="0"/>
              <a:t>К</a:t>
            </a:r>
            <a:r>
              <a:rPr lang="uk-UA" altLang="ru-RU" smtClean="0">
                <a:latin typeface="Arial" pitchFamily="34" charset="0"/>
              </a:rPr>
              <a:t>аждый </a:t>
            </a:r>
            <a:r>
              <a:rPr lang="uk-UA" altLang="ru-RU" smtClean="0"/>
              <a:t> </a:t>
            </a:r>
            <a:r>
              <a:rPr lang="ru-RU" altLang="ru-RU" smtClean="0"/>
              <a:t>об</a:t>
            </a:r>
            <a:r>
              <a:rPr lang="ru-RU" altLang="ru-RU" smtClean="0">
                <a:latin typeface="Arial" pitchFamily="34" charset="0"/>
              </a:rPr>
              <a:t>ъект</a:t>
            </a:r>
            <a:r>
              <a:rPr lang="ru-RU" altLang="ru-RU" smtClean="0"/>
              <a:t> </a:t>
            </a:r>
            <a:r>
              <a:rPr lang="ru-RU" altLang="ru-RU" smtClean="0">
                <a:latin typeface="Arial" pitchFamily="34" charset="0"/>
              </a:rPr>
              <a:t>задается </a:t>
            </a:r>
            <a:r>
              <a:rPr lang="ru-RU" altLang="ru-RU" smtClean="0"/>
              <a:t> тр</a:t>
            </a:r>
            <a:r>
              <a:rPr lang="ru-RU" altLang="ru-RU" smtClean="0">
                <a:latin typeface="Arial" pitchFamily="34" charset="0"/>
              </a:rPr>
              <a:t>еугольником</a:t>
            </a:r>
            <a:r>
              <a:rPr lang="ru-RU" altLang="ru-RU" smtClean="0"/>
              <a:t> Фреге</a:t>
            </a:r>
            <a:endParaRPr lang="uk-UA" altLang="ru-RU" smtClean="0"/>
          </a:p>
        </p:txBody>
      </p:sp>
      <p:sp>
        <p:nvSpPr>
          <p:cNvPr id="102404"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C4BC56D-4C77-481F-9ABB-E82C84D16399}" type="slidenum">
              <a:rPr lang="uk-UA" altLang="ru-RU"/>
              <a:pPr algn="r" eaLnBrk="1" hangingPunct="1">
                <a:spcBef>
                  <a:spcPct val="0"/>
                </a:spcBef>
              </a:pPr>
              <a:t>17</a:t>
            </a:fld>
            <a:endParaRPr lang="uk-UA"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Образ слайда 1"/>
          <p:cNvSpPr>
            <a:spLocks noGrp="1" noRot="1" noChangeAspect="1" noTextEdit="1"/>
          </p:cNvSpPr>
          <p:nvPr>
            <p:ph type="sldImg"/>
          </p:nvPr>
        </p:nvSpPr>
        <p:spPr>
          <a:ln/>
        </p:spPr>
      </p:sp>
      <p:sp>
        <p:nvSpPr>
          <p:cNvPr id="103427" name="Заметки 2"/>
          <p:cNvSpPr>
            <a:spLocks noGrp="1"/>
          </p:cNvSpPr>
          <p:nvPr>
            <p:ph type="body" idx="1"/>
          </p:nvPr>
        </p:nvSpPr>
        <p:spPr>
          <a:noFill/>
        </p:spPr>
        <p:txBody>
          <a:bodyPr/>
          <a:lstStyle/>
          <a:p>
            <a:pPr eaLnBrk="1" hangingPunct="1">
              <a:spcBef>
                <a:spcPct val="0"/>
              </a:spcBef>
            </a:pPr>
            <a:r>
              <a:rPr lang="ru-RU" altLang="ru-RU" b="1" smtClean="0"/>
              <a:t>Для определения объекта используется  понятийная структура - треугольник Фреге,  согласно которой объект является  </a:t>
            </a:r>
            <a:r>
              <a:rPr lang="uk-UA" altLang="ru-RU" b="1" i="1" smtClean="0"/>
              <a:t>денотатом</a:t>
            </a:r>
            <a:r>
              <a:rPr lang="ru-RU" altLang="ru-RU" b="1" smtClean="0"/>
              <a:t>. Знак используется для идентификации объекта,  </a:t>
            </a:r>
            <a:r>
              <a:rPr lang="uk-UA" altLang="ru-RU" b="1" smtClean="0"/>
              <a:t>денотат </a:t>
            </a:r>
            <a:r>
              <a:rPr lang="ru-RU" altLang="ru-RU" b="1" smtClean="0"/>
              <a:t>задает  уровень знаний  о сущности моделируемого мира, и концепт задает семантический смысл этого объекта.  Каждому треугольнику Фреге  соответствует определенный объект с собственным именем и определенным содержанием.</a:t>
            </a:r>
            <a:endParaRPr lang="uk-UA" altLang="ru-RU" b="1" smtClean="0"/>
          </a:p>
        </p:txBody>
      </p:sp>
      <p:sp>
        <p:nvSpPr>
          <p:cNvPr id="103428"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23D80754-AC49-4E33-AAE2-EE75EF47A0A1}" type="slidenum">
              <a:rPr lang="uk-UA" altLang="ru-RU"/>
              <a:pPr algn="r" eaLnBrk="1" hangingPunct="1">
                <a:spcBef>
                  <a:spcPct val="0"/>
                </a:spcBef>
              </a:pPr>
              <a:t>18</a:t>
            </a:fld>
            <a:endParaRPr lang="uk-UA"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Образ слайда 1"/>
          <p:cNvSpPr>
            <a:spLocks noGrp="1" noRot="1" noChangeAspect="1" noTextEdit="1"/>
          </p:cNvSpPr>
          <p:nvPr>
            <p:ph type="sldImg"/>
          </p:nvPr>
        </p:nvSpPr>
        <p:spPr>
          <a:ln/>
        </p:spPr>
      </p:sp>
      <p:sp>
        <p:nvSpPr>
          <p:cNvPr id="104451" name="Заметки 2"/>
          <p:cNvSpPr>
            <a:spLocks noGrp="1"/>
          </p:cNvSpPr>
          <p:nvPr>
            <p:ph type="body" idx="1"/>
          </p:nvPr>
        </p:nvSpPr>
        <p:spPr>
          <a:noFill/>
        </p:spPr>
        <p:txBody>
          <a:bodyPr/>
          <a:lstStyle/>
          <a:p>
            <a:pPr eaLnBrk="1" hangingPunct="1">
              <a:spcBef>
                <a:spcPct val="0"/>
              </a:spcBef>
            </a:pPr>
            <a:r>
              <a:rPr lang="ru-RU" altLang="ru-RU" smtClean="0"/>
              <a:t> </a:t>
            </a:r>
            <a:r>
              <a:rPr lang="ru-RU" altLang="ru-RU" i="1" smtClean="0"/>
              <a:t>Декомпозиционные изменения </a:t>
            </a:r>
            <a:r>
              <a:rPr lang="ru-RU" altLang="ru-RU" smtClean="0"/>
              <a:t>денотатов относятся к  сущности реальной действительной, которая соответствует  определенному объекту, и задается как совокупность однородных и неоднородных  предметов.</a:t>
            </a:r>
          </a:p>
          <a:p>
            <a:pPr eaLnBrk="1" hangingPunct="1">
              <a:spcBef>
                <a:spcPct val="0"/>
              </a:spcBef>
            </a:pPr>
            <a:endParaRPr lang="uk-UA" altLang="ru-RU" smtClean="0"/>
          </a:p>
        </p:txBody>
      </p:sp>
      <p:sp>
        <p:nvSpPr>
          <p:cNvPr id="104452"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E93EFD7-4221-4972-BD99-5E7D7F197DC3}" type="slidenum">
              <a:rPr lang="uk-UA" altLang="ru-RU"/>
              <a:pPr algn="r" eaLnBrk="1" hangingPunct="1">
                <a:spcBef>
                  <a:spcPct val="0"/>
                </a:spcBef>
              </a:pPr>
              <a:t>19</a:t>
            </a:fld>
            <a:endParaRPr lang="uk-UA"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Образ слайда 1"/>
          <p:cNvSpPr>
            <a:spLocks noGrp="1" noRot="1" noChangeAspect="1" noTextEdit="1"/>
          </p:cNvSpPr>
          <p:nvPr>
            <p:ph type="sldImg"/>
          </p:nvPr>
        </p:nvSpPr>
        <p:spPr>
          <a:ln/>
        </p:spPr>
      </p:sp>
      <p:sp>
        <p:nvSpPr>
          <p:cNvPr id="105475" name="Заметки 2"/>
          <p:cNvSpPr>
            <a:spLocks noGrp="1"/>
          </p:cNvSpPr>
          <p:nvPr>
            <p:ph type="body" idx="1"/>
          </p:nvPr>
        </p:nvSpPr>
        <p:spPr>
          <a:noFill/>
        </p:spPr>
        <p:txBody>
          <a:bodyPr/>
          <a:lstStyle/>
          <a:p>
            <a:pPr eaLnBrk="1" hangingPunct="1">
              <a:spcBef>
                <a:spcPct val="0"/>
              </a:spcBef>
            </a:pPr>
            <a:r>
              <a:rPr lang="ru-RU" altLang="ru-RU" i="1" smtClean="0"/>
              <a:t>Композиционные изменения </a:t>
            </a:r>
            <a:r>
              <a:rPr lang="uk-UA" altLang="ru-RU" smtClean="0"/>
              <a:t>денотат</a:t>
            </a:r>
            <a:r>
              <a:rPr lang="ru-RU" altLang="ru-RU" smtClean="0"/>
              <a:t>а</a:t>
            </a:r>
            <a:r>
              <a:rPr lang="uk-UA" altLang="ru-RU" smtClean="0"/>
              <a:t> нескольких однородных предметов </a:t>
            </a:r>
            <a:r>
              <a:rPr lang="ru-RU" altLang="ru-RU" smtClean="0"/>
              <a:t>задаются</a:t>
            </a:r>
            <a:r>
              <a:rPr lang="uk-UA" altLang="ru-RU" smtClean="0"/>
              <a:t> как составные </a:t>
            </a:r>
            <a:r>
              <a:rPr lang="ru-RU" altLang="ru-RU" smtClean="0"/>
              <a:t>элементы </a:t>
            </a:r>
            <a:r>
              <a:rPr lang="uk-UA" altLang="ru-RU" smtClean="0"/>
              <a:t>определенной сущности из выбранной предметной области.</a:t>
            </a:r>
            <a:endParaRPr lang="ru-RU" altLang="ru-RU" smtClean="0"/>
          </a:p>
          <a:p>
            <a:pPr eaLnBrk="1" hangingPunct="1">
              <a:spcBef>
                <a:spcPct val="0"/>
              </a:spcBef>
            </a:pPr>
            <a:endParaRPr lang="uk-UA" altLang="ru-RU" smtClean="0"/>
          </a:p>
        </p:txBody>
      </p:sp>
      <p:sp>
        <p:nvSpPr>
          <p:cNvPr id="105476"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5EAE2D0-E79C-40F3-9C2C-F9008483FB9C}" type="slidenum">
              <a:rPr lang="uk-UA" altLang="ru-RU"/>
              <a:pPr algn="r" eaLnBrk="1" hangingPunct="1">
                <a:spcBef>
                  <a:spcPct val="0"/>
                </a:spcBef>
              </a:pPr>
              <a:t>20</a:t>
            </a:fld>
            <a:endParaRPr lang="uk-UA"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Образ слайда 1"/>
          <p:cNvSpPr>
            <a:spLocks noGrp="1" noRot="1" noChangeAspect="1" noTextEdit="1"/>
          </p:cNvSpPr>
          <p:nvPr>
            <p:ph type="sldImg"/>
          </p:nvPr>
        </p:nvSpPr>
        <p:spPr>
          <a:ln/>
        </p:spPr>
      </p:sp>
      <p:sp>
        <p:nvSpPr>
          <p:cNvPr id="106499" name="Заметки 2"/>
          <p:cNvSpPr>
            <a:spLocks noGrp="1"/>
          </p:cNvSpPr>
          <p:nvPr>
            <p:ph type="body" idx="1"/>
          </p:nvPr>
        </p:nvSpPr>
        <p:spPr>
          <a:noFill/>
        </p:spPr>
        <p:txBody>
          <a:bodyPr/>
          <a:lstStyle/>
          <a:p>
            <a:r>
              <a:rPr lang="ru-RU" altLang="ru-RU" i="1" smtClean="0"/>
              <a:t> </a:t>
            </a:r>
            <a:r>
              <a:rPr lang="ru-RU" altLang="ru-RU" smtClean="0"/>
              <a:t>При  рассмотрении объектов как отдельных элементов множества  О, используется  принцип отмены характеристик объектов для отличая его между всеми другими элементами  О. </a:t>
            </a:r>
          </a:p>
          <a:p>
            <a:r>
              <a:rPr lang="ru-RU" altLang="ru-RU" smtClean="0"/>
              <a:t>Этот принцип базируется на предположении, что сущность объекта определяется через его особенность, которая, в свою очередь, понимается как внешнее отличие  от других объектов. Внутренние особенности объекта (его структура, внутренние характеристики), если они непосредственно не влияют на внешние изменения для концептуального моделирования значения не имеют.</a:t>
            </a:r>
          </a:p>
          <a:p>
            <a:pPr eaLnBrk="1" hangingPunct="1">
              <a:spcBef>
                <a:spcPct val="0"/>
              </a:spcBef>
            </a:pPr>
            <a:endParaRPr lang="uk-UA" altLang="ru-RU" smtClean="0"/>
          </a:p>
        </p:txBody>
      </p:sp>
      <p:sp>
        <p:nvSpPr>
          <p:cNvPr id="106500"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22E4CD94-2A89-48E8-933B-3FDA6359CBE4}" type="slidenum">
              <a:rPr lang="uk-UA" altLang="ru-RU"/>
              <a:pPr algn="r" eaLnBrk="1" hangingPunct="1">
                <a:spcBef>
                  <a:spcPct val="0"/>
                </a:spcBef>
              </a:pPr>
              <a:t>21</a:t>
            </a:fld>
            <a:endParaRPr lang="uk-UA"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Образ слайда 1"/>
          <p:cNvSpPr>
            <a:spLocks noGrp="1" noRot="1" noChangeAspect="1" noTextEdit="1"/>
          </p:cNvSpPr>
          <p:nvPr>
            <p:ph type="sldImg"/>
          </p:nvPr>
        </p:nvSpPr>
        <p:spPr>
          <a:ln/>
        </p:spPr>
      </p:sp>
      <p:sp>
        <p:nvSpPr>
          <p:cNvPr id="107523" name="Заметки 2"/>
          <p:cNvSpPr>
            <a:spLocks noGrp="1"/>
          </p:cNvSpPr>
          <p:nvPr>
            <p:ph type="body" idx="1"/>
          </p:nvPr>
        </p:nvSpPr>
        <p:spPr>
          <a:noFill/>
        </p:spPr>
        <p:txBody>
          <a:bodyPr/>
          <a:lstStyle/>
          <a:p>
            <a:pPr eaLnBrk="1" hangingPunct="1">
              <a:spcBef>
                <a:spcPct val="0"/>
              </a:spcBef>
            </a:pPr>
            <a:endParaRPr lang="uk-UA" altLang="ru-RU" smtClean="0"/>
          </a:p>
        </p:txBody>
      </p:sp>
      <p:sp>
        <p:nvSpPr>
          <p:cNvPr id="107524"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D3F43EE-C965-4853-BAB0-80486AB310D3}" type="slidenum">
              <a:rPr lang="uk-UA" altLang="ru-RU"/>
              <a:pPr algn="r" eaLnBrk="1" hangingPunct="1">
                <a:spcBef>
                  <a:spcPct val="0"/>
                </a:spcBef>
              </a:pPr>
              <a:t>27</a:t>
            </a:fld>
            <a:endParaRPr lang="uk-UA"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p:cNvSpPr>
            <a:spLocks noGrp="1" noRot="1" noChangeAspect="1" noTextEdit="1"/>
          </p:cNvSpPr>
          <p:nvPr>
            <p:ph type="sldImg"/>
          </p:nvPr>
        </p:nvSpPr>
        <p:spPr>
          <a:ln/>
        </p:spPr>
      </p:sp>
      <p:sp>
        <p:nvSpPr>
          <p:cNvPr id="108547" name="Заметки 2"/>
          <p:cNvSpPr>
            <a:spLocks noGrp="1"/>
          </p:cNvSpPr>
          <p:nvPr>
            <p:ph type="body" idx="1"/>
          </p:nvPr>
        </p:nvSpPr>
        <p:spPr>
          <a:noFill/>
        </p:spPr>
        <p:txBody>
          <a:bodyPr/>
          <a:lstStyle/>
          <a:p>
            <a:pPr eaLnBrk="1" hangingPunct="1">
              <a:spcBef>
                <a:spcPct val="0"/>
              </a:spcBef>
            </a:pPr>
            <a:endParaRPr lang="uk-UA" altLang="ru-RU" smtClean="0"/>
          </a:p>
        </p:txBody>
      </p:sp>
      <p:sp>
        <p:nvSpPr>
          <p:cNvPr id="108548" name="Номер слайда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95E3D7A-1B89-45BF-8DD6-77D821EF5C62}" type="slidenum">
              <a:rPr lang="uk-UA" altLang="ru-RU"/>
              <a:pPr algn="r" eaLnBrk="1" hangingPunct="1">
                <a:spcBef>
                  <a:spcPct val="0"/>
                </a:spcBef>
              </a:pPr>
              <a:t>28</a:t>
            </a:fld>
            <a:endParaRPr lang="uk-UA"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smtClean="0"/>
              <a:t>Образец заголовка</a:t>
            </a:r>
            <a:endParaRPr lang="en-US" dirty="0"/>
          </a:p>
        </p:txBody>
      </p:sp>
      <p:sp>
        <p:nvSpPr>
          <p:cNvPr id="8" name="Date Placeholder 3"/>
          <p:cNvSpPr>
            <a:spLocks noGrp="1"/>
          </p:cNvSpPr>
          <p:nvPr>
            <p:ph type="dt" sz="half" idx="10"/>
          </p:nvPr>
        </p:nvSpPr>
        <p:spPr/>
        <p:txBody>
          <a:bodyPr/>
          <a:lstStyle>
            <a:lvl1pPr>
              <a:defRPr/>
            </a:lvl1pPr>
          </a:lstStyle>
          <a:p>
            <a:pPr>
              <a:defRPr/>
            </a:pPr>
            <a:fld id="{6EE0C501-1797-48C0-AA54-96AC3ABD7832}" type="datetimeFigureOut">
              <a:rPr lang="ru-RU"/>
              <a:pPr>
                <a:defRPr/>
              </a:pPr>
              <a:t>16.09.2022</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2F52C208-C629-4C78-B068-E9F27B9EB43B}" type="slidenum">
              <a:rPr lang="ru-RU"/>
              <a:pPr>
                <a:defRPr/>
              </a:pPr>
              <a:t>‹#›</a:t>
            </a:fld>
            <a:endParaRPr lang="ru-RU"/>
          </a:p>
        </p:txBody>
      </p:sp>
    </p:spTree>
    <p:extLst>
      <p:ext uri="{BB962C8B-B14F-4D97-AF65-F5344CB8AC3E}">
        <p14:creationId xmlns:p14="http://schemas.microsoft.com/office/powerpoint/2010/main" val="580705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102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5"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cs typeface="+mn-cs"/>
              </a:defRPr>
            </a:lvl1pPr>
          </a:lstStyle>
          <a:p>
            <a:pPr>
              <a:defRPr/>
            </a:pPr>
            <a:fld id="{81B427C9-6C3D-47FC-B8B1-44FD59456B63}" type="datetimeFigureOut">
              <a:rPr lang="ru-RU"/>
              <a:pPr>
                <a:defRPr/>
              </a:pPr>
              <a:t>16.09.2022</a:t>
            </a:fld>
            <a:endParaRPr lang="ru-RU"/>
          </a:p>
        </p:txBody>
      </p:sp>
      <p:sp>
        <p:nvSpPr>
          <p:cNvPr id="16"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fontAlgn="auto">
              <a:spcBef>
                <a:spcPts val="0"/>
              </a:spcBef>
              <a:spcAft>
                <a:spcPts val="0"/>
              </a:spcAft>
              <a:defRPr sz="1100" b="1">
                <a:solidFill>
                  <a:schemeClr val="tx1">
                    <a:lumMod val="50000"/>
                    <a:lumOff val="50000"/>
                  </a:schemeClr>
                </a:solidFill>
                <a:latin typeface="+mn-lt"/>
                <a:cs typeface="+mn-cs"/>
              </a:defRPr>
            </a:lvl1pPr>
          </a:lstStyle>
          <a:p>
            <a:pPr>
              <a:defRPr/>
            </a:pPr>
            <a:endParaRPr lang="ru-RU"/>
          </a:p>
        </p:txBody>
      </p:sp>
      <p:sp>
        <p:nvSpPr>
          <p:cNvPr id="17"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lumMod val="50000"/>
                    <a:lumOff val="50000"/>
                  </a:schemeClr>
                </a:solidFill>
                <a:latin typeface="+mn-lt"/>
                <a:cs typeface="+mn-cs"/>
              </a:defRPr>
            </a:lvl1pPr>
          </a:lstStyle>
          <a:p>
            <a:pPr>
              <a:defRPr/>
            </a:pPr>
            <a:fld id="{EC833318-57ED-455C-BF72-BEAA65D808C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96" r:id="rId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Arial" charset="0"/>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Arial" charset="0"/>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Arial" charset="0"/>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kern="1200">
          <a:solidFill>
            <a:srgbClr val="404040"/>
          </a:solidFill>
          <a:latin typeface="Arial" charset="0"/>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Arial" charset="0"/>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Arial" charset="0"/>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hyperlink" Target="http://www.springerlink.com/content/j761361jp2023662/" TargetMode="External"/><Relationship Id="rId3" Type="http://schemas.openxmlformats.org/officeDocument/2006/relationships/hyperlink" Target="http://www.springerlink.com/content/?Author=E.+M.+Lavrishcheva" TargetMode="External"/><Relationship Id="rId7" Type="http://schemas.openxmlformats.org/officeDocument/2006/relationships/hyperlink" Target="http://www.springerlink.com/content/1060-0396/16/2/" TargetMode="External"/><Relationship Id="rId2" Type="http://schemas.openxmlformats.org/officeDocument/2006/relationships/hyperlink" Target="http://www.springerlink.com/content/mm7446863h21250t/" TargetMode="External"/><Relationship Id="rId1" Type="http://schemas.openxmlformats.org/officeDocument/2006/relationships/slideLayout" Target="../slideLayouts/slideLayout1.xml"/><Relationship Id="rId6" Type="http://schemas.openxmlformats.org/officeDocument/2006/relationships/hyperlink" Target="http://www.springerlink.com/content/r1171211926774x0/" TargetMode="External"/><Relationship Id="rId11" Type="http://schemas.openxmlformats.org/officeDocument/2006/relationships/hyperlink" Target="http://www.springerlink.com/content/1060-0396/39/1/" TargetMode="External"/><Relationship Id="rId5" Type="http://schemas.openxmlformats.org/officeDocument/2006/relationships/hyperlink" Target="http://www.springerlink.com/content/1060-0396/8/2/" TargetMode="External"/><Relationship Id="rId10" Type="http://schemas.openxmlformats.org/officeDocument/2006/relationships/hyperlink" Target="http://www.springerlink.com/content/?Author=Ye.+M.+Lavrishcheva" TargetMode="External"/><Relationship Id="rId4" Type="http://schemas.openxmlformats.org/officeDocument/2006/relationships/hyperlink" Target="http://www.springerlink.com/content/?Author=E.+L.+Yushchenko" TargetMode="External"/><Relationship Id="rId9" Type="http://schemas.openxmlformats.org/officeDocument/2006/relationships/hyperlink" Target="http://www.springerlink.com/content/?Author=V.+N.+Grishchenko"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10.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1.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1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programsfactory.univ.kiev.ua/"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13.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4.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5.emf"/></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17.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emf"/><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emf"/><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estudy.edu-ua.net/technologies/ontologies/index.php?lang=en" TargetMode="External"/><Relationship Id="rId7" Type="http://schemas.openxmlformats.org/officeDocument/2006/relationships/hyperlink" Target="http://sestudy.edu-ua.net/technologies/ontologies/example.php?lang=ua" TargetMode="External"/><Relationship Id="rId2" Type="http://schemas.openxmlformats.org/officeDocument/2006/relationships/hyperlink" Target="http://sestudy.edu-ua.net/technologies/ontologies/index.php?lang=ru" TargetMode="External"/><Relationship Id="rId1" Type="http://schemas.openxmlformats.org/officeDocument/2006/relationships/slideLayout" Target="../slideLayouts/slideLayout1.xml"/><Relationship Id="rId6" Type="http://schemas.openxmlformats.org/officeDocument/2006/relationships/hyperlink" Target="http://sestudy.edu-ua.net/technologies/ontologies/descr.php?lang=ua" TargetMode="External"/><Relationship Id="rId5" Type="http://schemas.openxmlformats.org/officeDocument/2006/relationships/hyperlink" Target="http://sestudy.edu-ua.net/technologies/ontologies/struct.php?lang=ua" TargetMode="External"/><Relationship Id="rId4" Type="http://schemas.openxmlformats.org/officeDocument/2006/relationships/hyperlink" Target="http://sestudy.edu-ua.net/technologies/index.php?lang=ua"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http://sestudy.edu-ua.net/technologies/dsl/figure03.png" TargetMode="External"/><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http://sestudy.edu-ua.net/technologies/dsl/figure02.png" TargetMode="External"/><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sestudy.edu-ua.net/technologies/dsl/index.php?lang=ua" TargetMode="External"/><Relationship Id="rId2" Type="http://schemas.openxmlformats.org/officeDocument/2006/relationships/hyperlink" Target="http://sestudy.edu-ua.net/technologies/index.php?lang=ua" TargetMode="External"/><Relationship Id="rId1" Type="http://schemas.openxmlformats.org/officeDocument/2006/relationships/slideLayout" Target="../slideLayouts/slideLayout1.xml"/><Relationship Id="rId4" Type="http://schemas.openxmlformats.org/officeDocument/2006/relationships/hyperlink" Target="http://sestudy.edu-ua.net/technologies/dsl/__init__.rar"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http://sestudy.edu-ua.net/technologies/dsl/program.png" TargetMode="External"/><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http://sestudy.edu-ua.net/technologies/webservices/example.php?lang=ua" TargetMode="External"/><Relationship Id="rId2" Type="http://schemas.openxmlformats.org/officeDocument/2006/relationships/hyperlink" Target="http://sestudy.edu-ua.net/technologies/webservices/descr.php?lang=ua" TargetMode="External"/><Relationship Id="rId1" Type="http://schemas.openxmlformats.org/officeDocument/2006/relationships/slideLayout" Target="../slideLayouts/slideLayout1.xml"/><Relationship Id="rId5" Type="http://schemas.openxmlformats.org/officeDocument/2006/relationships/hyperlink" Target="http://sestudy.edu-ua.net/technologies/webservices/webservice.php?lang=ua" TargetMode="External"/><Relationship Id="rId4" Type="http://schemas.openxmlformats.org/officeDocument/2006/relationships/hyperlink" Target="http://sestudy.edu-ua.net/technologies/webservices/example_descr.php?lang=ua"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estudy.edu-ua.net/technologies/webservices/index.php?lang=ua" TargetMode="External"/><Relationship Id="rId2" Type="http://schemas.openxmlformats.org/officeDocument/2006/relationships/hyperlink" Target="http://sestudy.edu-ua.net/technologies/index.php?lang=ua" TargetMode="External"/><Relationship Id="rId1" Type="http://schemas.openxmlformats.org/officeDocument/2006/relationships/slideLayout" Target="../slideLayouts/slideLayout1.xml"/><Relationship Id="rId6" Type="http://schemas.openxmlformats.org/officeDocument/2006/relationships/hyperlink" Target="http://sestudy.edu-ua.net/technologies/webservices/webservices.zip" TargetMode="External"/><Relationship Id="rId5" Type="http://schemas.openxmlformats.org/officeDocument/2006/relationships/hyperlink" Target="http://sestudy.edu-ua.net/technologies/webservices/example_descr.php" TargetMode="External"/><Relationship Id="rId4" Type="http://schemas.openxmlformats.org/officeDocument/2006/relationships/hyperlink" Target="http://glassfish.java.net/"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3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www.programsfactory.univ.kiev.ua/content/line/developing" TargetMode="External"/><Relationship Id="rId7" Type="http://schemas.openxmlformats.org/officeDocument/2006/relationships/image" Target="../media/image39.png"/><Relationship Id="rId2" Type="http://schemas.openxmlformats.org/officeDocument/2006/relationships/hyperlink" Target="http://programsfactory.univ.kiev.ua/" TargetMode="Externa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http://www.programsfactory.univ.kiev.ua/content/sertification/program" TargetMode="External"/><Relationship Id="rId4" Type="http://schemas.openxmlformats.org/officeDocument/2006/relationships/hyperlink" Target="http://www.programsfactory.univ.kiev.ua/content/example/program" TargetMode="External"/><Relationship Id="rId9" Type="http://schemas.openxmlformats.org/officeDocument/2006/relationships/image" Target="../media/image41.png"/></Relationships>
</file>

<file path=ppt/slides/_rels/slide9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programsfactory.univ.kiev.ua/" TargetMode="External"/><Relationship Id="rId2" Type="http://schemas.openxmlformats.org/officeDocument/2006/relationships/hyperlink" Target="http://sestudy.edu-ua.net/"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050"/>
          <p:cNvSpPr>
            <a:spLocks noGrp="1" noChangeArrowheads="1"/>
          </p:cNvSpPr>
          <p:nvPr>
            <p:ph type="title" idx="4294967295"/>
          </p:nvPr>
        </p:nvSpPr>
        <p:spPr bwMode="auto">
          <a:xfrm>
            <a:off x="539750" y="6381750"/>
            <a:ext cx="8280400" cy="21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3200" smtClean="0">
                <a:solidFill>
                  <a:schemeClr val="tx1"/>
                </a:solidFill>
                <a:effectLst/>
                <a:latin typeface="Arial" pitchFamily="34" charset="0"/>
              </a:rPr>
              <a:t>   </a:t>
            </a:r>
            <a:endParaRPr lang="ru-RU" altLang="ru-RU" sz="2400" smtClean="0">
              <a:solidFill>
                <a:schemeClr val="accent1"/>
              </a:solidFill>
              <a:effectLst/>
              <a:latin typeface="Arial" pitchFamily="34" charset="0"/>
            </a:endParaRPr>
          </a:p>
        </p:txBody>
      </p:sp>
      <p:sp>
        <p:nvSpPr>
          <p:cNvPr id="35843" name="Rectangle 2051"/>
          <p:cNvSpPr>
            <a:spLocks noGrp="1"/>
          </p:cNvSpPr>
          <p:nvPr>
            <p:ph type="body" idx="4294967295"/>
          </p:nvPr>
        </p:nvSpPr>
        <p:spPr>
          <a:xfrm>
            <a:off x="0" y="0"/>
            <a:ext cx="9144000" cy="6858000"/>
          </a:xfrm>
        </p:spPr>
        <p:txBody>
          <a:bodyPr/>
          <a:lstStyle/>
          <a:p>
            <a:pPr eaLnBrk="1" hangingPunct="1">
              <a:buFont typeface="Georgia" pitchFamily="18" charset="0"/>
              <a:buNone/>
              <a:defRPr/>
            </a:pPr>
            <a:r>
              <a:rPr lang="ru-RU" altLang="ru-RU" sz="700" dirty="0" smtClean="0"/>
              <a:t>     </a:t>
            </a:r>
            <a:r>
              <a:rPr lang="en-US" altLang="ru-RU" sz="700" dirty="0" smtClean="0"/>
              <a:t>     </a:t>
            </a:r>
            <a:r>
              <a:rPr lang="ru-RU" altLang="ru-RU" sz="700" dirty="0" smtClean="0"/>
              <a:t> </a:t>
            </a:r>
            <a:r>
              <a:rPr lang="uk-UA" altLang="ru-RU" sz="700" dirty="0" smtClean="0"/>
              <a:t>                    </a:t>
            </a:r>
            <a:endParaRPr lang="ru-RU" altLang="ru-RU" sz="700" dirty="0" smtClean="0"/>
          </a:p>
          <a:p>
            <a:pPr algn="ctr" eaLnBrk="1" hangingPunct="1">
              <a:buFont typeface="Georgia" pitchFamily="18" charset="0"/>
              <a:buNone/>
              <a:defRPr/>
            </a:pPr>
            <a:r>
              <a:rPr lang="ru-RU" altLang="ru-RU" sz="3000" b="1" dirty="0" smtClean="0"/>
              <a:t>  </a:t>
            </a:r>
          </a:p>
          <a:p>
            <a:pPr algn="ctr" eaLnBrk="1" hangingPunct="1">
              <a:buFont typeface="Georgia" pitchFamily="18" charset="0"/>
              <a:buNone/>
              <a:defRPr/>
            </a:pPr>
            <a:r>
              <a:rPr lang="ru-RU" altLang="ru-RU" sz="3000" b="1" dirty="0" smtClean="0"/>
              <a:t>СБОРОЧНЫЙ ПОДХОД.</a:t>
            </a:r>
            <a:br>
              <a:rPr lang="ru-RU" altLang="ru-RU" sz="3000" b="1" dirty="0" smtClean="0"/>
            </a:br>
            <a:r>
              <a:rPr lang="ru-RU" altLang="ru-RU" sz="3000" b="1" dirty="0" smtClean="0"/>
              <a:t>ОБЪЕКТНО-КОМПОНЕННЫЙ МЕТОД</a:t>
            </a:r>
          </a:p>
          <a:p>
            <a:pPr algn="ctr" eaLnBrk="1" hangingPunct="1">
              <a:buFont typeface="Georgia" pitchFamily="18" charset="0"/>
              <a:buNone/>
              <a:defRPr/>
            </a:pPr>
            <a:r>
              <a:rPr lang="ru-RU" altLang="ru-RU" sz="3000" b="1" dirty="0" smtClean="0"/>
              <a:t>МОДЕЛИРОВАНИЯ СИСТЕМ</a:t>
            </a:r>
          </a:p>
          <a:p>
            <a:pPr algn="ctr" eaLnBrk="1" hangingPunct="1">
              <a:buFont typeface="Georgia" pitchFamily="18" charset="0"/>
              <a:buNone/>
              <a:defRPr/>
            </a:pPr>
            <a:endParaRPr lang="uk-UA" altLang="ru-RU" sz="2500" b="1" dirty="0" smtClean="0">
              <a:solidFill>
                <a:schemeClr val="tx1"/>
              </a:solidFill>
              <a:effectLst>
                <a:outerShdw blurRad="38100" dist="38100" dir="2700000" algn="tl">
                  <a:srgbClr val="C0C0C0"/>
                </a:outerShdw>
              </a:effectLst>
            </a:endParaRPr>
          </a:p>
          <a:p>
            <a:pPr algn="ctr" eaLnBrk="1" hangingPunct="1">
              <a:buFont typeface="Georgia" pitchFamily="18" charset="0"/>
              <a:buNone/>
              <a:defRPr/>
            </a:pPr>
            <a:endParaRPr lang="uk-UA" altLang="ru-RU" sz="2400" b="1" dirty="0" smtClean="0">
              <a:solidFill>
                <a:schemeClr val="accent1"/>
              </a:solidFill>
            </a:endParaRPr>
          </a:p>
          <a:p>
            <a:pPr algn="ctr" eaLnBrk="1" hangingPunct="1">
              <a:buFont typeface="Georgia" pitchFamily="18" charset="0"/>
              <a:buNone/>
              <a:defRPr/>
            </a:pPr>
            <a:r>
              <a:rPr lang="uk-UA" altLang="ru-RU" sz="2000" b="1" dirty="0" err="1" smtClean="0"/>
              <a:t>Четвертая</a:t>
            </a:r>
            <a:r>
              <a:rPr lang="uk-UA" altLang="ru-RU" sz="2000" b="1" dirty="0" smtClean="0"/>
              <a:t> </a:t>
            </a:r>
            <a:r>
              <a:rPr lang="uk-UA" altLang="ru-RU" sz="2000" b="1" dirty="0" err="1" smtClean="0"/>
              <a:t>научно-практическая</a:t>
            </a:r>
            <a:r>
              <a:rPr lang="uk-UA" altLang="ru-RU" sz="2000" b="1" dirty="0" smtClean="0"/>
              <a:t> </a:t>
            </a:r>
            <a:r>
              <a:rPr lang="uk-UA" altLang="ru-RU" sz="2000" b="1" dirty="0" err="1" smtClean="0"/>
              <a:t>конференция</a:t>
            </a:r>
            <a:endParaRPr lang="uk-UA" altLang="ru-RU" sz="2000" b="1" dirty="0" smtClean="0"/>
          </a:p>
          <a:p>
            <a:pPr algn="ctr" eaLnBrk="1" hangingPunct="1">
              <a:buFont typeface="Georgia" pitchFamily="18" charset="0"/>
              <a:buNone/>
              <a:defRPr/>
            </a:pPr>
            <a:r>
              <a:rPr lang="uk-UA" altLang="ru-RU" sz="2400" b="1" dirty="0" smtClean="0">
                <a:effectLst>
                  <a:outerShdw blurRad="38100" dist="38100" dir="2700000" algn="tl">
                    <a:srgbClr val="C0C0C0"/>
                  </a:outerShdw>
                </a:effectLst>
                <a:latin typeface="Trebuchet MS" pitchFamily="34" charset="0"/>
              </a:rPr>
              <a:t> </a:t>
            </a:r>
            <a:r>
              <a:rPr lang="uk-UA" altLang="ru-RU" sz="2400" b="1" dirty="0" smtClean="0">
                <a:effectLst>
                  <a:outerShdw blurRad="38100" dist="38100" dir="2700000" algn="tl">
                    <a:srgbClr val="C0C0C0"/>
                  </a:outerShdw>
                </a:effectLst>
              </a:rPr>
              <a:t>“</a:t>
            </a:r>
            <a:r>
              <a:rPr lang="uk-UA" altLang="ru-RU" sz="2400" b="1" dirty="0" err="1" smtClean="0">
                <a:effectLst>
                  <a:outerShdw blurRad="38100" dist="38100" dir="2700000" algn="tl">
                    <a:srgbClr val="C0C0C0"/>
                  </a:outerShdw>
                </a:effectLst>
              </a:rPr>
              <a:t>Актуальные</a:t>
            </a:r>
            <a:r>
              <a:rPr lang="uk-UA" altLang="ru-RU" sz="2400" b="1" dirty="0" smtClean="0">
                <a:effectLst>
                  <a:outerShdw blurRad="38100" dist="38100" dir="2700000" algn="tl">
                    <a:srgbClr val="C0C0C0"/>
                  </a:outerShdw>
                </a:effectLst>
              </a:rPr>
              <a:t> </a:t>
            </a:r>
            <a:r>
              <a:rPr lang="uk-UA" altLang="ru-RU" sz="2400" b="1" dirty="0" err="1" smtClean="0">
                <a:effectLst>
                  <a:outerShdw blurRad="38100" dist="38100" dir="2700000" algn="tl">
                    <a:srgbClr val="C0C0C0"/>
                  </a:outerShdw>
                </a:effectLst>
              </a:rPr>
              <a:t>проблемы</a:t>
            </a:r>
            <a:r>
              <a:rPr lang="uk-UA" altLang="ru-RU" sz="2400" b="1" dirty="0" smtClean="0">
                <a:effectLst>
                  <a:outerShdw blurRad="38100" dist="38100" dir="2700000" algn="tl">
                    <a:srgbClr val="C0C0C0"/>
                  </a:outerShdw>
                </a:effectLst>
              </a:rPr>
              <a:t> </a:t>
            </a:r>
            <a:r>
              <a:rPr lang="uk-UA" altLang="ru-RU" sz="2400" b="1" dirty="0" err="1" smtClean="0">
                <a:effectLst>
                  <a:outerShdw blurRad="38100" dist="38100" dir="2700000" algn="tl">
                    <a:srgbClr val="C0C0C0"/>
                  </a:outerShdw>
                </a:effectLst>
              </a:rPr>
              <a:t>системной</a:t>
            </a:r>
            <a:r>
              <a:rPr lang="uk-UA" altLang="ru-RU" sz="2400" b="1" dirty="0" smtClean="0">
                <a:effectLst>
                  <a:outerShdw blurRad="38100" dist="38100" dir="2700000" algn="tl">
                    <a:srgbClr val="C0C0C0"/>
                  </a:outerShdw>
                </a:effectLst>
              </a:rPr>
              <a:t> </a:t>
            </a:r>
          </a:p>
          <a:p>
            <a:pPr algn="ctr" eaLnBrk="1" hangingPunct="1">
              <a:buFont typeface="Georgia" pitchFamily="18" charset="0"/>
              <a:buNone/>
              <a:defRPr/>
            </a:pPr>
            <a:r>
              <a:rPr lang="uk-UA" altLang="ru-RU" sz="2400" b="1" dirty="0" smtClean="0">
                <a:effectLst>
                  <a:outerShdw blurRad="38100" dist="38100" dir="2700000" algn="tl">
                    <a:srgbClr val="C0C0C0"/>
                  </a:outerShdw>
                </a:effectLst>
              </a:rPr>
              <a:t>и </a:t>
            </a:r>
            <a:r>
              <a:rPr lang="uk-UA" altLang="ru-RU" sz="2400" b="1" dirty="0" err="1" smtClean="0">
                <a:effectLst>
                  <a:outerShdw blurRad="38100" dist="38100" dir="2700000" algn="tl">
                    <a:srgbClr val="C0C0C0"/>
                  </a:outerShdw>
                </a:effectLst>
              </a:rPr>
              <a:t>программной</a:t>
            </a:r>
            <a:r>
              <a:rPr lang="uk-UA" altLang="ru-RU" sz="2400" b="1" dirty="0" smtClean="0">
                <a:effectLst>
                  <a:outerShdw blurRad="38100" dist="38100" dir="2700000" algn="tl">
                    <a:srgbClr val="C0C0C0"/>
                  </a:outerShdw>
                </a:effectLst>
              </a:rPr>
              <a:t> </a:t>
            </a:r>
            <a:r>
              <a:rPr lang="uk-UA" altLang="ru-RU" sz="2400" b="1" dirty="0" err="1" smtClean="0">
                <a:effectLst>
                  <a:outerShdw blurRad="38100" dist="38100" dir="2700000" algn="tl">
                    <a:srgbClr val="C0C0C0"/>
                  </a:outerShdw>
                </a:effectLst>
              </a:rPr>
              <a:t>инженеии</a:t>
            </a:r>
            <a:r>
              <a:rPr lang="uk-UA" altLang="ru-RU" sz="2400" b="1" dirty="0" smtClean="0">
                <a:effectLst>
                  <a:outerShdw blurRad="38100" dist="38100" dir="2700000" algn="tl">
                    <a:srgbClr val="C0C0C0"/>
                  </a:outerShdw>
                </a:effectLst>
              </a:rPr>
              <a:t>”</a:t>
            </a:r>
          </a:p>
          <a:p>
            <a:pPr algn="ctr" eaLnBrk="1" hangingPunct="1">
              <a:buFont typeface="Georgia" pitchFamily="18" charset="0"/>
              <a:buNone/>
              <a:defRPr/>
            </a:pPr>
            <a:r>
              <a:rPr lang="ru-RU" altLang="ru-RU" sz="2400" b="1" dirty="0" smtClean="0">
                <a:effectLst>
                  <a:outerShdw blurRad="38100" dist="38100" dir="2700000" algn="tl">
                    <a:srgbClr val="C0C0C0"/>
                  </a:outerShdw>
                </a:effectLst>
              </a:rPr>
              <a:t>Москва- 2015</a:t>
            </a:r>
            <a:endParaRPr lang="uk-UA" altLang="ru-RU" sz="2400" b="1" dirty="0" smtClean="0">
              <a:effectLst>
                <a:outerShdw blurRad="38100" dist="38100" dir="2700000" algn="tl">
                  <a:srgbClr val="C0C0C0"/>
                </a:outerShdw>
              </a:effectLst>
            </a:endParaRPr>
          </a:p>
          <a:p>
            <a:pPr algn="ctr" eaLnBrk="1" hangingPunct="1">
              <a:buFont typeface="Georgia" pitchFamily="18" charset="0"/>
              <a:buNone/>
              <a:defRPr/>
            </a:pPr>
            <a:r>
              <a:rPr lang="uk-UA" altLang="ru-RU" sz="2400" b="1" dirty="0" smtClean="0">
                <a:solidFill>
                  <a:schemeClr val="accent1"/>
                </a:solidFill>
              </a:rPr>
              <a:t>доктор </a:t>
            </a:r>
            <a:r>
              <a:rPr lang="uk-UA" altLang="ru-RU" sz="2400" b="1" dirty="0" err="1" smtClean="0">
                <a:solidFill>
                  <a:schemeClr val="accent1"/>
                </a:solidFill>
              </a:rPr>
              <a:t>физ</a:t>
            </a:r>
            <a:r>
              <a:rPr lang="uk-UA" altLang="ru-RU" sz="2400" b="1" dirty="0" smtClean="0">
                <a:solidFill>
                  <a:schemeClr val="accent1"/>
                </a:solidFill>
              </a:rPr>
              <a:t>.- мат. наук, проф. </a:t>
            </a:r>
            <a:r>
              <a:rPr lang="uk-UA" altLang="ru-RU" sz="2400" b="1" dirty="0" err="1" smtClean="0">
                <a:solidFill>
                  <a:schemeClr val="accent1"/>
                </a:solidFill>
              </a:rPr>
              <a:t>Лаврищева</a:t>
            </a:r>
            <a:r>
              <a:rPr lang="uk-UA" altLang="ru-RU" sz="2400" b="1" dirty="0" smtClean="0">
                <a:solidFill>
                  <a:schemeClr val="accent1"/>
                </a:solidFill>
              </a:rPr>
              <a:t> Е.М.</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Подзаголовок 1"/>
          <p:cNvSpPr>
            <a:spLocks noGrp="1"/>
          </p:cNvSpPr>
          <p:nvPr>
            <p:ph type="subTitle" idx="1"/>
          </p:nvPr>
        </p:nvSpPr>
        <p:spPr>
          <a:xfrm>
            <a:off x="1473200" y="6524625"/>
            <a:ext cx="7346950" cy="333375"/>
          </a:xfrm>
        </p:spPr>
        <p:txBody>
          <a:bodyPr/>
          <a:lstStyle/>
          <a:p>
            <a:pPr algn="r"/>
            <a:r>
              <a:rPr lang="ru-RU" altLang="ru-RU" sz="1200" smtClean="0">
                <a:latin typeface="Arial" pitchFamily="34" charset="0"/>
              </a:rPr>
              <a:t>Лаврищева Е.М.</a:t>
            </a:r>
          </a:p>
        </p:txBody>
      </p:sp>
      <p:sp>
        <p:nvSpPr>
          <p:cNvPr id="3" name="Заголовок 2"/>
          <p:cNvSpPr>
            <a:spLocks noGrp="1"/>
          </p:cNvSpPr>
          <p:nvPr>
            <p:ph type="ctrTitle"/>
          </p:nvPr>
        </p:nvSpPr>
        <p:spPr>
          <a:xfrm>
            <a:off x="467544" y="0"/>
            <a:ext cx="8111455" cy="6552728"/>
          </a:xfrm>
        </p:spPr>
        <p:txBody>
          <a:bodyPr/>
          <a:lstStyle/>
          <a:p>
            <a:pPr marL="182880" indent="0">
              <a:buFont typeface="Georgia" pitchFamily="18" charset="0"/>
              <a:buNone/>
              <a:defRPr/>
            </a:pPr>
            <a:r>
              <a:rPr lang="ru-RU" altLang="ru-RU" sz="2000" i="1" dirty="0">
                <a:solidFill>
                  <a:schemeClr val="accent1"/>
                </a:solidFill>
                <a:effectLst/>
                <a:latin typeface="Trebuchet MS" pitchFamily="34" charset="0"/>
              </a:rPr>
              <a:t>Модуль</a:t>
            </a:r>
            <a:r>
              <a:rPr lang="ru-RU" altLang="ru-RU" sz="2000" i="1" dirty="0">
                <a:solidFill>
                  <a:schemeClr val="tx1"/>
                </a:solidFill>
                <a:effectLst/>
                <a:latin typeface="Trebuchet MS" pitchFamily="34" charset="0"/>
              </a:rPr>
              <a:t> </a:t>
            </a:r>
            <a:r>
              <a:rPr lang="ru-RU" altLang="ru-RU" sz="2000" dirty="0">
                <a:solidFill>
                  <a:schemeClr val="tx1"/>
                </a:solidFill>
                <a:effectLst/>
                <a:latin typeface="Trebuchet MS" pitchFamily="34" charset="0"/>
              </a:rPr>
              <a:t>– это логически законченная часть программы, выполняющая определенную функцию, </a:t>
            </a:r>
            <a:r>
              <a:rPr lang="ru-RU" altLang="ru-RU" sz="2000" dirty="0" smtClean="0">
                <a:solidFill>
                  <a:schemeClr val="tx1"/>
                </a:solidFill>
                <a:effectLst/>
                <a:latin typeface="Trebuchet MS" pitchFamily="34" charset="0"/>
              </a:rPr>
              <a:t>обладающую </a:t>
            </a:r>
            <a:r>
              <a:rPr lang="ru-RU" altLang="ru-RU" sz="2000" dirty="0">
                <a:solidFill>
                  <a:schemeClr val="tx1"/>
                </a:solidFill>
                <a:effectLst/>
                <a:latin typeface="Trebuchet MS" pitchFamily="34" charset="0"/>
              </a:rPr>
              <a:t>свойствами завершенности, повторного использования и др. </a:t>
            </a:r>
            <a:r>
              <a:rPr lang="uk-UA" altLang="ru-RU" sz="2000" dirty="0">
                <a:solidFill>
                  <a:schemeClr val="tx1"/>
                </a:solidFill>
                <a:effectLst/>
                <a:latin typeface="Times New Roman" pitchFamily="18" charset="0"/>
              </a:rPr>
              <a:t/>
            </a:r>
            <a:br>
              <a:rPr lang="uk-UA" altLang="ru-RU" sz="2000" dirty="0">
                <a:solidFill>
                  <a:schemeClr val="tx1"/>
                </a:solidFill>
                <a:effectLst/>
                <a:latin typeface="Times New Roman" pitchFamily="18" charset="0"/>
              </a:rPr>
            </a:br>
            <a:r>
              <a:rPr lang="uk-UA" altLang="ru-RU" sz="2000" dirty="0" smtClean="0">
                <a:solidFill>
                  <a:schemeClr val="tx1"/>
                </a:solidFill>
                <a:effectLst/>
                <a:latin typeface="Times New Roman" pitchFamily="18" charset="0"/>
              </a:rPr>
              <a:t/>
            </a:r>
            <a:br>
              <a:rPr lang="uk-UA" altLang="ru-RU" sz="2000" dirty="0" smtClean="0">
                <a:solidFill>
                  <a:schemeClr val="tx1"/>
                </a:solidFill>
                <a:effectLst/>
                <a:latin typeface="Times New Roman" pitchFamily="18" charset="0"/>
              </a:rPr>
            </a:br>
            <a:r>
              <a:rPr lang="uk-UA" altLang="ru-RU" sz="2000" i="1" dirty="0" smtClean="0">
                <a:solidFill>
                  <a:schemeClr val="accent1"/>
                </a:solidFill>
                <a:effectLst/>
                <a:latin typeface="Times New Roman" pitchFamily="18" charset="0"/>
              </a:rPr>
              <a:t>И</a:t>
            </a:r>
            <a:r>
              <a:rPr lang="ru-RU" altLang="ru-RU" sz="2000" i="1" dirty="0" err="1">
                <a:solidFill>
                  <a:schemeClr val="accent1"/>
                </a:solidFill>
                <a:effectLst/>
                <a:latin typeface="Trebuchet MS" pitchFamily="34" charset="0"/>
              </a:rPr>
              <a:t>нтерфейс</a:t>
            </a:r>
            <a:r>
              <a:rPr lang="ru-RU" altLang="ru-RU" sz="2000" i="1" dirty="0">
                <a:solidFill>
                  <a:schemeClr val="tx1"/>
                </a:solidFill>
                <a:effectLst/>
                <a:latin typeface="Trebuchet MS" pitchFamily="34" charset="0"/>
              </a:rPr>
              <a:t> </a:t>
            </a:r>
            <a:r>
              <a:rPr lang="ru-RU" altLang="ru-RU" sz="2000" dirty="0">
                <a:solidFill>
                  <a:schemeClr val="tx1"/>
                </a:solidFill>
                <a:effectLst/>
                <a:latin typeface="Trebuchet MS" pitchFamily="34" charset="0"/>
              </a:rPr>
              <a:t>– это модуль-связник, посредник двух отдельных программных </a:t>
            </a:r>
            <a:r>
              <a:rPr lang="ru-RU" altLang="ru-RU" sz="2000" dirty="0" smtClean="0">
                <a:solidFill>
                  <a:schemeClr val="tx1"/>
                </a:solidFill>
                <a:effectLst/>
                <a:latin typeface="Trebuchet MS" pitchFamily="34" charset="0"/>
              </a:rPr>
              <a:t>элементов-модулей </a:t>
            </a:r>
            <a:r>
              <a:rPr lang="ru-RU" altLang="ru-RU" sz="2000" dirty="0">
                <a:solidFill>
                  <a:schemeClr val="tx1"/>
                </a:solidFill>
                <a:effectLst/>
                <a:latin typeface="Trebuchet MS" pitchFamily="34" charset="0"/>
              </a:rPr>
              <a:t>в ЯП </a:t>
            </a:r>
            <a:r>
              <a:rPr lang="ru-RU" altLang="ru-RU" sz="2000" dirty="0" smtClean="0">
                <a:solidFill>
                  <a:schemeClr val="tx1"/>
                </a:solidFill>
                <a:effectLst/>
                <a:latin typeface="Trebuchet MS" pitchFamily="34" charset="0"/>
              </a:rPr>
              <a:t>для обмена данными. </a:t>
            </a:r>
            <a:r>
              <a:rPr lang="ru-RU" altLang="ru-RU" sz="2000" dirty="0">
                <a:solidFill>
                  <a:schemeClr val="tx1"/>
                </a:solidFill>
                <a:effectLst/>
                <a:latin typeface="Trebuchet MS" pitchFamily="34" charset="0"/>
              </a:rPr>
              <a:t/>
            </a:r>
            <a:br>
              <a:rPr lang="ru-RU" altLang="ru-RU" sz="2000" dirty="0">
                <a:solidFill>
                  <a:schemeClr val="tx1"/>
                </a:solidFill>
                <a:effectLst/>
                <a:latin typeface="Trebuchet MS" pitchFamily="34" charset="0"/>
              </a:rPr>
            </a:br>
            <a:r>
              <a:rPr lang="ru-RU" altLang="ru-RU" sz="2000" dirty="0">
                <a:solidFill>
                  <a:schemeClr val="accent1"/>
                </a:solidFill>
                <a:effectLst/>
                <a:latin typeface="Trebuchet MS" pitchFamily="34" charset="0"/>
              </a:rPr>
              <a:t>Библиотека интерфейса (</a:t>
            </a:r>
            <a:r>
              <a:rPr lang="ru-RU" altLang="ru-RU" sz="2000" dirty="0" smtClean="0">
                <a:solidFill>
                  <a:schemeClr val="accent1"/>
                </a:solidFill>
                <a:effectLst/>
                <a:latin typeface="Trebuchet MS" pitchFamily="34" charset="0"/>
              </a:rPr>
              <a:t>64 функции) </a:t>
            </a:r>
            <a:r>
              <a:rPr lang="ru-RU" altLang="ru-RU" sz="2000" dirty="0">
                <a:solidFill>
                  <a:schemeClr val="tx1"/>
                </a:solidFill>
                <a:effectLst/>
                <a:latin typeface="Trebuchet MS" pitchFamily="34" charset="0"/>
              </a:rPr>
              <a:t>по преобразованию нерелевантных типов данных ЯП.</a:t>
            </a:r>
            <a:br>
              <a:rPr lang="ru-RU" altLang="ru-RU" sz="2000" dirty="0">
                <a:solidFill>
                  <a:schemeClr val="tx1"/>
                </a:solidFill>
                <a:effectLst/>
                <a:latin typeface="Trebuchet MS" pitchFamily="34" charset="0"/>
              </a:rPr>
            </a:br>
            <a:r>
              <a:rPr lang="ru-RU" altLang="ru-RU" sz="2000" dirty="0" smtClean="0">
                <a:solidFill>
                  <a:schemeClr val="tx1"/>
                </a:solidFill>
                <a:effectLst/>
                <a:latin typeface="Trebuchet MS" pitchFamily="34" charset="0"/>
              </a:rPr>
              <a:t/>
            </a:r>
            <a:br>
              <a:rPr lang="ru-RU" altLang="ru-RU" sz="2000" dirty="0" smtClean="0">
                <a:solidFill>
                  <a:schemeClr val="tx1"/>
                </a:solidFill>
                <a:effectLst/>
                <a:latin typeface="Trebuchet MS" pitchFamily="34" charset="0"/>
              </a:rPr>
            </a:br>
            <a:r>
              <a:rPr lang="ru-RU" altLang="ru-RU" sz="2000" dirty="0" smtClean="0">
                <a:solidFill>
                  <a:schemeClr val="accent1"/>
                </a:solidFill>
                <a:effectLst/>
                <a:latin typeface="Trebuchet MS" pitchFamily="34" charset="0"/>
              </a:rPr>
              <a:t>Интерфейс-СЭВ-1987</a:t>
            </a:r>
            <a:r>
              <a:rPr lang="ru-RU" altLang="ru-RU" sz="2000" dirty="0">
                <a:solidFill>
                  <a:schemeClr val="accent1"/>
                </a:solidFill>
                <a:effectLst/>
                <a:latin typeface="Trebuchet MS" pitchFamily="34" charset="0"/>
              </a:rPr>
              <a:t>:</a:t>
            </a:r>
            <a:r>
              <a:rPr lang="ru-RU" altLang="ru-RU" sz="2000" dirty="0">
                <a:solidFill>
                  <a:schemeClr val="tx1"/>
                </a:solidFill>
                <a:effectLst/>
                <a:latin typeface="Trebuchet MS" pitchFamily="34" charset="0"/>
              </a:rPr>
              <a:t> М</a:t>
            </a:r>
            <a:r>
              <a:rPr lang="ru-RU" altLang="ru-RU" sz="2000" i="1" dirty="0">
                <a:solidFill>
                  <a:schemeClr val="tx1"/>
                </a:solidFill>
                <a:effectLst/>
                <a:latin typeface="Trebuchet MS" pitchFamily="34" charset="0"/>
              </a:rPr>
              <a:t>ежмодульный интерфейс, межъязыковый, технологический интерфейс.</a:t>
            </a:r>
            <a:r>
              <a:rPr lang="ru-RU" altLang="ru-RU" sz="2000" dirty="0">
                <a:solidFill>
                  <a:schemeClr val="tx1"/>
                </a:solidFill>
                <a:effectLst/>
                <a:latin typeface="Trebuchet MS" pitchFamily="34" charset="0"/>
              </a:rPr>
              <a:t> </a:t>
            </a:r>
            <a:br>
              <a:rPr lang="ru-RU" altLang="ru-RU" sz="2000" dirty="0">
                <a:solidFill>
                  <a:schemeClr val="tx1"/>
                </a:solidFill>
                <a:effectLst/>
                <a:latin typeface="Trebuchet MS" pitchFamily="34" charset="0"/>
              </a:rPr>
            </a:br>
            <a:r>
              <a:rPr lang="ru-RU" altLang="ru-RU" sz="2000" dirty="0">
                <a:solidFill>
                  <a:schemeClr val="accent1"/>
                </a:solidFill>
                <a:effectLst/>
                <a:latin typeface="Trebuchet MS" pitchFamily="34" charset="0"/>
              </a:rPr>
              <a:t>Система АПРОП,</a:t>
            </a:r>
            <a:r>
              <a:rPr lang="ru-RU" altLang="ru-RU" sz="2000" dirty="0">
                <a:solidFill>
                  <a:schemeClr val="tx1"/>
                </a:solidFill>
                <a:effectLst/>
                <a:latin typeface="Trebuchet MS" pitchFamily="34" charset="0"/>
              </a:rPr>
              <a:t> генератор интерфейсных модулей-посредников, </a:t>
            </a:r>
            <a:r>
              <a:rPr lang="ru-RU" altLang="ru-RU" sz="2000" dirty="0" err="1">
                <a:solidFill>
                  <a:schemeClr val="tx1"/>
                </a:solidFill>
                <a:effectLst/>
                <a:latin typeface="Trebuchet MS" pitchFamily="34" charset="0"/>
              </a:rPr>
              <a:t>тестировщик</a:t>
            </a:r>
            <a:r>
              <a:rPr lang="ru-RU" altLang="ru-RU" sz="2000" dirty="0">
                <a:solidFill>
                  <a:schemeClr val="tx1"/>
                </a:solidFill>
                <a:effectLst/>
                <a:latin typeface="Trebuchet MS" pitchFamily="34" charset="0"/>
              </a:rPr>
              <a:t>  связей и больших программ.</a:t>
            </a:r>
            <a:br>
              <a:rPr lang="ru-RU" altLang="ru-RU" sz="2000" dirty="0">
                <a:solidFill>
                  <a:schemeClr val="tx1"/>
                </a:solidFill>
                <a:effectLst/>
                <a:latin typeface="Trebuchet MS" pitchFamily="34" charset="0"/>
              </a:rPr>
            </a:br>
            <a:r>
              <a:rPr lang="ru-RU" altLang="ru-RU" sz="2000" dirty="0" smtClean="0">
                <a:solidFill>
                  <a:schemeClr val="accent1"/>
                </a:solidFill>
                <a:effectLst/>
                <a:latin typeface="Trebuchet MS" pitchFamily="34" charset="0"/>
              </a:rPr>
              <a:t>Метод </a:t>
            </a:r>
            <a:r>
              <a:rPr lang="ru-RU" altLang="ru-RU" sz="2000" dirty="0">
                <a:solidFill>
                  <a:schemeClr val="accent1"/>
                </a:solidFill>
                <a:effectLst/>
                <a:latin typeface="Trebuchet MS" pitchFamily="34" charset="0"/>
              </a:rPr>
              <a:t>сборки </a:t>
            </a:r>
            <a:r>
              <a:rPr lang="ru-RU" altLang="ru-RU" sz="2000" dirty="0">
                <a:solidFill>
                  <a:schemeClr val="tx1"/>
                </a:solidFill>
                <a:effectLst/>
                <a:latin typeface="Trebuchet MS" pitchFamily="34" charset="0"/>
              </a:rPr>
              <a:t>базируется на теории абстрактных типов данных ЯП и формальном преобразовании типов данных ЯП к форме представления данных в памяти ЭВМ. </a:t>
            </a:r>
            <a:br>
              <a:rPr lang="ru-RU" altLang="ru-RU" sz="2000" dirty="0">
                <a:solidFill>
                  <a:schemeClr val="tx1"/>
                </a:solidFill>
                <a:effectLst/>
                <a:latin typeface="Trebuchet MS" pitchFamily="34" charset="0"/>
              </a:rPr>
            </a:br>
            <a:r>
              <a:rPr lang="ru-RU" altLang="ru-RU" sz="2000" dirty="0">
                <a:solidFill>
                  <a:schemeClr val="accent1"/>
                </a:solidFill>
                <a:effectLst/>
                <a:latin typeface="Trebuchet MS" pitchFamily="34" charset="0"/>
              </a:rPr>
              <a:t>Язык сборки </a:t>
            </a:r>
            <a:r>
              <a:rPr lang="ru-RU" altLang="ru-RU" sz="2000" dirty="0" smtClean="0">
                <a:solidFill>
                  <a:schemeClr val="accent1"/>
                </a:solidFill>
                <a:effectLst/>
                <a:latin typeface="Trebuchet MS" pitchFamily="34" charset="0"/>
              </a:rPr>
              <a:t>-</a:t>
            </a:r>
            <a:r>
              <a:rPr lang="ru-RU" altLang="ru-RU" sz="2000" dirty="0" smtClean="0">
                <a:solidFill>
                  <a:schemeClr val="tx1"/>
                </a:solidFill>
                <a:effectLst/>
                <a:latin typeface="Trebuchet MS" pitchFamily="34" charset="0"/>
              </a:rPr>
              <a:t> </a:t>
            </a:r>
            <a:r>
              <a:rPr lang="ru-RU" altLang="ru-RU" sz="2000" dirty="0" err="1">
                <a:solidFill>
                  <a:schemeClr val="tx1"/>
                </a:solidFill>
                <a:effectLst/>
                <a:latin typeface="Trebuchet MS" pitchFamily="34" charset="0"/>
              </a:rPr>
              <a:t>Link</a:t>
            </a:r>
            <a:r>
              <a:rPr lang="ru-RU" altLang="ru-RU" sz="2000" dirty="0">
                <a:solidFill>
                  <a:schemeClr val="tx1"/>
                </a:solidFill>
                <a:effectLst/>
                <a:latin typeface="Trebuchet MS" pitchFamily="34" charset="0"/>
              </a:rPr>
              <a:t> &lt;имя модуля&gt;,&lt;имя модуля</a:t>
            </a:r>
            <a:r>
              <a:rPr lang="ru-RU" altLang="ru-RU" sz="2000" dirty="0" smtClean="0">
                <a:solidFill>
                  <a:schemeClr val="tx1"/>
                </a:solidFill>
                <a:effectLst/>
                <a:latin typeface="Trebuchet MS" pitchFamily="34" charset="0"/>
              </a:rPr>
              <a:t>&gt;) и др. </a:t>
            </a:r>
            <a:r>
              <a:rPr lang="ru-RU" altLang="ru-RU" sz="2000" dirty="0">
                <a:solidFill>
                  <a:schemeClr val="tx1"/>
                </a:solidFill>
                <a:effectLst/>
                <a:latin typeface="Trebuchet MS" pitchFamily="34" charset="0"/>
              </a:rPr>
              <a:t/>
            </a:r>
            <a:br>
              <a:rPr lang="ru-RU" altLang="ru-RU" sz="2000" dirty="0">
                <a:solidFill>
                  <a:schemeClr val="tx1"/>
                </a:solidFill>
                <a:effectLst/>
                <a:latin typeface="Trebuchet MS" pitchFamily="34" charset="0"/>
              </a:rPr>
            </a:br>
            <a:r>
              <a:rPr lang="ru-RU" altLang="ru-RU" sz="2000" dirty="0">
                <a:solidFill>
                  <a:schemeClr val="accent1"/>
                </a:solidFill>
                <a:effectLst/>
                <a:latin typeface="Trebuchet MS" pitchFamily="34" charset="0"/>
              </a:rPr>
              <a:t>Язык интерфейса</a:t>
            </a:r>
            <a:r>
              <a:rPr lang="ru-RU" altLang="ru-RU" sz="2000" dirty="0">
                <a:solidFill>
                  <a:schemeClr val="tx1"/>
                </a:solidFill>
                <a:effectLst/>
                <a:latin typeface="Trebuchet MS" pitchFamily="34" charset="0"/>
              </a:rPr>
              <a:t> ЯМК, М</a:t>
            </a:r>
            <a:r>
              <a:rPr lang="en-US" altLang="ru-RU" sz="2000" dirty="0" smtClean="0">
                <a:solidFill>
                  <a:schemeClr val="tx1"/>
                </a:solidFill>
                <a:effectLst/>
                <a:latin typeface="Trebuchet MS" pitchFamily="34" charset="0"/>
              </a:rPr>
              <a:t>IL</a:t>
            </a:r>
            <a:r>
              <a:rPr lang="ru-RU" altLang="ru-RU" sz="2000" dirty="0" smtClean="0">
                <a:solidFill>
                  <a:schemeClr val="tx1"/>
                </a:solidFill>
                <a:effectLst/>
                <a:latin typeface="Trebuchet MS" pitchFamily="34" charset="0"/>
              </a:rPr>
              <a:t>, </a:t>
            </a:r>
            <a:r>
              <a:rPr lang="en-US" altLang="ru-RU" sz="2000" dirty="0" smtClean="0">
                <a:solidFill>
                  <a:schemeClr val="tx1"/>
                </a:solidFill>
                <a:effectLst/>
                <a:latin typeface="Trebuchet MS" pitchFamily="34" charset="0"/>
              </a:rPr>
              <a:t>IDL, API </a:t>
            </a:r>
            <a:r>
              <a:rPr lang="ru-RU" altLang="ru-RU" sz="2000" dirty="0" smtClean="0">
                <a:solidFill>
                  <a:schemeClr val="tx1"/>
                </a:solidFill>
                <a:effectLst/>
                <a:latin typeface="Trebuchet MS" pitchFamily="34" charset="0"/>
              </a:rPr>
              <a:t> и др.</a:t>
            </a:r>
            <a:br>
              <a:rPr lang="ru-RU" altLang="ru-RU" sz="2000" dirty="0" smtClean="0">
                <a:solidFill>
                  <a:schemeClr val="tx1"/>
                </a:solidFill>
                <a:effectLst/>
                <a:latin typeface="Trebuchet MS" pitchFamily="34" charset="0"/>
              </a:rPr>
            </a:br>
            <a:r>
              <a:rPr lang="ru-RU" altLang="ru-RU" sz="2000" dirty="0" smtClean="0">
                <a:solidFill>
                  <a:schemeClr val="tx1"/>
                </a:solidFill>
                <a:effectLst/>
                <a:latin typeface="Trebuchet MS" pitchFamily="34" charset="0"/>
              </a:rPr>
              <a:t/>
            </a:r>
            <a:br>
              <a:rPr lang="ru-RU" altLang="ru-RU" sz="2000" dirty="0" smtClean="0">
                <a:solidFill>
                  <a:schemeClr val="tx1"/>
                </a:solidFill>
                <a:effectLst/>
                <a:latin typeface="Trebuchet MS" pitchFamily="34" charset="0"/>
              </a:rPr>
            </a:br>
            <a:r>
              <a:rPr lang="ru-RU" sz="2000" dirty="0" smtClean="0">
                <a:solidFill>
                  <a:srgbClr val="0070C0"/>
                </a:solidFill>
                <a:effectLst/>
              </a:rPr>
              <a:t>Связь </a:t>
            </a:r>
            <a:r>
              <a:rPr lang="ru-RU" sz="2000" dirty="0" err="1">
                <a:solidFill>
                  <a:srgbClr val="0070C0"/>
                </a:solidFill>
                <a:effectLst/>
              </a:rPr>
              <a:t>разноязыковых</a:t>
            </a:r>
            <a:r>
              <a:rPr lang="ru-RU" sz="2000" dirty="0">
                <a:solidFill>
                  <a:srgbClr val="0070C0"/>
                </a:solidFill>
                <a:effectLst/>
              </a:rPr>
              <a:t> модулей в ОС ЕС.–/Лаврищева Е.М., Грищенко В.Н. М.: Финансы   и статистика, 1982.–127 с.</a:t>
            </a:r>
            <a:endParaRPr lang="ru-RU" sz="2000" dirty="0">
              <a:solidFill>
                <a:srgbClr val="0070C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одзаголовок 1"/>
          <p:cNvSpPr>
            <a:spLocks noGrp="1"/>
          </p:cNvSpPr>
          <p:nvPr>
            <p:ph type="subTitle" idx="1"/>
          </p:nvPr>
        </p:nvSpPr>
        <p:spPr>
          <a:xfrm>
            <a:off x="1473200" y="6453188"/>
            <a:ext cx="7670800" cy="404812"/>
          </a:xfrm>
        </p:spPr>
        <p:txBody>
          <a:bodyPr/>
          <a:lstStyle/>
          <a:p>
            <a:pPr algn="r"/>
            <a:r>
              <a:rPr lang="ru-RU" altLang="ru-RU" sz="1200" smtClean="0">
                <a:latin typeface="Arial" pitchFamily="34" charset="0"/>
              </a:rPr>
              <a:t>Лаврищева Е.М.</a:t>
            </a:r>
          </a:p>
        </p:txBody>
      </p:sp>
      <p:sp>
        <p:nvSpPr>
          <p:cNvPr id="3" name="Заголовок 2"/>
          <p:cNvSpPr>
            <a:spLocks noGrp="1"/>
          </p:cNvSpPr>
          <p:nvPr>
            <p:ph type="ctrTitle"/>
          </p:nvPr>
        </p:nvSpPr>
        <p:spPr>
          <a:xfrm>
            <a:off x="179512" y="-99392"/>
            <a:ext cx="8784975" cy="6048672"/>
          </a:xfrm>
        </p:spPr>
        <p:txBody>
          <a:bodyPr/>
          <a:lstStyle/>
          <a:p>
            <a:pPr marL="182880" indent="0">
              <a:buFont typeface="Georgia" pitchFamily="18" charset="0"/>
              <a:buNone/>
              <a:defRPr/>
            </a:pPr>
            <a:r>
              <a:rPr lang="en-US" altLang="ru-RU" sz="2000" dirty="0">
                <a:solidFill>
                  <a:schemeClr val="tx1"/>
                </a:solidFill>
                <a:effectLst/>
                <a:latin typeface="Times New Roman" pitchFamily="18" charset="0"/>
              </a:rPr>
              <a:t> </a:t>
            </a:r>
            <a:r>
              <a:rPr lang="ru-RU" altLang="ru-RU" sz="2000" dirty="0" smtClean="0">
                <a:solidFill>
                  <a:schemeClr val="tx1"/>
                </a:solidFill>
                <a:effectLst/>
                <a:latin typeface="Times New Roman" pitchFamily="18" charset="0"/>
              </a:rPr>
              <a:t/>
            </a:r>
            <a:br>
              <a:rPr lang="ru-RU" altLang="ru-RU" sz="2000" dirty="0" smtClean="0">
                <a:solidFill>
                  <a:schemeClr val="tx1"/>
                </a:solidFill>
                <a:effectLst/>
                <a:latin typeface="Times New Roman" pitchFamily="18" charset="0"/>
              </a:rPr>
            </a:br>
            <a:r>
              <a:rPr lang="ru-RU" altLang="ru-RU" sz="2000" dirty="0" smtClean="0">
                <a:solidFill>
                  <a:schemeClr val="accent1"/>
                </a:solidFill>
                <a:effectLst/>
                <a:latin typeface="Trebuchet MS" pitchFamily="34" charset="0"/>
              </a:rPr>
              <a:t>Сборочное </a:t>
            </a:r>
            <a:r>
              <a:rPr lang="ru-RU" altLang="ru-RU" sz="2000" dirty="0">
                <a:solidFill>
                  <a:schemeClr val="accent1"/>
                </a:solidFill>
                <a:effectLst/>
                <a:latin typeface="Trebuchet MS" pitchFamily="34" charset="0"/>
              </a:rPr>
              <a:t>программирование</a:t>
            </a:r>
            <a:r>
              <a:rPr lang="ru-RU" altLang="ru-RU" sz="2000" dirty="0">
                <a:solidFill>
                  <a:schemeClr val="tx1"/>
                </a:solidFill>
                <a:effectLst/>
                <a:latin typeface="Trebuchet MS" pitchFamily="34" charset="0"/>
              </a:rPr>
              <a:t>: модули, интерфейс, библиотека интерфейсных функций</a:t>
            </a:r>
            <a:r>
              <a:rPr lang="en-US" altLang="ru-RU" sz="2000" dirty="0">
                <a:solidFill>
                  <a:schemeClr val="tx1"/>
                </a:solidFill>
                <a:effectLst/>
                <a:latin typeface="Trebuchet MS" pitchFamily="34" charset="0"/>
              </a:rPr>
              <a:t>.</a:t>
            </a:r>
            <a:r>
              <a:rPr lang="ru-RU" altLang="ru-RU" sz="2000" dirty="0">
                <a:solidFill>
                  <a:schemeClr val="tx1"/>
                </a:solidFill>
                <a:effectLst/>
                <a:latin typeface="Trebuchet MS" pitchFamily="34" charset="0"/>
              </a:rPr>
              <a:t> метод сборки, ТЛ сборочного конвейера. </a:t>
            </a:r>
            <a:br>
              <a:rPr lang="ru-RU" altLang="ru-RU" sz="2000" dirty="0">
                <a:solidFill>
                  <a:schemeClr val="tx1"/>
                </a:solidFill>
                <a:effectLst/>
                <a:latin typeface="Trebuchet MS" pitchFamily="34" charset="0"/>
              </a:rPr>
            </a:br>
            <a:r>
              <a:rPr lang="ru-RU" altLang="ru-RU" sz="2000" dirty="0" smtClean="0">
                <a:solidFill>
                  <a:schemeClr val="tx1"/>
                </a:solidFill>
                <a:effectLst/>
                <a:latin typeface="Trebuchet MS" pitchFamily="34" charset="0"/>
              </a:rPr>
              <a:t/>
            </a:r>
            <a:br>
              <a:rPr lang="ru-RU" altLang="ru-RU" sz="2000" dirty="0" smtClean="0">
                <a:solidFill>
                  <a:schemeClr val="tx1"/>
                </a:solidFill>
                <a:effectLst/>
                <a:latin typeface="Trebuchet MS" pitchFamily="34" charset="0"/>
              </a:rPr>
            </a:br>
            <a:r>
              <a:rPr lang="ru-RU" altLang="ru-RU" sz="1800" dirty="0" smtClean="0">
                <a:solidFill>
                  <a:schemeClr val="accent1"/>
                </a:solidFill>
                <a:effectLst/>
                <a:latin typeface="Trebuchet MS" pitchFamily="34" charset="0"/>
              </a:rPr>
              <a:t>Основные </a:t>
            </a:r>
            <a:r>
              <a:rPr lang="ru-RU" altLang="ru-RU" sz="1800" dirty="0">
                <a:solidFill>
                  <a:schemeClr val="accent1"/>
                </a:solidFill>
                <a:effectLst/>
                <a:latin typeface="Trebuchet MS" pitchFamily="34" charset="0"/>
              </a:rPr>
              <a:t>публикации:</a:t>
            </a:r>
            <a:br>
              <a:rPr lang="ru-RU" altLang="ru-RU" sz="1800" dirty="0">
                <a:solidFill>
                  <a:schemeClr val="accent1"/>
                </a:solidFill>
                <a:effectLst/>
                <a:latin typeface="Trebuchet MS" pitchFamily="34" charset="0"/>
              </a:rPr>
            </a:br>
            <a:r>
              <a:rPr lang="en-US" altLang="ru-RU" sz="1800" dirty="0">
                <a:solidFill>
                  <a:schemeClr val="tx1"/>
                </a:solidFill>
                <a:effectLst/>
                <a:latin typeface="Times New Roman" pitchFamily="18" charset="0"/>
              </a:rPr>
              <a:t>1.</a:t>
            </a:r>
            <a:r>
              <a:rPr lang="ru-RU" altLang="ru-RU" sz="1800" dirty="0">
                <a:solidFill>
                  <a:schemeClr val="tx1"/>
                </a:solidFill>
                <a:effectLst/>
                <a:latin typeface="Times New Roman" pitchFamily="18" charset="0"/>
              </a:rPr>
              <a:t> </a:t>
            </a:r>
            <a:r>
              <a:rPr lang="ru-RU" altLang="ru-RU" sz="1800" dirty="0">
                <a:solidFill>
                  <a:schemeClr val="tx1"/>
                </a:solidFill>
                <a:effectLst/>
                <a:latin typeface="Trebuchet MS" pitchFamily="34" charset="0"/>
                <a:hlinkClick r:id="rId2"/>
              </a:rPr>
              <a:t>A </a:t>
            </a:r>
            <a:r>
              <a:rPr lang="ru-RU" altLang="ru-RU" sz="1800" dirty="0" err="1">
                <a:solidFill>
                  <a:schemeClr val="tx1"/>
                </a:solidFill>
                <a:effectLst/>
                <a:latin typeface="Trebuchet MS" pitchFamily="34" charset="0"/>
                <a:hlinkClick r:id="rId2"/>
              </a:rPr>
              <a:t>method</a:t>
            </a:r>
            <a:r>
              <a:rPr lang="ru-RU" altLang="ru-RU" sz="1800" dirty="0">
                <a:solidFill>
                  <a:schemeClr val="tx1"/>
                </a:solidFill>
                <a:effectLst/>
                <a:latin typeface="Trebuchet MS" pitchFamily="34" charset="0"/>
                <a:hlinkClick r:id="rId2"/>
              </a:rPr>
              <a:t> </a:t>
            </a:r>
            <a:r>
              <a:rPr lang="ru-RU" altLang="ru-RU" sz="1800" dirty="0" err="1">
                <a:solidFill>
                  <a:schemeClr val="tx1"/>
                </a:solidFill>
                <a:effectLst/>
                <a:latin typeface="Trebuchet MS" pitchFamily="34" charset="0"/>
                <a:hlinkClick r:id="rId2"/>
              </a:rPr>
              <a:t>of</a:t>
            </a:r>
            <a:r>
              <a:rPr lang="ru-RU" altLang="ru-RU" sz="1800" dirty="0">
                <a:solidFill>
                  <a:schemeClr val="tx1"/>
                </a:solidFill>
                <a:effectLst/>
                <a:latin typeface="Trebuchet MS" pitchFamily="34" charset="0"/>
                <a:hlinkClick r:id="rId2"/>
              </a:rPr>
              <a:t> </a:t>
            </a:r>
            <a:r>
              <a:rPr lang="ru-RU" altLang="ru-RU" sz="1800" dirty="0" err="1">
                <a:solidFill>
                  <a:schemeClr val="tx1"/>
                </a:solidFill>
                <a:effectLst/>
                <a:latin typeface="Trebuchet MS" pitchFamily="34" charset="0"/>
                <a:hlinkClick r:id="rId2"/>
              </a:rPr>
              <a:t>analyzing</a:t>
            </a:r>
            <a:r>
              <a:rPr lang="ru-RU" altLang="ru-RU" sz="1800" dirty="0">
                <a:solidFill>
                  <a:schemeClr val="tx1"/>
                </a:solidFill>
                <a:effectLst/>
                <a:latin typeface="Trebuchet MS" pitchFamily="34" charset="0"/>
                <a:hlinkClick r:id="rId2"/>
              </a:rPr>
              <a:t> </a:t>
            </a:r>
            <a:r>
              <a:rPr lang="ru-RU" altLang="ru-RU" sz="1800" dirty="0" err="1">
                <a:solidFill>
                  <a:schemeClr val="tx1"/>
                </a:solidFill>
                <a:effectLst/>
                <a:latin typeface="Trebuchet MS" pitchFamily="34" charset="0"/>
                <a:hlinkClick r:id="rId2"/>
              </a:rPr>
              <a:t>programs</a:t>
            </a:r>
            <a:r>
              <a:rPr lang="ru-RU" altLang="ru-RU" sz="1800" dirty="0">
                <a:solidFill>
                  <a:schemeClr val="tx1"/>
                </a:solidFill>
                <a:effectLst/>
                <a:latin typeface="Trebuchet MS" pitchFamily="34" charset="0"/>
                <a:hlinkClick r:id="rId2"/>
              </a:rPr>
              <a:t> </a:t>
            </a:r>
            <a:r>
              <a:rPr lang="ru-RU" altLang="ru-RU" sz="1800" dirty="0" err="1">
                <a:solidFill>
                  <a:schemeClr val="tx1"/>
                </a:solidFill>
                <a:effectLst/>
                <a:latin typeface="Trebuchet MS" pitchFamily="34" charset="0"/>
                <a:hlinkClick r:id="rId2"/>
              </a:rPr>
              <a:t>based</a:t>
            </a:r>
            <a:r>
              <a:rPr lang="ru-RU" altLang="ru-RU" sz="1800" dirty="0">
                <a:solidFill>
                  <a:schemeClr val="tx1"/>
                </a:solidFill>
                <a:effectLst/>
                <a:latin typeface="Trebuchet MS" pitchFamily="34" charset="0"/>
                <a:hlinkClick r:id="rId2"/>
              </a:rPr>
              <a:t> </a:t>
            </a:r>
            <a:r>
              <a:rPr lang="ru-RU" altLang="ru-RU" sz="1800" dirty="0" err="1">
                <a:solidFill>
                  <a:schemeClr val="tx1"/>
                </a:solidFill>
                <a:effectLst/>
                <a:latin typeface="Trebuchet MS" pitchFamily="34" charset="0"/>
                <a:hlinkClick r:id="rId2"/>
              </a:rPr>
              <a:t>on</a:t>
            </a:r>
            <a:r>
              <a:rPr lang="ru-RU" altLang="ru-RU" sz="1800" dirty="0">
                <a:solidFill>
                  <a:schemeClr val="tx1"/>
                </a:solidFill>
                <a:effectLst/>
                <a:latin typeface="Trebuchet MS" pitchFamily="34" charset="0"/>
                <a:hlinkClick r:id="rId2"/>
              </a:rPr>
              <a:t> a </a:t>
            </a:r>
            <a:r>
              <a:rPr lang="ru-RU" altLang="ru-RU" sz="1800" dirty="0" err="1">
                <a:solidFill>
                  <a:schemeClr val="tx1"/>
                </a:solidFill>
                <a:effectLst/>
                <a:latin typeface="Trebuchet MS" pitchFamily="34" charset="0"/>
                <a:hlinkClick r:id="rId2"/>
              </a:rPr>
              <a:t>machine</a:t>
            </a:r>
            <a:r>
              <a:rPr lang="ru-RU" altLang="ru-RU" sz="1800" dirty="0">
                <a:solidFill>
                  <a:schemeClr val="tx1"/>
                </a:solidFill>
                <a:effectLst/>
                <a:latin typeface="Trebuchet MS" pitchFamily="34" charset="0"/>
                <a:hlinkClick r:id="rId2"/>
              </a:rPr>
              <a:t> </a:t>
            </a:r>
            <a:r>
              <a:rPr lang="ru-RU" altLang="ru-RU" sz="1800" dirty="0" err="1">
                <a:solidFill>
                  <a:schemeClr val="tx1"/>
                </a:solidFill>
                <a:effectLst/>
                <a:latin typeface="Trebuchet MS" pitchFamily="34" charset="0"/>
                <a:hlinkClick r:id="rId2"/>
              </a:rPr>
              <a:t>language</a:t>
            </a:r>
            <a:r>
              <a:rPr lang="en-US" altLang="ru-RU" sz="1800" dirty="0">
                <a:solidFill>
                  <a:schemeClr val="tx1"/>
                </a:solidFill>
                <a:effectLst/>
                <a:latin typeface="Trebuchet MS" pitchFamily="34" charset="0"/>
              </a:rPr>
              <a:t/>
            </a:r>
            <a:br>
              <a:rPr lang="en-US" altLang="ru-RU" sz="1800" dirty="0">
                <a:solidFill>
                  <a:schemeClr val="tx1"/>
                </a:solidFill>
                <a:effectLst/>
                <a:latin typeface="Trebuchet MS" pitchFamily="34" charset="0"/>
              </a:rPr>
            </a:br>
            <a:r>
              <a:rPr lang="en-US" altLang="ru-RU" sz="1800" dirty="0">
                <a:solidFill>
                  <a:schemeClr val="tx1"/>
                </a:solidFill>
                <a:effectLst/>
                <a:latin typeface="Trebuchet MS" pitchFamily="34" charset="0"/>
              </a:rPr>
              <a:t>        </a:t>
            </a:r>
            <a:r>
              <a:rPr lang="ru-RU" altLang="ru-RU" sz="1800" dirty="0">
                <a:solidFill>
                  <a:schemeClr val="tx1"/>
                </a:solidFill>
                <a:effectLst/>
                <a:latin typeface="Trebuchet MS" pitchFamily="34" charset="0"/>
                <a:hlinkClick r:id="rId3" tooltip="View content where Author is E. M. Lavrishcheva"/>
              </a:rPr>
              <a:t>E. M. </a:t>
            </a:r>
            <a:r>
              <a:rPr lang="ru-RU" altLang="ru-RU" sz="1800" dirty="0" err="1">
                <a:solidFill>
                  <a:schemeClr val="tx1"/>
                </a:solidFill>
                <a:effectLst/>
                <a:latin typeface="Trebuchet MS" pitchFamily="34" charset="0"/>
                <a:hlinkClick r:id="rId3" tooltip="View content where Author is E. M. Lavrishcheva"/>
              </a:rPr>
              <a:t>Lavrishcheva</a:t>
            </a:r>
            <a:r>
              <a:rPr lang="ru-RU" altLang="ru-RU" sz="1800" dirty="0">
                <a:solidFill>
                  <a:schemeClr val="tx1"/>
                </a:solidFill>
                <a:effectLst/>
                <a:latin typeface="Trebuchet MS" pitchFamily="34" charset="0"/>
              </a:rPr>
              <a:t> </a:t>
            </a:r>
            <a:r>
              <a:rPr lang="ru-RU" altLang="ru-RU" sz="1800" dirty="0" err="1">
                <a:solidFill>
                  <a:schemeClr val="tx1"/>
                </a:solidFill>
                <a:effectLst/>
                <a:latin typeface="Trebuchet MS" pitchFamily="34" charset="0"/>
              </a:rPr>
              <a:t>and</a:t>
            </a:r>
            <a:r>
              <a:rPr lang="ru-RU" altLang="ru-RU" sz="1800" dirty="0">
                <a:solidFill>
                  <a:schemeClr val="tx1"/>
                </a:solidFill>
                <a:effectLst/>
                <a:latin typeface="Trebuchet MS" pitchFamily="34" charset="0"/>
              </a:rPr>
              <a:t> </a:t>
            </a:r>
            <a:r>
              <a:rPr lang="ru-RU" altLang="ru-RU" sz="1800" dirty="0">
                <a:solidFill>
                  <a:schemeClr val="tx1"/>
                </a:solidFill>
                <a:effectLst/>
                <a:latin typeface="Trebuchet MS" pitchFamily="34" charset="0"/>
                <a:hlinkClick r:id="rId4" tooltip="View content where Author is E. L. Yushchenko"/>
              </a:rPr>
              <a:t>E. L. </a:t>
            </a:r>
            <a:r>
              <a:rPr lang="ru-RU" altLang="ru-RU" sz="1800" dirty="0" err="1">
                <a:solidFill>
                  <a:schemeClr val="tx1"/>
                </a:solidFill>
                <a:effectLst/>
                <a:latin typeface="Trebuchet MS" pitchFamily="34" charset="0"/>
                <a:hlinkClick r:id="rId4" tooltip="View content where Author is E. L. Yushchenko"/>
              </a:rPr>
              <a:t>Yushchenko</a:t>
            </a:r>
            <a:r>
              <a:rPr lang="ru-RU" altLang="ru-RU" sz="1800" dirty="0">
                <a:solidFill>
                  <a:schemeClr val="tx1"/>
                </a:solidFill>
                <a:effectLst/>
                <a:latin typeface="Trebuchet MS" pitchFamily="34" charset="0"/>
              </a:rPr>
              <a:t> 1972, </a:t>
            </a:r>
            <a:r>
              <a:rPr lang="ru-RU" altLang="ru-RU" sz="1800" dirty="0" err="1">
                <a:solidFill>
                  <a:schemeClr val="tx1"/>
                </a:solidFill>
                <a:effectLst/>
                <a:latin typeface="Trebuchet MS" pitchFamily="34" charset="0"/>
                <a:hlinkClick r:id="rId5" tooltip="Link to the Issue of this Article"/>
              </a:rPr>
              <a:t>Volume</a:t>
            </a:r>
            <a:r>
              <a:rPr lang="ru-RU" altLang="ru-RU" sz="1800" dirty="0">
                <a:solidFill>
                  <a:schemeClr val="tx1"/>
                </a:solidFill>
                <a:effectLst/>
                <a:latin typeface="Trebuchet MS" pitchFamily="34" charset="0"/>
                <a:hlinkClick r:id="rId5" tooltip="Link to the Issue of this Article"/>
              </a:rPr>
              <a:t> 8, </a:t>
            </a:r>
            <a:r>
              <a:rPr lang="ru-RU" altLang="ru-RU" sz="1800" dirty="0" err="1">
                <a:solidFill>
                  <a:schemeClr val="tx1"/>
                </a:solidFill>
                <a:effectLst/>
                <a:latin typeface="Trebuchet MS" pitchFamily="34" charset="0"/>
                <a:hlinkClick r:id="rId5" tooltip="Link to the Issue of this Article"/>
              </a:rPr>
              <a:t>Number</a:t>
            </a:r>
            <a:r>
              <a:rPr lang="ru-RU" altLang="ru-RU" sz="1800" dirty="0">
                <a:solidFill>
                  <a:schemeClr val="tx1"/>
                </a:solidFill>
                <a:effectLst/>
                <a:latin typeface="Trebuchet MS" pitchFamily="34" charset="0"/>
                <a:hlinkClick r:id="rId5" tooltip="Link to the Issue of this Article"/>
              </a:rPr>
              <a:t> 2</a:t>
            </a:r>
            <a:r>
              <a:rPr lang="ru-RU" altLang="ru-RU" sz="1800" dirty="0">
                <a:solidFill>
                  <a:schemeClr val="tx1"/>
                </a:solidFill>
                <a:effectLst/>
                <a:latin typeface="Trebuchet MS" pitchFamily="34" charset="0"/>
              </a:rPr>
              <a:t>, </a:t>
            </a:r>
            <a:r>
              <a:rPr lang="ru-RU" altLang="ru-RU" sz="1800" dirty="0" err="1">
                <a:solidFill>
                  <a:schemeClr val="tx1"/>
                </a:solidFill>
                <a:effectLst/>
                <a:latin typeface="Trebuchet MS" pitchFamily="34" charset="0"/>
              </a:rPr>
              <a:t>Pages</a:t>
            </a:r>
            <a:r>
              <a:rPr lang="ru-RU" altLang="ru-RU" sz="1800" dirty="0">
                <a:solidFill>
                  <a:schemeClr val="tx1"/>
                </a:solidFill>
                <a:effectLst/>
                <a:latin typeface="Trebuchet MS" pitchFamily="34" charset="0"/>
              </a:rPr>
              <a:t> 219-223</a:t>
            </a:r>
            <a:r>
              <a:rPr lang="en-US" altLang="ru-RU" sz="1800" dirty="0">
                <a:solidFill>
                  <a:schemeClr val="tx1"/>
                </a:solidFill>
                <a:effectLst/>
                <a:latin typeface="Trebuchet MS" pitchFamily="34" charset="0"/>
              </a:rPr>
              <a:t/>
            </a:r>
            <a:br>
              <a:rPr lang="en-US" altLang="ru-RU" sz="1800" dirty="0">
                <a:solidFill>
                  <a:schemeClr val="tx1"/>
                </a:solidFill>
                <a:effectLst/>
                <a:latin typeface="Trebuchet MS" pitchFamily="34" charset="0"/>
              </a:rPr>
            </a:br>
            <a:r>
              <a:rPr lang="en-US" altLang="ru-RU" sz="1800" dirty="0">
                <a:solidFill>
                  <a:schemeClr val="tx1"/>
                </a:solidFill>
                <a:effectLst/>
                <a:latin typeface="Trebuchet MS" pitchFamily="34" charset="0"/>
              </a:rPr>
              <a:t>2</a:t>
            </a:r>
            <a:r>
              <a:rPr lang="ru-RU" altLang="ru-RU" sz="1800" dirty="0">
                <a:solidFill>
                  <a:schemeClr val="tx1"/>
                </a:solidFill>
                <a:effectLst/>
                <a:latin typeface="Trebuchet MS" pitchFamily="34" charset="0"/>
              </a:rPr>
              <a:t>.</a:t>
            </a:r>
            <a:r>
              <a:rPr lang="en-US" altLang="ru-RU" sz="1800" dirty="0">
                <a:solidFill>
                  <a:schemeClr val="tx1"/>
                </a:solidFill>
                <a:effectLst/>
                <a:latin typeface="Trebuchet MS" pitchFamily="34" charset="0"/>
              </a:rPr>
              <a:t> </a:t>
            </a:r>
            <a:r>
              <a:rPr lang="ru-RU" altLang="ru-RU" sz="1800" dirty="0" err="1">
                <a:solidFill>
                  <a:schemeClr val="tx1"/>
                </a:solidFill>
                <a:effectLst/>
                <a:latin typeface="Trebuchet MS" pitchFamily="34" charset="0"/>
                <a:hlinkClick r:id="rId6"/>
              </a:rPr>
              <a:t>Modular</a:t>
            </a:r>
            <a:r>
              <a:rPr lang="ru-RU" altLang="ru-RU" sz="1800" dirty="0">
                <a:solidFill>
                  <a:schemeClr val="tx1"/>
                </a:solidFill>
                <a:effectLst/>
                <a:latin typeface="Trebuchet MS" pitchFamily="34" charset="0"/>
                <a:hlinkClick r:id="rId6"/>
              </a:rPr>
              <a:t> </a:t>
            </a:r>
            <a:r>
              <a:rPr lang="ru-RU" altLang="ru-RU" sz="1800" dirty="0" err="1">
                <a:solidFill>
                  <a:schemeClr val="tx1"/>
                </a:solidFill>
                <a:effectLst/>
                <a:latin typeface="Trebuchet MS" pitchFamily="34" charset="0"/>
                <a:hlinkClick r:id="rId6"/>
              </a:rPr>
              <a:t>design</a:t>
            </a:r>
            <a:r>
              <a:rPr lang="ru-RU" altLang="ru-RU" sz="1800" dirty="0">
                <a:solidFill>
                  <a:schemeClr val="tx1"/>
                </a:solidFill>
                <a:effectLst/>
                <a:latin typeface="Trebuchet MS" pitchFamily="34" charset="0"/>
                <a:hlinkClick r:id="rId6"/>
              </a:rPr>
              <a:t> </a:t>
            </a:r>
            <a:r>
              <a:rPr lang="ru-RU" altLang="ru-RU" sz="1800" dirty="0" err="1">
                <a:solidFill>
                  <a:schemeClr val="tx1"/>
                </a:solidFill>
                <a:effectLst/>
                <a:latin typeface="Trebuchet MS" pitchFamily="34" charset="0"/>
                <a:hlinkClick r:id="rId6"/>
              </a:rPr>
              <a:t>of</a:t>
            </a:r>
            <a:r>
              <a:rPr lang="ru-RU" altLang="ru-RU" sz="1800" dirty="0">
                <a:solidFill>
                  <a:schemeClr val="tx1"/>
                </a:solidFill>
                <a:effectLst/>
                <a:latin typeface="Trebuchet MS" pitchFamily="34" charset="0"/>
                <a:hlinkClick r:id="rId6"/>
              </a:rPr>
              <a:t> </a:t>
            </a:r>
            <a:r>
              <a:rPr lang="ru-RU" altLang="ru-RU" sz="1800" dirty="0" err="1">
                <a:solidFill>
                  <a:schemeClr val="tx1"/>
                </a:solidFill>
                <a:effectLst/>
                <a:latin typeface="Trebuchet MS" pitchFamily="34" charset="0"/>
                <a:hlinkClick r:id="rId6"/>
              </a:rPr>
              <a:t>large</a:t>
            </a:r>
            <a:r>
              <a:rPr lang="ru-RU" altLang="ru-RU" sz="1800" dirty="0">
                <a:solidFill>
                  <a:schemeClr val="tx1"/>
                </a:solidFill>
                <a:effectLst/>
                <a:latin typeface="Trebuchet MS" pitchFamily="34" charset="0"/>
                <a:hlinkClick r:id="rId6"/>
              </a:rPr>
              <a:t> </a:t>
            </a:r>
            <a:r>
              <a:rPr lang="ru-RU" altLang="ru-RU" sz="1800" dirty="0" err="1">
                <a:solidFill>
                  <a:schemeClr val="tx1"/>
                </a:solidFill>
                <a:effectLst/>
                <a:latin typeface="Trebuchet MS" pitchFamily="34" charset="0"/>
                <a:hlinkClick r:id="rId6"/>
              </a:rPr>
              <a:t>programs</a:t>
            </a:r>
            <a:r>
              <a:rPr lang="ru-RU" altLang="ru-RU" sz="1800" dirty="0">
                <a:solidFill>
                  <a:schemeClr val="tx1"/>
                </a:solidFill>
                <a:effectLst/>
                <a:latin typeface="Trebuchet MS" pitchFamily="34" charset="0"/>
              </a:rPr>
              <a:t> </a:t>
            </a:r>
            <a:r>
              <a:rPr lang="ru-RU" altLang="ru-RU" sz="1800" dirty="0">
                <a:solidFill>
                  <a:schemeClr val="tx1"/>
                </a:solidFill>
                <a:effectLst/>
                <a:latin typeface="Trebuchet MS" pitchFamily="34" charset="0"/>
                <a:hlinkClick r:id="rId3" tooltip="View content where Author is E. M. Lavrishcheva"/>
              </a:rPr>
              <a:t>E. M. </a:t>
            </a:r>
            <a:r>
              <a:rPr lang="ru-RU" altLang="ru-RU" sz="1800" dirty="0" err="1">
                <a:solidFill>
                  <a:schemeClr val="tx1"/>
                </a:solidFill>
                <a:effectLst/>
                <a:latin typeface="Trebuchet MS" pitchFamily="34" charset="0"/>
                <a:hlinkClick r:id="rId3" tooltip="View content where Author is E. M. Lavrishcheva"/>
              </a:rPr>
              <a:t>Lavrishcheva</a:t>
            </a:r>
            <a:r>
              <a:rPr lang="en-US" altLang="ru-RU" sz="1800" dirty="0">
                <a:solidFill>
                  <a:schemeClr val="tx1"/>
                </a:solidFill>
                <a:effectLst/>
                <a:latin typeface="Trebuchet MS" pitchFamily="34" charset="0"/>
              </a:rPr>
              <a:t/>
            </a:r>
            <a:br>
              <a:rPr lang="en-US" altLang="ru-RU" sz="1800" dirty="0">
                <a:solidFill>
                  <a:schemeClr val="tx1"/>
                </a:solidFill>
                <a:effectLst/>
                <a:latin typeface="Trebuchet MS" pitchFamily="34" charset="0"/>
              </a:rPr>
            </a:br>
            <a:r>
              <a:rPr lang="en-US" altLang="ru-RU" sz="1800" dirty="0">
                <a:solidFill>
                  <a:schemeClr val="tx1"/>
                </a:solidFill>
                <a:effectLst/>
                <a:latin typeface="Trebuchet MS" pitchFamily="34" charset="0"/>
              </a:rPr>
              <a:t>          </a:t>
            </a:r>
            <a:r>
              <a:rPr lang="ru-RU" altLang="ru-RU" sz="1800" dirty="0">
                <a:solidFill>
                  <a:schemeClr val="tx1"/>
                </a:solidFill>
                <a:effectLst/>
                <a:latin typeface="Trebuchet MS" pitchFamily="34" charset="0"/>
              </a:rPr>
              <a:t>1980, </a:t>
            </a:r>
            <a:r>
              <a:rPr lang="ru-RU" altLang="ru-RU" sz="1800" dirty="0" err="1">
                <a:solidFill>
                  <a:schemeClr val="tx1"/>
                </a:solidFill>
                <a:effectLst/>
                <a:latin typeface="Trebuchet MS" pitchFamily="34" charset="0"/>
                <a:hlinkClick r:id="rId7" tooltip="Link to the Issue of this Article"/>
              </a:rPr>
              <a:t>Volume</a:t>
            </a:r>
            <a:r>
              <a:rPr lang="ru-RU" altLang="ru-RU" sz="1800" dirty="0">
                <a:solidFill>
                  <a:schemeClr val="tx1"/>
                </a:solidFill>
                <a:effectLst/>
                <a:latin typeface="Trebuchet MS" pitchFamily="34" charset="0"/>
                <a:hlinkClick r:id="rId7" tooltip="Link to the Issue of this Article"/>
              </a:rPr>
              <a:t> 16, </a:t>
            </a:r>
            <a:r>
              <a:rPr lang="ru-RU" altLang="ru-RU" sz="1800" dirty="0" err="1">
                <a:solidFill>
                  <a:schemeClr val="tx1"/>
                </a:solidFill>
                <a:effectLst/>
                <a:latin typeface="Trebuchet MS" pitchFamily="34" charset="0"/>
                <a:hlinkClick r:id="rId7" tooltip="Link to the Issue of this Article"/>
              </a:rPr>
              <a:t>Number</a:t>
            </a:r>
            <a:r>
              <a:rPr lang="ru-RU" altLang="ru-RU" sz="1800" dirty="0">
                <a:solidFill>
                  <a:schemeClr val="tx1"/>
                </a:solidFill>
                <a:effectLst/>
                <a:latin typeface="Trebuchet MS" pitchFamily="34" charset="0"/>
                <a:hlinkClick r:id="rId7" tooltip="Link to the Issue of this Article"/>
              </a:rPr>
              <a:t> 2</a:t>
            </a:r>
            <a:r>
              <a:rPr lang="ru-RU" altLang="ru-RU" sz="1800" dirty="0">
                <a:solidFill>
                  <a:schemeClr val="tx1"/>
                </a:solidFill>
                <a:effectLst/>
                <a:latin typeface="Trebuchet MS" pitchFamily="34" charset="0"/>
              </a:rPr>
              <a:t>, </a:t>
            </a:r>
            <a:r>
              <a:rPr lang="ru-RU" altLang="ru-RU" sz="1800" dirty="0" err="1">
                <a:solidFill>
                  <a:schemeClr val="tx1"/>
                </a:solidFill>
                <a:effectLst/>
                <a:latin typeface="Trebuchet MS" pitchFamily="34" charset="0"/>
              </a:rPr>
              <a:t>Pages</a:t>
            </a:r>
            <a:r>
              <a:rPr lang="ru-RU" altLang="ru-RU" sz="1800" dirty="0">
                <a:solidFill>
                  <a:schemeClr val="tx1"/>
                </a:solidFill>
                <a:effectLst/>
                <a:latin typeface="Trebuchet MS" pitchFamily="34" charset="0"/>
              </a:rPr>
              <a:t> 244-249</a:t>
            </a:r>
            <a:r>
              <a:rPr lang="en-US" altLang="ru-RU" sz="1800" dirty="0">
                <a:solidFill>
                  <a:schemeClr val="tx1"/>
                </a:solidFill>
                <a:effectLst/>
                <a:latin typeface="Trebuchet MS" pitchFamily="34" charset="0"/>
              </a:rPr>
              <a:t/>
            </a:r>
            <a:br>
              <a:rPr lang="en-US" altLang="ru-RU" sz="1800" dirty="0">
                <a:solidFill>
                  <a:schemeClr val="tx1"/>
                </a:solidFill>
                <a:effectLst/>
                <a:latin typeface="Trebuchet MS" pitchFamily="34" charset="0"/>
              </a:rPr>
            </a:br>
            <a:r>
              <a:rPr lang="en-US" altLang="ru-RU" sz="1800" dirty="0">
                <a:solidFill>
                  <a:schemeClr val="tx1"/>
                </a:solidFill>
                <a:effectLst/>
                <a:latin typeface="Trebuchet MS" pitchFamily="34" charset="0"/>
              </a:rPr>
              <a:t>3.  </a:t>
            </a:r>
            <a:r>
              <a:rPr lang="ru-RU" altLang="ru-RU" sz="1800" dirty="0" err="1">
                <a:solidFill>
                  <a:schemeClr val="tx1"/>
                </a:solidFill>
                <a:effectLst/>
                <a:latin typeface="Trebuchet MS" pitchFamily="34" charset="0"/>
                <a:hlinkClick r:id="rId8"/>
              </a:rPr>
              <a:t>Methods</a:t>
            </a:r>
            <a:r>
              <a:rPr lang="ru-RU" altLang="ru-RU" sz="1800" dirty="0">
                <a:solidFill>
                  <a:schemeClr val="tx1"/>
                </a:solidFill>
                <a:effectLst/>
                <a:latin typeface="Trebuchet MS" pitchFamily="34" charset="0"/>
                <a:hlinkClick r:id="rId8"/>
              </a:rPr>
              <a:t> </a:t>
            </a:r>
            <a:r>
              <a:rPr lang="ru-RU" altLang="ru-RU" sz="1800" dirty="0" err="1">
                <a:solidFill>
                  <a:schemeClr val="tx1"/>
                </a:solidFill>
                <a:effectLst/>
                <a:latin typeface="Trebuchet MS" pitchFamily="34" charset="0"/>
                <a:hlinkClick r:id="rId8"/>
              </a:rPr>
              <a:t>and</a:t>
            </a:r>
            <a:r>
              <a:rPr lang="ru-RU" altLang="ru-RU" sz="1800" dirty="0">
                <a:solidFill>
                  <a:schemeClr val="tx1"/>
                </a:solidFill>
                <a:effectLst/>
                <a:latin typeface="Trebuchet MS" pitchFamily="34" charset="0"/>
                <a:hlinkClick r:id="rId8"/>
              </a:rPr>
              <a:t> </a:t>
            </a:r>
            <a:r>
              <a:rPr lang="ru-RU" altLang="ru-RU" sz="1800" dirty="0" err="1">
                <a:solidFill>
                  <a:schemeClr val="tx1"/>
                </a:solidFill>
                <a:effectLst/>
                <a:latin typeface="Trebuchet MS" pitchFamily="34" charset="0"/>
                <a:hlinkClick r:id="rId8"/>
              </a:rPr>
              <a:t>Tools</a:t>
            </a:r>
            <a:r>
              <a:rPr lang="ru-RU" altLang="ru-RU" sz="1800" dirty="0">
                <a:solidFill>
                  <a:schemeClr val="tx1"/>
                </a:solidFill>
                <a:effectLst/>
                <a:latin typeface="Trebuchet MS" pitchFamily="34" charset="0"/>
                <a:hlinkClick r:id="rId8"/>
              </a:rPr>
              <a:t> </a:t>
            </a:r>
            <a:r>
              <a:rPr lang="ru-RU" altLang="ru-RU" sz="1800" dirty="0" err="1">
                <a:solidFill>
                  <a:schemeClr val="tx1"/>
                </a:solidFill>
                <a:effectLst/>
                <a:latin typeface="Trebuchet MS" pitchFamily="34" charset="0"/>
                <a:hlinkClick r:id="rId8"/>
              </a:rPr>
              <a:t>of</a:t>
            </a:r>
            <a:r>
              <a:rPr lang="ru-RU" altLang="ru-RU" sz="1800" dirty="0">
                <a:solidFill>
                  <a:schemeClr val="tx1"/>
                </a:solidFill>
                <a:effectLst/>
                <a:latin typeface="Trebuchet MS" pitchFamily="34" charset="0"/>
                <a:hlinkClick r:id="rId8"/>
              </a:rPr>
              <a:t> </a:t>
            </a:r>
            <a:r>
              <a:rPr lang="ru-RU" altLang="ru-RU" sz="1800" dirty="0" err="1">
                <a:solidFill>
                  <a:schemeClr val="tx1"/>
                </a:solidFill>
                <a:effectLst/>
                <a:latin typeface="Trebuchet MS" pitchFamily="34" charset="0"/>
                <a:hlinkClick r:id="rId8"/>
              </a:rPr>
              <a:t>Component</a:t>
            </a:r>
            <a:r>
              <a:rPr lang="ru-RU" altLang="ru-RU" sz="1800" dirty="0">
                <a:solidFill>
                  <a:schemeClr val="tx1"/>
                </a:solidFill>
                <a:effectLst/>
                <a:latin typeface="Trebuchet MS" pitchFamily="34" charset="0"/>
                <a:hlinkClick r:id="rId8"/>
              </a:rPr>
              <a:t> </a:t>
            </a:r>
            <a:r>
              <a:rPr lang="ru-RU" altLang="ru-RU" sz="1800" dirty="0" err="1">
                <a:solidFill>
                  <a:schemeClr val="tx1"/>
                </a:solidFill>
                <a:effectLst/>
                <a:latin typeface="Trebuchet MS" pitchFamily="34" charset="0"/>
                <a:hlinkClick r:id="rId8"/>
              </a:rPr>
              <a:t>Programming</a:t>
            </a:r>
            <a:r>
              <a:rPr lang="ru-RU" altLang="ru-RU" sz="1800" dirty="0">
                <a:solidFill>
                  <a:schemeClr val="tx1"/>
                </a:solidFill>
                <a:effectLst/>
                <a:latin typeface="Trebuchet MS" pitchFamily="34" charset="0"/>
              </a:rPr>
              <a:t> </a:t>
            </a:r>
            <a:r>
              <a:rPr lang="ru-RU" altLang="ru-RU" sz="1800" dirty="0">
                <a:solidFill>
                  <a:schemeClr val="tx1"/>
                </a:solidFill>
                <a:effectLst/>
                <a:latin typeface="Trebuchet MS" pitchFamily="34" charset="0"/>
                <a:hlinkClick r:id="rId9" tooltip="View content where Author is V. N. Grishchenko"/>
              </a:rPr>
              <a:t>V. N. </a:t>
            </a:r>
            <a:r>
              <a:rPr lang="ru-RU" altLang="ru-RU" sz="1800" dirty="0" err="1">
                <a:solidFill>
                  <a:schemeClr val="tx1"/>
                </a:solidFill>
                <a:effectLst/>
                <a:latin typeface="Trebuchet MS" pitchFamily="34" charset="0"/>
                <a:hlinkClick r:id="rId9" tooltip="View content where Author is V. N. Grishchenko"/>
              </a:rPr>
              <a:t>Grishchenko</a:t>
            </a:r>
            <a:r>
              <a:rPr lang="ru-RU" altLang="ru-RU" sz="1800" dirty="0">
                <a:solidFill>
                  <a:schemeClr val="tx1"/>
                </a:solidFill>
                <a:effectLst/>
                <a:latin typeface="Trebuchet MS" pitchFamily="34" charset="0"/>
              </a:rPr>
              <a:t> </a:t>
            </a:r>
            <a:r>
              <a:rPr lang="ru-RU" altLang="ru-RU" sz="1800" dirty="0" err="1">
                <a:solidFill>
                  <a:schemeClr val="tx1"/>
                </a:solidFill>
                <a:effectLst/>
                <a:latin typeface="Trebuchet MS" pitchFamily="34" charset="0"/>
              </a:rPr>
              <a:t>and</a:t>
            </a:r>
            <a:r>
              <a:rPr lang="ru-RU" altLang="ru-RU" sz="1800" dirty="0">
                <a:solidFill>
                  <a:schemeClr val="tx1"/>
                </a:solidFill>
                <a:effectLst/>
                <a:latin typeface="Trebuchet MS" pitchFamily="34" charset="0"/>
              </a:rPr>
              <a:t> </a:t>
            </a:r>
            <a:r>
              <a:rPr lang="ru-RU" altLang="ru-RU" sz="1800" dirty="0" err="1">
                <a:solidFill>
                  <a:schemeClr val="tx1"/>
                </a:solidFill>
                <a:effectLst/>
                <a:latin typeface="Trebuchet MS" pitchFamily="34" charset="0"/>
                <a:hlinkClick r:id="rId10" tooltip="View content where Author is Ye. M. Lavrishcheva"/>
              </a:rPr>
              <a:t>Ye</a:t>
            </a:r>
            <a:r>
              <a:rPr lang="ru-RU" altLang="ru-RU" sz="1800" dirty="0">
                <a:solidFill>
                  <a:schemeClr val="tx1"/>
                </a:solidFill>
                <a:effectLst/>
                <a:latin typeface="Trebuchet MS" pitchFamily="34" charset="0"/>
                <a:hlinkClick r:id="rId10" tooltip="View content where Author is Ye. M. Lavrishcheva"/>
              </a:rPr>
              <a:t>. M. </a:t>
            </a:r>
            <a:r>
              <a:rPr lang="ru-RU" altLang="ru-RU" sz="1800" dirty="0" err="1">
                <a:solidFill>
                  <a:schemeClr val="tx1"/>
                </a:solidFill>
                <a:effectLst/>
                <a:latin typeface="Trebuchet MS" pitchFamily="34" charset="0"/>
                <a:hlinkClick r:id="rId10" tooltip="View content where Author is Ye. M. Lavrishcheva"/>
              </a:rPr>
              <a:t>Lavrishcheva</a:t>
            </a:r>
            <a:r>
              <a:rPr lang="ru-RU" altLang="ru-RU" sz="1800" dirty="0">
                <a:solidFill>
                  <a:schemeClr val="tx1"/>
                </a:solidFill>
                <a:effectLst/>
                <a:latin typeface="Trebuchet MS" pitchFamily="34" charset="0"/>
              </a:rPr>
              <a:t> 2003, </a:t>
            </a:r>
            <a:r>
              <a:rPr lang="ru-RU" altLang="ru-RU" sz="1800" dirty="0" err="1">
                <a:solidFill>
                  <a:schemeClr val="tx1"/>
                </a:solidFill>
                <a:effectLst/>
                <a:latin typeface="Trebuchet MS" pitchFamily="34" charset="0"/>
                <a:hlinkClick r:id="rId11" tooltip="Link to the Issue of this Article"/>
              </a:rPr>
              <a:t>Volume</a:t>
            </a:r>
            <a:r>
              <a:rPr lang="ru-RU" altLang="ru-RU" sz="1800" dirty="0">
                <a:solidFill>
                  <a:schemeClr val="tx1"/>
                </a:solidFill>
                <a:effectLst/>
                <a:latin typeface="Trebuchet MS" pitchFamily="34" charset="0"/>
                <a:hlinkClick r:id="rId11" tooltip="Link to the Issue of this Article"/>
              </a:rPr>
              <a:t> 39, </a:t>
            </a:r>
            <a:r>
              <a:rPr lang="ru-RU" altLang="ru-RU" sz="1800" dirty="0" err="1">
                <a:solidFill>
                  <a:schemeClr val="tx1"/>
                </a:solidFill>
                <a:effectLst/>
                <a:latin typeface="Trebuchet MS" pitchFamily="34" charset="0"/>
                <a:hlinkClick r:id="rId11" tooltip="Link to the Issue of this Article"/>
              </a:rPr>
              <a:t>Number</a:t>
            </a:r>
            <a:r>
              <a:rPr lang="ru-RU" altLang="ru-RU" sz="1800" dirty="0">
                <a:solidFill>
                  <a:schemeClr val="tx1"/>
                </a:solidFill>
                <a:effectLst/>
                <a:latin typeface="Trebuchet MS" pitchFamily="34" charset="0"/>
                <a:hlinkClick r:id="rId11" tooltip="Link to the Issue of this Article"/>
              </a:rPr>
              <a:t> 1</a:t>
            </a:r>
            <a:r>
              <a:rPr lang="ru-RU" altLang="ru-RU" sz="1800" dirty="0">
                <a:solidFill>
                  <a:schemeClr val="tx1"/>
                </a:solidFill>
                <a:effectLst/>
                <a:latin typeface="Trebuchet MS" pitchFamily="34" charset="0"/>
              </a:rPr>
              <a:t>, </a:t>
            </a:r>
            <a:r>
              <a:rPr lang="ru-RU" altLang="ru-RU" sz="1800" dirty="0" err="1">
                <a:solidFill>
                  <a:schemeClr val="tx1"/>
                </a:solidFill>
                <a:effectLst/>
                <a:latin typeface="Trebuchet MS" pitchFamily="34" charset="0"/>
              </a:rPr>
              <a:t>Pages</a:t>
            </a:r>
            <a:r>
              <a:rPr lang="ru-RU" altLang="ru-RU" sz="1800" dirty="0">
                <a:solidFill>
                  <a:schemeClr val="tx1"/>
                </a:solidFill>
                <a:effectLst/>
                <a:latin typeface="Trebuchet MS" pitchFamily="34" charset="0"/>
              </a:rPr>
              <a:t> 33-45</a:t>
            </a:r>
            <a:br>
              <a:rPr lang="ru-RU" altLang="ru-RU" sz="1800" dirty="0">
                <a:solidFill>
                  <a:schemeClr val="tx1"/>
                </a:solidFill>
                <a:effectLst/>
                <a:latin typeface="Trebuchet MS" pitchFamily="34" charset="0"/>
              </a:rPr>
            </a:br>
            <a:r>
              <a:rPr lang="ru-RU" altLang="ru-RU" sz="1800" dirty="0">
                <a:solidFill>
                  <a:schemeClr val="tx1"/>
                </a:solidFill>
                <a:effectLst/>
                <a:latin typeface="Trebuchet MS" pitchFamily="34" charset="0"/>
              </a:rPr>
              <a:t>4.</a:t>
            </a:r>
            <a:r>
              <a:rPr lang="ru-RU" altLang="ru-RU" sz="1800" dirty="0">
                <a:solidFill>
                  <a:schemeClr val="accent1"/>
                </a:solidFill>
                <a:effectLst/>
                <a:latin typeface="Trebuchet MS" pitchFamily="34" charset="0"/>
              </a:rPr>
              <a:t> Монография </a:t>
            </a:r>
            <a:r>
              <a:rPr lang="ru-RU" altLang="ru-RU" sz="1800" dirty="0">
                <a:solidFill>
                  <a:schemeClr val="tx1"/>
                </a:solidFill>
                <a:effectLst/>
                <a:latin typeface="Trebuchet MS" pitchFamily="34" charset="0"/>
              </a:rPr>
              <a:t>«Связь </a:t>
            </a:r>
            <a:r>
              <a:rPr lang="ru-RU" altLang="ru-RU" sz="1800" dirty="0" err="1">
                <a:solidFill>
                  <a:schemeClr val="tx1"/>
                </a:solidFill>
                <a:effectLst/>
                <a:latin typeface="Trebuchet MS" pitchFamily="34" charset="0"/>
              </a:rPr>
              <a:t>разноязыковых</a:t>
            </a:r>
            <a:r>
              <a:rPr lang="ru-RU" altLang="ru-RU" sz="1800" dirty="0">
                <a:solidFill>
                  <a:schemeClr val="tx1"/>
                </a:solidFill>
                <a:effectLst/>
                <a:latin typeface="Trebuchet MS" pitchFamily="34" charset="0"/>
              </a:rPr>
              <a:t> модулей в ОС ЕС», М.: 1982</a:t>
            </a:r>
            <a:br>
              <a:rPr lang="ru-RU" altLang="ru-RU" sz="1800" dirty="0">
                <a:solidFill>
                  <a:schemeClr val="tx1"/>
                </a:solidFill>
                <a:effectLst/>
                <a:latin typeface="Trebuchet MS" pitchFamily="34" charset="0"/>
              </a:rPr>
            </a:br>
            <a:r>
              <a:rPr lang="ru-RU" altLang="ru-RU" sz="1800" dirty="0">
                <a:solidFill>
                  <a:schemeClr val="tx1"/>
                </a:solidFill>
                <a:effectLst/>
                <a:latin typeface="Trebuchet MS" pitchFamily="34" charset="0"/>
              </a:rPr>
              <a:t>5.  </a:t>
            </a:r>
            <a:r>
              <a:rPr lang="ru-RU" altLang="ru-RU" sz="1800" dirty="0">
                <a:solidFill>
                  <a:schemeClr val="accent1"/>
                </a:solidFill>
                <a:effectLst/>
                <a:latin typeface="Trebuchet MS" pitchFamily="34" charset="0"/>
              </a:rPr>
              <a:t>Ершов А.П.</a:t>
            </a:r>
            <a:r>
              <a:rPr lang="ru-RU" altLang="ru-RU" sz="1800" dirty="0">
                <a:solidFill>
                  <a:schemeClr val="tx1"/>
                </a:solidFill>
                <a:effectLst/>
                <a:latin typeface="Trebuchet MS" pitchFamily="34" charset="0"/>
              </a:rPr>
              <a:t> </a:t>
            </a:r>
            <a:r>
              <a:rPr lang="ru-RU" altLang="ru-RU" sz="1800" dirty="0">
                <a:solidFill>
                  <a:srgbClr val="FF3300"/>
                </a:solidFill>
                <a:effectLst/>
                <a:latin typeface="Trebuchet MS" pitchFamily="34" charset="0"/>
              </a:rPr>
              <a:t>Научные основы доказательного  программирования. Научное сообщение  на академика СССР, 1986.</a:t>
            </a:r>
            <a:r>
              <a:rPr lang="ru-RU" altLang="ru-RU" sz="1800" dirty="0">
                <a:solidFill>
                  <a:schemeClr val="tx1"/>
                </a:solidFill>
                <a:effectLst/>
                <a:latin typeface="Trebuchet MS" pitchFamily="34" charset="0"/>
              </a:rPr>
              <a:t/>
            </a:r>
            <a:br>
              <a:rPr lang="ru-RU" altLang="ru-RU" sz="1800" dirty="0">
                <a:solidFill>
                  <a:schemeClr val="tx1"/>
                </a:solidFill>
                <a:effectLst/>
                <a:latin typeface="Trebuchet MS" pitchFamily="34" charset="0"/>
              </a:rPr>
            </a:br>
            <a:r>
              <a:rPr lang="ru-RU" altLang="ru-RU" sz="1800" dirty="0">
                <a:solidFill>
                  <a:schemeClr val="tx1"/>
                </a:solidFill>
                <a:effectLst/>
                <a:latin typeface="Trebuchet MS" pitchFamily="34" charset="0"/>
              </a:rPr>
              <a:t>6. </a:t>
            </a:r>
            <a:r>
              <a:rPr lang="ru-RU" altLang="ru-RU" sz="1800" dirty="0">
                <a:solidFill>
                  <a:schemeClr val="accent1"/>
                </a:solidFill>
                <a:effectLst/>
                <a:latin typeface="Trebuchet MS" pitchFamily="34" charset="0"/>
              </a:rPr>
              <a:t>Диссертация Лаврищевой Е.М.</a:t>
            </a:r>
            <a:r>
              <a:rPr lang="ru-RU" altLang="ru-RU" sz="1800" dirty="0">
                <a:solidFill>
                  <a:schemeClr val="tx1"/>
                </a:solidFill>
                <a:effectLst/>
                <a:latin typeface="Trebuchet MS" pitchFamily="34" charset="0"/>
              </a:rPr>
              <a:t> «Методы, средства и инструменты сборочного программирования», 1988. </a:t>
            </a:r>
            <a:br>
              <a:rPr lang="ru-RU" altLang="ru-RU" sz="1800" dirty="0">
                <a:solidFill>
                  <a:schemeClr val="tx1"/>
                </a:solidFill>
                <a:effectLst/>
                <a:latin typeface="Trebuchet MS" pitchFamily="34" charset="0"/>
              </a:rPr>
            </a:br>
            <a:r>
              <a:rPr lang="ru-RU" altLang="ru-RU" sz="1800" dirty="0">
                <a:solidFill>
                  <a:schemeClr val="tx1"/>
                </a:solidFill>
                <a:effectLst/>
                <a:latin typeface="Trebuchet MS" pitchFamily="34" charset="0"/>
              </a:rPr>
              <a:t>7.</a:t>
            </a:r>
            <a:r>
              <a:rPr lang="ru-RU" altLang="ru-RU" sz="1800" dirty="0">
                <a:solidFill>
                  <a:schemeClr val="accent1"/>
                </a:solidFill>
                <a:effectLst/>
                <a:latin typeface="Trebuchet MS" pitchFamily="34" charset="0"/>
              </a:rPr>
              <a:t> Монография </a:t>
            </a:r>
            <a:r>
              <a:rPr lang="ru-RU" altLang="ru-RU" sz="1800" dirty="0" err="1">
                <a:solidFill>
                  <a:schemeClr val="tx1"/>
                </a:solidFill>
                <a:effectLst/>
                <a:latin typeface="Trebuchet MS" pitchFamily="34" charset="0"/>
              </a:rPr>
              <a:t>Е.М.Лаврищева</a:t>
            </a:r>
            <a:r>
              <a:rPr lang="ru-RU" altLang="ru-RU" sz="1800" dirty="0">
                <a:solidFill>
                  <a:schemeClr val="tx1"/>
                </a:solidFill>
                <a:effectLst/>
                <a:latin typeface="Trebuchet MS" pitchFamily="34" charset="0"/>
              </a:rPr>
              <a:t>, </a:t>
            </a:r>
            <a:r>
              <a:rPr lang="ru-RU" altLang="ru-RU" sz="1800" dirty="0" err="1">
                <a:solidFill>
                  <a:schemeClr val="accent1"/>
                </a:solidFill>
                <a:effectLst/>
                <a:latin typeface="Trebuchet MS" pitchFamily="34" charset="0"/>
              </a:rPr>
              <a:t>В.Н.Грищенко</a:t>
            </a:r>
            <a:r>
              <a:rPr lang="ru-RU" altLang="ru-RU" sz="1800" dirty="0">
                <a:solidFill>
                  <a:schemeClr val="accent1"/>
                </a:solidFill>
                <a:effectLst/>
                <a:latin typeface="Trebuchet MS" pitchFamily="34" charset="0"/>
              </a:rPr>
              <a:t>  </a:t>
            </a:r>
            <a:r>
              <a:rPr lang="ru-RU" altLang="ru-RU" sz="1800" dirty="0">
                <a:solidFill>
                  <a:schemeClr val="tx1"/>
                </a:solidFill>
                <a:effectLst/>
                <a:latin typeface="Trebuchet MS" pitchFamily="34" charset="0"/>
              </a:rPr>
              <a:t>«Сборочное   </a:t>
            </a:r>
            <a:br>
              <a:rPr lang="ru-RU" altLang="ru-RU" sz="1800" dirty="0">
                <a:solidFill>
                  <a:schemeClr val="tx1"/>
                </a:solidFill>
                <a:effectLst/>
                <a:latin typeface="Trebuchet MS" pitchFamily="34" charset="0"/>
              </a:rPr>
            </a:br>
            <a:r>
              <a:rPr lang="ru-RU" altLang="ru-RU" sz="1800" dirty="0">
                <a:solidFill>
                  <a:schemeClr val="tx1"/>
                </a:solidFill>
                <a:effectLst/>
                <a:latin typeface="Trebuchet MS" pitchFamily="34" charset="0"/>
              </a:rPr>
              <a:t>     программирование, 1991.</a:t>
            </a:r>
            <a:br>
              <a:rPr lang="ru-RU" altLang="ru-RU" sz="1800" dirty="0">
                <a:solidFill>
                  <a:schemeClr val="tx1"/>
                </a:solidFill>
                <a:effectLst/>
                <a:latin typeface="Trebuchet MS" pitchFamily="34" charset="0"/>
              </a:rPr>
            </a:br>
            <a:r>
              <a:rPr lang="ru-RU" altLang="ru-RU" sz="1800" dirty="0">
                <a:solidFill>
                  <a:schemeClr val="tx1"/>
                </a:solidFill>
                <a:effectLst/>
                <a:latin typeface="Trebuchet MS" pitchFamily="34" charset="0"/>
              </a:rPr>
              <a:t>8. </a:t>
            </a:r>
            <a:r>
              <a:rPr lang="ru-RU" altLang="ru-RU" sz="1800" dirty="0">
                <a:solidFill>
                  <a:schemeClr val="accent1"/>
                </a:solidFill>
                <a:effectLst/>
                <a:latin typeface="Trebuchet MS" pitchFamily="34" charset="0"/>
              </a:rPr>
              <a:t>Монография</a:t>
            </a:r>
            <a:r>
              <a:rPr lang="ru-RU" altLang="ru-RU" sz="1800" dirty="0">
                <a:solidFill>
                  <a:schemeClr val="tx1"/>
                </a:solidFill>
                <a:effectLst/>
                <a:latin typeface="Trebuchet MS" pitchFamily="34" charset="0"/>
              </a:rPr>
              <a:t> «Сборочное  программирование. Основы индустрии</a:t>
            </a:r>
            <a:br>
              <a:rPr lang="ru-RU" altLang="ru-RU" sz="1800" dirty="0">
                <a:solidFill>
                  <a:schemeClr val="tx1"/>
                </a:solidFill>
                <a:effectLst/>
                <a:latin typeface="Trebuchet MS" pitchFamily="34" charset="0"/>
              </a:rPr>
            </a:br>
            <a:r>
              <a:rPr lang="ru-RU" altLang="ru-RU" sz="1800" dirty="0">
                <a:solidFill>
                  <a:schemeClr val="tx1"/>
                </a:solidFill>
                <a:effectLst/>
                <a:latin typeface="Trebuchet MS" pitchFamily="34" charset="0"/>
              </a:rPr>
              <a:t>    программных продуктов», 2009.</a:t>
            </a:r>
            <a:br>
              <a:rPr lang="ru-RU" altLang="ru-RU" sz="1800" dirty="0">
                <a:solidFill>
                  <a:schemeClr val="tx1"/>
                </a:solidFill>
                <a:effectLst/>
                <a:latin typeface="Trebuchet MS" pitchFamily="34" charset="0"/>
              </a:rPr>
            </a:br>
            <a:endParaRPr lang="ru-RU" sz="1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bwMode="auto">
          <a:xfrm>
            <a:off x="0" y="0"/>
            <a:ext cx="8305800" cy="4797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3200" smtClean="0">
                <a:solidFill>
                  <a:schemeClr val="tx1"/>
                </a:solidFill>
                <a:effectLst/>
                <a:latin typeface="Times New Roman" pitchFamily="18" charset="0"/>
              </a:rPr>
              <a:t/>
            </a:r>
            <a:br>
              <a:rPr lang="uk-UA" altLang="ru-RU" sz="3200" smtClean="0">
                <a:solidFill>
                  <a:schemeClr val="tx1"/>
                </a:solidFill>
                <a:effectLst/>
                <a:latin typeface="Times New Roman" pitchFamily="18" charset="0"/>
              </a:rPr>
            </a:br>
            <a:r>
              <a:rPr lang="uk-UA" altLang="ru-RU" sz="3200" smtClean="0">
                <a:solidFill>
                  <a:schemeClr val="tx1"/>
                </a:solidFill>
                <a:effectLst/>
                <a:latin typeface="Times New Roman" pitchFamily="18" charset="0"/>
              </a:rPr>
              <a:t/>
            </a:r>
            <a:br>
              <a:rPr lang="uk-UA" altLang="ru-RU" sz="3200" smtClean="0">
                <a:solidFill>
                  <a:schemeClr val="tx1"/>
                </a:solidFill>
                <a:effectLst/>
                <a:latin typeface="Times New Roman" pitchFamily="18" charset="0"/>
              </a:rPr>
            </a:br>
            <a:r>
              <a:rPr lang="uk-UA" altLang="ru-RU" sz="3200" smtClean="0">
                <a:solidFill>
                  <a:schemeClr val="tx1"/>
                </a:solidFill>
                <a:effectLst/>
                <a:latin typeface="Times New Roman" pitchFamily="18" charset="0"/>
              </a:rPr>
              <a:t/>
            </a:r>
            <a:br>
              <a:rPr lang="uk-UA" altLang="ru-RU" sz="3200" smtClean="0">
                <a:solidFill>
                  <a:schemeClr val="tx1"/>
                </a:solidFill>
                <a:effectLst/>
                <a:latin typeface="Times New Roman" pitchFamily="18" charset="0"/>
              </a:rPr>
            </a:br>
            <a:r>
              <a:rPr lang="uk-UA" altLang="ru-RU" sz="3200" smtClean="0">
                <a:solidFill>
                  <a:schemeClr val="tx1"/>
                </a:solidFill>
                <a:effectLst/>
                <a:latin typeface="Times New Roman" pitchFamily="18" charset="0"/>
              </a:rPr>
              <a:t/>
            </a:r>
            <a:br>
              <a:rPr lang="uk-UA" altLang="ru-RU" sz="3200" smtClean="0">
                <a:solidFill>
                  <a:schemeClr val="tx1"/>
                </a:solidFill>
                <a:effectLst/>
                <a:latin typeface="Times New Roman" pitchFamily="18" charset="0"/>
              </a:rPr>
            </a:br>
            <a:r>
              <a:rPr lang="uk-UA" altLang="ru-RU" sz="3200" smtClean="0">
                <a:solidFill>
                  <a:schemeClr val="tx1"/>
                </a:solidFill>
                <a:effectLst/>
                <a:latin typeface="Times New Roman" pitchFamily="18" charset="0"/>
              </a:rPr>
              <a:t/>
            </a:r>
            <a:br>
              <a:rPr lang="uk-UA" altLang="ru-RU" sz="3200" smtClean="0">
                <a:solidFill>
                  <a:schemeClr val="tx1"/>
                </a:solidFill>
                <a:effectLst/>
                <a:latin typeface="Times New Roman" pitchFamily="18" charset="0"/>
              </a:rPr>
            </a:br>
            <a:r>
              <a:rPr lang="uk-UA" altLang="ru-RU" sz="3200" smtClean="0">
                <a:solidFill>
                  <a:schemeClr val="tx1"/>
                </a:solidFill>
                <a:effectLst/>
                <a:latin typeface="Times New Roman" pitchFamily="18" charset="0"/>
              </a:rPr>
              <a:t>     </a:t>
            </a:r>
            <a:r>
              <a:rPr lang="uk-UA" altLang="ru-RU" sz="4000" smtClean="0">
                <a:solidFill>
                  <a:schemeClr val="tx1"/>
                </a:solidFill>
                <a:effectLst/>
                <a:latin typeface="Times New Roman" pitchFamily="18" charset="0"/>
              </a:rPr>
              <a:t>1. Объектное   моделиро</a:t>
            </a:r>
            <a:r>
              <a:rPr lang="ru-RU" altLang="ru-RU" sz="4000" smtClean="0">
                <a:solidFill>
                  <a:schemeClr val="tx1"/>
                </a:solidFill>
                <a:effectLst/>
                <a:latin typeface="Times New Roman" pitchFamily="18" charset="0"/>
              </a:rPr>
              <a:t>вание</a:t>
            </a:r>
            <a:r>
              <a:rPr lang="uk-UA" altLang="ru-RU" sz="4000" smtClean="0">
                <a:solidFill>
                  <a:schemeClr val="tx1"/>
                </a:solidFill>
                <a:effectLst/>
                <a:latin typeface="Times New Roman" pitchFamily="18" charset="0"/>
              </a:rPr>
              <a:t/>
            </a:r>
            <a:br>
              <a:rPr lang="uk-UA" altLang="ru-RU" sz="4000" smtClean="0">
                <a:solidFill>
                  <a:schemeClr val="tx1"/>
                </a:solidFill>
                <a:effectLst/>
                <a:latin typeface="Times New Roman" pitchFamily="18" charset="0"/>
              </a:rPr>
            </a:br>
            <a:r>
              <a:rPr lang="uk-UA" altLang="ru-RU" sz="4000" smtClean="0">
                <a:solidFill>
                  <a:schemeClr val="tx1"/>
                </a:solidFill>
                <a:effectLst/>
                <a:latin typeface="Times New Roman" pitchFamily="18" charset="0"/>
              </a:rPr>
              <a:t>систем</a:t>
            </a:r>
            <a:br>
              <a:rPr lang="uk-UA" altLang="ru-RU" sz="4000" smtClean="0">
                <a:solidFill>
                  <a:schemeClr val="tx1"/>
                </a:solidFill>
                <a:effectLst/>
                <a:latin typeface="Times New Roman" pitchFamily="18" charset="0"/>
              </a:rPr>
            </a:br>
            <a:r>
              <a:rPr lang="uk-UA" altLang="ru-RU" sz="4000" smtClean="0">
                <a:solidFill>
                  <a:schemeClr val="tx1"/>
                </a:solidFill>
                <a:effectLst/>
                <a:latin typeface="Times New Roman" pitchFamily="18" charset="0"/>
              </a:rPr>
              <a:t>      </a:t>
            </a:r>
            <a:r>
              <a:rPr lang="uk-UA" altLang="ru-RU" sz="3200" smtClean="0">
                <a:solidFill>
                  <a:schemeClr val="tx1"/>
                </a:solidFill>
                <a:effectLst/>
                <a:latin typeface="Times New Roman" pitchFamily="18" charset="0"/>
              </a:rPr>
              <a:t>Теория, Технология, Инструменты</a:t>
            </a:r>
            <a:endParaRPr lang="ru-RU" altLang="ru-RU" sz="3200" smtClean="0">
              <a:solidFill>
                <a:schemeClr val="tx1"/>
              </a:solidFill>
              <a:effectLst/>
              <a:latin typeface="Times New Roman" pitchFamily="18" charset="0"/>
            </a:endParaRPr>
          </a:p>
        </p:txBody>
      </p:sp>
      <p:sp>
        <p:nvSpPr>
          <p:cNvPr id="14339" name="Rectangle 3"/>
          <p:cNvSpPr>
            <a:spLocks noGrp="1"/>
          </p:cNvSpPr>
          <p:nvPr>
            <p:ph type="body" idx="4294967295"/>
          </p:nvPr>
        </p:nvSpPr>
        <p:spPr>
          <a:xfrm>
            <a:off x="0" y="5373688"/>
            <a:ext cx="9144000" cy="71437"/>
          </a:xfrm>
        </p:spPr>
        <p:txBody>
          <a:bodyPr/>
          <a:lstStyle/>
          <a:p>
            <a:pPr eaLnBrk="1" hangingPunct="1">
              <a:lnSpc>
                <a:spcPct val="80000"/>
              </a:lnSpc>
              <a:buFont typeface="Georgia" pitchFamily="18" charset="0"/>
              <a:buNone/>
            </a:pPr>
            <a:endParaRPr lang="ru-RU" altLang="ru-RU" sz="900" b="1" smtClean="0">
              <a:latin typeface="Trebuchet MS"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bwMode="auto">
          <a:xfrm>
            <a:off x="0" y="0"/>
            <a:ext cx="91440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l" eaLnBrk="1" hangingPunct="1">
              <a:buFont typeface="Georgia" pitchFamily="18" charset="0"/>
              <a:buNone/>
            </a:pPr>
            <a:r>
              <a:rPr lang="uk-UA" altLang="ru-RU" sz="2000" smtClean="0">
                <a:solidFill>
                  <a:schemeClr val="tx1"/>
                </a:solidFill>
                <a:effectLst/>
                <a:latin typeface="Trebuchet MS" pitchFamily="34" charset="0"/>
              </a:rPr>
              <a:t>   </a:t>
            </a:r>
            <a:r>
              <a:rPr lang="uk-UA" altLang="ru-RU" sz="2000" smtClean="0">
                <a:solidFill>
                  <a:schemeClr val="tx1"/>
                </a:solidFill>
                <a:effectLst/>
                <a:latin typeface="Arial" pitchFamily="34" charset="0"/>
              </a:rPr>
              <a:t>Объектный подход на смену  традиционным  </a:t>
            </a:r>
            <a:r>
              <a:rPr lang="ru-RU" altLang="ru-RU" sz="2000" smtClean="0">
                <a:solidFill>
                  <a:schemeClr val="tx1"/>
                </a:solidFill>
                <a:effectLst/>
                <a:latin typeface="Arial" pitchFamily="34" charset="0"/>
              </a:rPr>
              <a:t>ме</a:t>
            </a:r>
            <a:r>
              <a:rPr lang="uk-UA" altLang="ru-RU" sz="2000" smtClean="0">
                <a:solidFill>
                  <a:schemeClr val="tx1"/>
                </a:solidFill>
                <a:effectLst/>
                <a:latin typeface="Arial" pitchFamily="34" charset="0"/>
              </a:rPr>
              <a:t>тодам программир. </a:t>
            </a:r>
            <a:endParaRPr lang="ru-RU" altLang="ru-RU" sz="2000" smtClean="0">
              <a:solidFill>
                <a:schemeClr val="tx1"/>
              </a:solidFill>
              <a:effectLst/>
              <a:latin typeface="Arial" pitchFamily="34" charset="0"/>
            </a:endParaRPr>
          </a:p>
        </p:txBody>
      </p:sp>
      <p:sp>
        <p:nvSpPr>
          <p:cNvPr id="15363" name="Rectangle 3"/>
          <p:cNvSpPr>
            <a:spLocks noGrp="1"/>
          </p:cNvSpPr>
          <p:nvPr>
            <p:ph type="body" idx="4294967295"/>
          </p:nvPr>
        </p:nvSpPr>
        <p:spPr>
          <a:xfrm>
            <a:off x="0" y="692150"/>
            <a:ext cx="8964613" cy="6165850"/>
          </a:xfrm>
        </p:spPr>
        <p:txBody>
          <a:bodyPr/>
          <a:lstStyle/>
          <a:p>
            <a:pPr marL="44450" indent="0">
              <a:buFont typeface="Georgia" pitchFamily="18" charset="0"/>
              <a:buNone/>
              <a:tabLst>
                <a:tab pos="8343900" algn="l"/>
              </a:tabLst>
            </a:pPr>
            <a:r>
              <a:rPr lang="ru-RU" altLang="ru-RU" sz="2000" b="1" smtClean="0">
                <a:latin typeface="Arial" pitchFamily="34" charset="0"/>
              </a:rPr>
              <a:t>В 80-х ХХ века Г.Буч предложил объектный подход, который изменил традиционные подходы к разработке ПС языками программирования</a:t>
            </a:r>
            <a:r>
              <a:rPr lang="en-US" altLang="ru-RU" sz="2000" b="1" smtClean="0">
                <a:latin typeface="Arial" pitchFamily="34" charset="0"/>
              </a:rPr>
              <a:t> (</a:t>
            </a:r>
            <a:r>
              <a:rPr lang="ru-RU" altLang="ru-RU" sz="2000" b="1" smtClean="0">
                <a:latin typeface="Arial" pitchFamily="34" charset="0"/>
              </a:rPr>
              <a:t>ЯП</a:t>
            </a:r>
            <a:r>
              <a:rPr lang="en-US" altLang="ru-RU" sz="2000" b="1" smtClean="0">
                <a:latin typeface="Arial" pitchFamily="34" charset="0"/>
              </a:rPr>
              <a:t>)</a:t>
            </a:r>
            <a:r>
              <a:rPr lang="ru-RU" altLang="ru-RU" sz="2000" b="1" smtClean="0">
                <a:latin typeface="Arial" pitchFamily="34" charset="0"/>
              </a:rPr>
              <a:t> и стал механизмом преодоления  кризиса сложности программных продуктов. Базовые понятия ООП:</a:t>
            </a:r>
          </a:p>
          <a:p>
            <a:pPr marL="44450" indent="0">
              <a:buFont typeface="Georgia" pitchFamily="18" charset="0"/>
              <a:buNone/>
              <a:tabLst>
                <a:tab pos="8343900" algn="l"/>
              </a:tabLst>
            </a:pPr>
            <a:r>
              <a:rPr lang="ru-RU" altLang="ru-RU" sz="2000" b="1" smtClean="0">
                <a:solidFill>
                  <a:schemeClr val="accent2"/>
                </a:solidFill>
                <a:latin typeface="Arial" pitchFamily="34" charset="0"/>
              </a:rPr>
              <a:t>   Класс -</a:t>
            </a:r>
            <a:r>
              <a:rPr lang="ru-RU" altLang="ru-RU" sz="2000" b="1" smtClean="0">
                <a:latin typeface="Arial" pitchFamily="34" charset="0"/>
              </a:rPr>
              <a:t> совокупности объектов с общими свойствами.</a:t>
            </a:r>
          </a:p>
          <a:p>
            <a:pPr marL="44450" indent="0">
              <a:buFont typeface="Georgia" pitchFamily="18" charset="0"/>
              <a:buNone/>
              <a:tabLst>
                <a:tab pos="8343900" algn="l"/>
              </a:tabLst>
            </a:pPr>
            <a:r>
              <a:rPr lang="ru-RU" altLang="ru-RU" sz="2000" b="1" smtClean="0">
                <a:latin typeface="Arial" pitchFamily="34" charset="0"/>
              </a:rPr>
              <a:t>   </a:t>
            </a:r>
            <a:r>
              <a:rPr lang="ru-RU" altLang="ru-RU" sz="2000" b="1" smtClean="0">
                <a:solidFill>
                  <a:schemeClr val="accent2"/>
                </a:solidFill>
                <a:latin typeface="Arial" pitchFamily="34" charset="0"/>
              </a:rPr>
              <a:t>Метод </a:t>
            </a:r>
            <a:r>
              <a:rPr lang="ru-RU" altLang="ru-RU" sz="2000" b="1" smtClean="0">
                <a:latin typeface="Arial" pitchFamily="34" charset="0"/>
              </a:rPr>
              <a:t>(или функция) - операция над объектными экземплярами класса.</a:t>
            </a:r>
          </a:p>
          <a:p>
            <a:pPr marL="44450" indent="0">
              <a:buFont typeface="Georgia" pitchFamily="18" charset="0"/>
              <a:buNone/>
              <a:tabLst>
                <a:tab pos="8343900" algn="l"/>
              </a:tabLst>
            </a:pPr>
            <a:r>
              <a:rPr lang="ru-RU" altLang="ru-RU" sz="2000" b="1" smtClean="0">
                <a:latin typeface="Arial" pitchFamily="34" charset="0"/>
              </a:rPr>
              <a:t>   </a:t>
            </a:r>
            <a:r>
              <a:rPr lang="ru-RU" altLang="ru-RU" sz="2000" b="1" smtClean="0">
                <a:solidFill>
                  <a:schemeClr val="accent2"/>
                </a:solidFill>
                <a:latin typeface="Arial" pitchFamily="34" charset="0"/>
              </a:rPr>
              <a:t>Преемственность </a:t>
            </a:r>
            <a:r>
              <a:rPr lang="ru-RU" altLang="ru-RU" sz="2000" b="1" smtClean="0">
                <a:solidFill>
                  <a:schemeClr val="tx1"/>
                </a:solidFill>
                <a:latin typeface="Arial" pitchFamily="34" charset="0"/>
              </a:rPr>
              <a:t>(Наследование)</a:t>
            </a:r>
            <a:r>
              <a:rPr lang="ru-RU" altLang="ru-RU" sz="2000" b="1" smtClean="0">
                <a:latin typeface="Arial" pitchFamily="34" charset="0"/>
              </a:rPr>
              <a:t> - сохранение атрибутов и операций  родительского объекта для объектов класса.</a:t>
            </a:r>
          </a:p>
          <a:p>
            <a:pPr marL="44450" indent="0">
              <a:buFont typeface="Georgia" pitchFamily="18" charset="0"/>
              <a:buNone/>
              <a:tabLst>
                <a:tab pos="8343900" algn="l"/>
              </a:tabLst>
            </a:pPr>
            <a:r>
              <a:rPr lang="ru-RU" altLang="ru-RU" sz="2000" b="1" smtClean="0">
                <a:latin typeface="Arial" pitchFamily="34" charset="0"/>
              </a:rPr>
              <a:t> </a:t>
            </a:r>
            <a:r>
              <a:rPr lang="ru-RU" altLang="ru-RU" sz="2000" b="1" smtClean="0">
                <a:solidFill>
                  <a:schemeClr val="accent2"/>
                </a:solidFill>
                <a:latin typeface="Arial" pitchFamily="34" charset="0"/>
              </a:rPr>
              <a:t>  Инкапсуляция </a:t>
            </a:r>
            <a:r>
              <a:rPr lang="ru-RU" altLang="ru-RU" sz="2000" b="1" smtClean="0">
                <a:latin typeface="Arial" pitchFamily="34" charset="0"/>
              </a:rPr>
              <a:t>- доступность к методам объекта и упрятывание  внутренней  информации для  изоляции особенностей реализации.</a:t>
            </a:r>
          </a:p>
          <a:p>
            <a:pPr marL="44450" indent="0">
              <a:buFont typeface="Georgia" pitchFamily="18" charset="0"/>
              <a:buNone/>
              <a:tabLst>
                <a:tab pos="8343900" algn="l"/>
              </a:tabLst>
            </a:pPr>
            <a:r>
              <a:rPr lang="ru-RU" altLang="ru-RU" sz="2000" b="1" smtClean="0">
                <a:latin typeface="Arial" pitchFamily="34" charset="0"/>
              </a:rPr>
              <a:t> </a:t>
            </a:r>
            <a:r>
              <a:rPr lang="ru-RU" altLang="ru-RU" sz="2000" b="1" smtClean="0">
                <a:solidFill>
                  <a:schemeClr val="accent2"/>
                </a:solidFill>
                <a:latin typeface="Arial" pitchFamily="34" charset="0"/>
              </a:rPr>
              <a:t>  Полиморфизм </a:t>
            </a:r>
            <a:r>
              <a:rPr lang="ru-RU" altLang="ru-RU" sz="2000" b="1" smtClean="0">
                <a:latin typeface="Arial" pitchFamily="34" charset="0"/>
              </a:rPr>
              <a:t>- возможность оперировать с объектами без ограничений.</a:t>
            </a:r>
          </a:p>
          <a:p>
            <a:pPr marL="44450" indent="0">
              <a:buFont typeface="Georgia" pitchFamily="18" charset="0"/>
              <a:buNone/>
              <a:tabLst>
                <a:tab pos="8343900" algn="l"/>
              </a:tabLst>
            </a:pPr>
            <a:r>
              <a:rPr lang="ru-RU" altLang="ru-RU" sz="2000" b="1" smtClean="0">
                <a:latin typeface="Arial" pitchFamily="34" charset="0"/>
              </a:rPr>
              <a:t>Создание из объектов ПС  упрощает процесс программирования,  снижает сложность ПС и дает  формализм  сборки ПС из типовых элементов (объектов, КПИ, </a:t>
            </a:r>
            <a:r>
              <a:rPr lang="en-US" altLang="ru-RU" sz="2000" b="1" smtClean="0">
                <a:latin typeface="Arial" pitchFamily="34" charset="0"/>
              </a:rPr>
              <a:t>reuses</a:t>
            </a:r>
            <a:r>
              <a:rPr lang="ru-RU" altLang="ru-RU" sz="2000" b="1" smtClean="0">
                <a:latin typeface="Arial" pitchFamily="34" charset="0"/>
              </a:rPr>
              <a:t>, </a:t>
            </a:r>
            <a:r>
              <a:rPr lang="en-US" altLang="ru-RU" sz="2000" b="1" smtClean="0">
                <a:latin typeface="Arial" pitchFamily="34" charset="0"/>
              </a:rPr>
              <a:t>assets</a:t>
            </a:r>
            <a:r>
              <a:rPr lang="ru-RU" altLang="ru-RU" sz="2000" b="1" smtClean="0">
                <a:latin typeface="Arial" pitchFamily="34" charset="0"/>
              </a:rPr>
              <a:t>) и  добавления или удаления объектов на основе характеристической  модели (МХ).</a:t>
            </a:r>
          </a:p>
          <a:p>
            <a:pPr marL="44450" indent="0">
              <a:buFont typeface="Georgia" pitchFamily="18" charset="0"/>
              <a:buNone/>
              <a:tabLst>
                <a:tab pos="8343900" algn="l"/>
              </a:tabLst>
            </a:pPr>
            <a:endParaRPr lang="ru-RU" altLang="ru-RU" sz="2000" b="1" smtClean="0">
              <a:latin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0" y="0"/>
            <a:ext cx="9144000" cy="836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l" eaLnBrk="1" hangingPunct="1">
              <a:buFont typeface="Georgia" pitchFamily="18" charset="0"/>
              <a:buNone/>
              <a:tabLst>
                <a:tab pos="1790700" algn="l"/>
              </a:tabLst>
            </a:pPr>
            <a:r>
              <a:rPr lang="uk-UA" altLang="ru-RU" sz="2400" b="0" smtClean="0">
                <a:solidFill>
                  <a:schemeClr val="tx1"/>
                </a:solidFill>
                <a:effectLst/>
                <a:latin typeface="Arial" pitchFamily="34" charset="0"/>
                <a:cs typeface="Arial" pitchFamily="34" charset="0"/>
              </a:rPr>
              <a:t/>
            </a:r>
            <a:br>
              <a:rPr lang="uk-UA" altLang="ru-RU" sz="2400" b="0" smtClean="0">
                <a:solidFill>
                  <a:schemeClr val="tx1"/>
                </a:solidFill>
                <a:effectLst/>
                <a:latin typeface="Arial" pitchFamily="34" charset="0"/>
                <a:cs typeface="Arial" pitchFamily="34" charset="0"/>
              </a:rPr>
            </a:br>
            <a:r>
              <a:rPr lang="uk-UA" altLang="ru-RU" sz="2400" b="0" smtClean="0">
                <a:solidFill>
                  <a:schemeClr val="tx1"/>
                </a:solidFill>
                <a:effectLst/>
                <a:latin typeface="Arial" pitchFamily="34" charset="0"/>
                <a:cs typeface="Arial" pitchFamily="34" charset="0"/>
              </a:rPr>
              <a:t>        </a:t>
            </a:r>
            <a:r>
              <a:rPr lang="uk-UA" altLang="ru-RU" sz="2800" smtClean="0">
                <a:solidFill>
                  <a:schemeClr val="tx1"/>
                </a:solidFill>
                <a:effectLst/>
                <a:latin typeface="Arial" pitchFamily="34" charset="0"/>
                <a:cs typeface="Arial" pitchFamily="34" charset="0"/>
              </a:rPr>
              <a:t>Объектно-компонентный метод (ОКМ)</a:t>
            </a:r>
            <a:endParaRPr lang="ru-RU" altLang="ru-RU" sz="2800" smtClean="0">
              <a:solidFill>
                <a:schemeClr val="tx1"/>
              </a:solidFill>
              <a:effectLst/>
              <a:latin typeface="Arial" pitchFamily="34" charset="0"/>
              <a:cs typeface="Arial" pitchFamily="34" charset="0"/>
            </a:endParaRPr>
          </a:p>
        </p:txBody>
      </p:sp>
      <p:sp>
        <p:nvSpPr>
          <p:cNvPr id="16387" name="Rectangle 3"/>
          <p:cNvSpPr>
            <a:spLocks noGrp="1"/>
          </p:cNvSpPr>
          <p:nvPr>
            <p:ph type="body" idx="4294967295"/>
          </p:nvPr>
        </p:nvSpPr>
        <p:spPr>
          <a:xfrm>
            <a:off x="250825" y="863600"/>
            <a:ext cx="8713788" cy="6021388"/>
          </a:xfrm>
        </p:spPr>
        <p:txBody>
          <a:bodyPr/>
          <a:lstStyle/>
          <a:p>
            <a:pPr lvl="2" eaLnBrk="1" hangingPunct="1">
              <a:lnSpc>
                <a:spcPct val="90000"/>
              </a:lnSpc>
              <a:spcBef>
                <a:spcPct val="0"/>
              </a:spcBef>
              <a:spcAft>
                <a:spcPct val="0"/>
              </a:spcAft>
              <a:buClrTx/>
              <a:buSzTx/>
              <a:buFontTx/>
              <a:buNone/>
            </a:pPr>
            <a:r>
              <a:rPr lang="uk-UA" altLang="ru-RU" sz="2000" b="1" smtClean="0">
                <a:latin typeface="Arial" pitchFamily="34" charset="0"/>
                <a:cs typeface="Arial" pitchFamily="34" charset="0"/>
              </a:rPr>
              <a:t> </a:t>
            </a:r>
            <a:endParaRPr lang="uk-UA" altLang="ru-RU" sz="2400" b="1" smtClean="0">
              <a:latin typeface="Arial" pitchFamily="34" charset="0"/>
              <a:cs typeface="Arial" pitchFamily="34" charset="0"/>
            </a:endParaRPr>
          </a:p>
          <a:p>
            <a:pPr lvl="2" eaLnBrk="1" hangingPunct="1">
              <a:lnSpc>
                <a:spcPct val="90000"/>
              </a:lnSpc>
              <a:spcBef>
                <a:spcPct val="0"/>
              </a:spcBef>
              <a:spcAft>
                <a:spcPct val="0"/>
              </a:spcAft>
              <a:buClrTx/>
              <a:buSzTx/>
              <a:buFontTx/>
              <a:buNone/>
            </a:pPr>
            <a:r>
              <a:rPr lang="uk-UA" altLang="ru-RU" sz="2400" b="1" smtClean="0">
                <a:latin typeface="Arial" pitchFamily="34" charset="0"/>
                <a:cs typeface="Arial" pitchFamily="34" charset="0"/>
              </a:rPr>
              <a:t> Это </a:t>
            </a:r>
            <a:r>
              <a:rPr lang="uk-UA" altLang="ru-RU" sz="2400" b="1" smtClean="0">
                <a:solidFill>
                  <a:schemeClr val="accent1"/>
                </a:solidFill>
                <a:latin typeface="Arial" pitchFamily="34" charset="0"/>
                <a:cs typeface="Arial" pitchFamily="34" charset="0"/>
              </a:rPr>
              <a:t>метод</a:t>
            </a:r>
            <a:r>
              <a:rPr lang="uk-UA" altLang="ru-RU" sz="2400" b="1" smtClean="0">
                <a:latin typeface="Arial" pitchFamily="34" charset="0"/>
                <a:cs typeface="Arial" pitchFamily="34" charset="0"/>
              </a:rPr>
              <a:t> проектирования о</a:t>
            </a:r>
            <a:r>
              <a:rPr lang="ru-RU" altLang="ru-RU" sz="2400" b="1" smtClean="0">
                <a:latin typeface="Arial" pitchFamily="34" charset="0"/>
                <a:cs typeface="Arial" pitchFamily="34" charset="0"/>
              </a:rPr>
              <a:t>бъектной   модели  (ОМ)</a:t>
            </a:r>
            <a:r>
              <a:rPr lang="uk-UA" altLang="ru-RU" sz="2400" b="1" smtClean="0">
                <a:latin typeface="Arial" pitchFamily="34" charset="0"/>
                <a:cs typeface="Arial" pitchFamily="34" charset="0"/>
              </a:rPr>
              <a:t> системы из объектов  и реализации  их функций программн</a:t>
            </a:r>
            <a:r>
              <a:rPr lang="ru-RU" altLang="ru-RU" sz="2400" b="1" smtClean="0">
                <a:latin typeface="Arial" pitchFamily="34" charset="0"/>
                <a:cs typeface="Arial" pitchFamily="34" charset="0"/>
              </a:rPr>
              <a:t>ы</a:t>
            </a:r>
            <a:r>
              <a:rPr lang="uk-UA" altLang="ru-RU" sz="2400" b="1" smtClean="0">
                <a:latin typeface="Arial" pitchFamily="34" charset="0"/>
                <a:cs typeface="Arial" pitchFamily="34" charset="0"/>
              </a:rPr>
              <a:t>ми компонентами.  </a:t>
            </a:r>
          </a:p>
          <a:p>
            <a:pPr lvl="2" eaLnBrk="1" hangingPunct="1">
              <a:lnSpc>
                <a:spcPct val="90000"/>
              </a:lnSpc>
              <a:spcBef>
                <a:spcPct val="0"/>
              </a:spcBef>
              <a:spcAft>
                <a:spcPct val="0"/>
              </a:spcAft>
              <a:buClrTx/>
              <a:buSzTx/>
              <a:buFontTx/>
              <a:buNone/>
            </a:pPr>
            <a:r>
              <a:rPr lang="uk-UA" altLang="ru-RU" sz="2000" b="1" smtClean="0">
                <a:solidFill>
                  <a:schemeClr val="tx1"/>
                </a:solidFill>
                <a:latin typeface="Arial" pitchFamily="34" charset="0"/>
                <a:cs typeface="Arial" pitchFamily="34" charset="0"/>
              </a:rPr>
              <a:t> </a:t>
            </a:r>
          </a:p>
          <a:p>
            <a:pPr lvl="2" eaLnBrk="1" hangingPunct="1">
              <a:lnSpc>
                <a:spcPct val="90000"/>
              </a:lnSpc>
              <a:spcBef>
                <a:spcPct val="0"/>
              </a:spcBef>
              <a:spcAft>
                <a:spcPct val="0"/>
              </a:spcAft>
              <a:buClrTx/>
              <a:buSzTx/>
              <a:buFontTx/>
              <a:buNone/>
            </a:pPr>
            <a:r>
              <a:rPr lang="uk-UA" altLang="ru-RU" sz="2000" b="1" smtClean="0">
                <a:solidFill>
                  <a:schemeClr val="accent1"/>
                </a:solidFill>
                <a:latin typeface="Arial" pitchFamily="34" charset="0"/>
                <a:cs typeface="Arial" pitchFamily="34" charset="0"/>
              </a:rPr>
              <a:t>ОКМ включает:</a:t>
            </a:r>
          </a:p>
          <a:p>
            <a:pPr lvl="2" eaLnBrk="1" hangingPunct="1">
              <a:lnSpc>
                <a:spcPct val="90000"/>
              </a:lnSpc>
              <a:spcBef>
                <a:spcPct val="0"/>
              </a:spcBef>
              <a:spcAft>
                <a:spcPct val="0"/>
              </a:spcAft>
              <a:buClrTx/>
              <a:buSzTx/>
              <a:buFontTx/>
              <a:buNone/>
            </a:pPr>
            <a:r>
              <a:rPr lang="uk-UA" altLang="ru-RU" sz="2000" b="1" smtClean="0">
                <a:solidFill>
                  <a:schemeClr val="tx1"/>
                </a:solidFill>
                <a:latin typeface="Arial" pitchFamily="34" charset="0"/>
                <a:cs typeface="Arial" pitchFamily="34" charset="0"/>
              </a:rPr>
              <a:t>- математический апарат моделирования предметной области (ПрО) к виду ОМ и компонентной модели (КМ);</a:t>
            </a:r>
          </a:p>
          <a:p>
            <a:pPr lvl="2" eaLnBrk="1" hangingPunct="1">
              <a:lnSpc>
                <a:spcPct val="90000"/>
              </a:lnSpc>
              <a:spcBef>
                <a:spcPct val="0"/>
              </a:spcBef>
              <a:spcAft>
                <a:spcPct val="0"/>
              </a:spcAft>
              <a:buClrTx/>
              <a:buSzTx/>
              <a:buFontTx/>
              <a:buNone/>
            </a:pPr>
            <a:r>
              <a:rPr lang="uk-UA" altLang="ru-RU" sz="2000" b="1" smtClean="0">
                <a:solidFill>
                  <a:schemeClr val="tx1"/>
                </a:solidFill>
                <a:latin typeface="Arial" pitchFamily="34" charset="0"/>
                <a:cs typeface="Arial" pitchFamily="34" charset="0"/>
              </a:rPr>
              <a:t>-</a:t>
            </a:r>
            <a:r>
              <a:rPr lang="uk-UA" altLang="ru-RU" sz="2000" b="1" smtClean="0">
                <a:solidFill>
                  <a:schemeClr val="tx2"/>
                </a:solidFill>
                <a:latin typeface="Arial" pitchFamily="34" charset="0"/>
                <a:cs typeface="Arial" pitchFamily="34" charset="0"/>
              </a:rPr>
              <a:t> </a:t>
            </a:r>
            <a:r>
              <a:rPr lang="ru-RU" altLang="ru-RU" sz="2000" b="1" smtClean="0">
                <a:solidFill>
                  <a:schemeClr val="tx2"/>
                </a:solidFill>
                <a:latin typeface="Arial" pitchFamily="34" charset="0"/>
                <a:cs typeface="Arial" pitchFamily="34" charset="0"/>
              </a:rPr>
              <a:t>о</a:t>
            </a:r>
            <a:r>
              <a:rPr lang="uk-UA" altLang="ru-RU" sz="2000" b="1" smtClean="0">
                <a:solidFill>
                  <a:schemeClr val="tx2"/>
                </a:solidFill>
                <a:latin typeface="Arial" pitchFamily="34" charset="0"/>
                <a:cs typeface="Arial" pitchFamily="34" charset="0"/>
              </a:rPr>
              <a:t>бъектную  и компонентную алгебры с</a:t>
            </a:r>
            <a:r>
              <a:rPr lang="uk-UA" altLang="ru-RU" sz="2000" b="1" smtClean="0">
                <a:solidFill>
                  <a:schemeClr val="tx1"/>
                </a:solidFill>
                <a:latin typeface="Arial" pitchFamily="34" charset="0"/>
                <a:cs typeface="Arial" pitchFamily="34" charset="0"/>
              </a:rPr>
              <a:t> операциями создания</a:t>
            </a:r>
            <a:r>
              <a:rPr lang="uk-UA" altLang="ru-RU" sz="2000" b="1" smtClean="0">
                <a:solidFill>
                  <a:schemeClr val="tx2"/>
                </a:solidFill>
                <a:latin typeface="Arial" pitchFamily="34" charset="0"/>
                <a:cs typeface="Arial" pitchFamily="34" charset="0"/>
              </a:rPr>
              <a:t> </a:t>
            </a:r>
            <a:r>
              <a:rPr lang="uk-UA" altLang="ru-RU" sz="2000" b="1" smtClean="0">
                <a:solidFill>
                  <a:schemeClr val="tx1"/>
                </a:solidFill>
                <a:latin typeface="Arial" pitchFamily="34" charset="0"/>
                <a:cs typeface="Arial" pitchFamily="34" charset="0"/>
              </a:rPr>
              <a:t>разнородных компонентов,</a:t>
            </a:r>
            <a:r>
              <a:rPr lang="uk-UA" altLang="ru-RU" sz="2000" b="1" smtClean="0">
                <a:solidFill>
                  <a:schemeClr val="accent1"/>
                </a:solidFill>
                <a:latin typeface="Arial" pitchFamily="34" charset="0"/>
                <a:cs typeface="Arial" pitchFamily="34" charset="0"/>
              </a:rPr>
              <a:t> КПИ</a:t>
            </a:r>
            <a:r>
              <a:rPr lang="uk-UA" altLang="ru-RU" sz="2000" b="1" smtClean="0">
                <a:solidFill>
                  <a:schemeClr val="folHlink"/>
                </a:solidFill>
                <a:latin typeface="Arial" pitchFamily="34" charset="0"/>
                <a:cs typeface="Arial" pitchFamily="34" charset="0"/>
              </a:rPr>
              <a:t> </a:t>
            </a:r>
            <a:r>
              <a:rPr lang="uk-UA" altLang="ru-RU" sz="2000" b="1" smtClean="0">
                <a:solidFill>
                  <a:schemeClr val="tx1"/>
                </a:solidFill>
                <a:latin typeface="Arial" pitchFamily="34" charset="0"/>
                <a:cs typeface="Arial" pitchFamily="34" charset="0"/>
              </a:rPr>
              <a:t>(reuses, assets, servises, </a:t>
            </a:r>
            <a:r>
              <a:rPr lang="en-US" altLang="ru-RU" sz="2000" b="1" smtClean="0">
                <a:solidFill>
                  <a:schemeClr val="tx1"/>
                </a:solidFill>
                <a:latin typeface="Arial" pitchFamily="34" charset="0"/>
                <a:cs typeface="Arial" pitchFamily="34" charset="0"/>
              </a:rPr>
              <a:t>artifacts</a:t>
            </a:r>
            <a:r>
              <a:rPr lang="uk-UA" altLang="ru-RU" sz="2000" b="1" smtClean="0">
                <a:solidFill>
                  <a:schemeClr val="tx1"/>
                </a:solidFill>
                <a:latin typeface="Arial" pitchFamily="34" charset="0"/>
                <a:cs typeface="Arial" pitchFamily="34" charset="0"/>
              </a:rPr>
              <a:t>);</a:t>
            </a:r>
          </a:p>
          <a:p>
            <a:pPr lvl="2" eaLnBrk="1" hangingPunct="1">
              <a:lnSpc>
                <a:spcPct val="90000"/>
              </a:lnSpc>
              <a:spcBef>
                <a:spcPct val="0"/>
              </a:spcBef>
              <a:spcAft>
                <a:spcPct val="0"/>
              </a:spcAft>
              <a:buClrTx/>
              <a:buSzTx/>
              <a:buFontTx/>
              <a:buChar char="-"/>
            </a:pPr>
            <a:r>
              <a:rPr lang="uk-UA" altLang="ru-RU" sz="2000" b="1" smtClean="0">
                <a:solidFill>
                  <a:schemeClr val="tx2"/>
                </a:solidFill>
                <a:latin typeface="Arial" pitchFamily="34" charset="0"/>
                <a:cs typeface="Arial" pitchFamily="34" charset="0"/>
              </a:rPr>
              <a:t>операции сборки </a:t>
            </a:r>
            <a:r>
              <a:rPr lang="uk-UA" altLang="ru-RU" sz="2000" b="1" smtClean="0">
                <a:solidFill>
                  <a:schemeClr val="tx1"/>
                </a:solidFill>
                <a:latin typeface="Arial" pitchFamily="34" charset="0"/>
                <a:cs typeface="Arial" pitchFamily="34" charset="0"/>
              </a:rPr>
              <a:t> КПИ,  преобразования данных к    разным форматам в современных средах  (VS.Net, IBM, Corba, Eclipse и др.) с помощью  примитивных функци</a:t>
            </a:r>
            <a:r>
              <a:rPr lang="ru-RU" altLang="ru-RU" sz="2000" b="1" smtClean="0">
                <a:solidFill>
                  <a:schemeClr val="tx1"/>
                </a:solidFill>
                <a:latin typeface="Arial" pitchFamily="34" charset="0"/>
                <a:cs typeface="Arial" pitchFamily="34" charset="0"/>
              </a:rPr>
              <a:t>й</a:t>
            </a:r>
            <a:r>
              <a:rPr lang="uk-UA" altLang="ru-RU" sz="2000" b="1" smtClean="0">
                <a:solidFill>
                  <a:schemeClr val="tx1"/>
                </a:solidFill>
                <a:latin typeface="Arial" pitchFamily="34" charset="0"/>
                <a:cs typeface="Arial" pitchFamily="34" charset="0"/>
              </a:rPr>
              <a:t> GDT стандарта ISO/IEC 11404–2007 к  </a:t>
            </a:r>
            <a:r>
              <a:rPr lang="en-US" altLang="ru-RU" sz="2000" b="1" smtClean="0">
                <a:solidFill>
                  <a:schemeClr val="tx1"/>
                </a:solidFill>
                <a:latin typeface="Arial" pitchFamily="34" charset="0"/>
                <a:cs typeface="Arial" pitchFamily="34" charset="0"/>
              </a:rPr>
              <a:t>FDT</a:t>
            </a:r>
            <a:r>
              <a:rPr lang="uk-UA" altLang="ru-RU" sz="2000" b="1" smtClean="0">
                <a:solidFill>
                  <a:schemeClr val="tx1"/>
                </a:solidFill>
                <a:latin typeface="Arial" pitchFamily="34" charset="0"/>
                <a:cs typeface="Arial" pitchFamily="34" charset="0"/>
              </a:rPr>
              <a:t>  ЯП (</a:t>
            </a:r>
            <a:r>
              <a:rPr lang="ru-RU" altLang="ru-RU" sz="2000" b="1" smtClean="0">
                <a:solidFill>
                  <a:schemeClr val="tx1"/>
                </a:solidFill>
                <a:latin typeface="Arial" pitchFamily="34" charset="0"/>
                <a:cs typeface="Arial" pitchFamily="34" charset="0"/>
              </a:rPr>
              <a:t>и</a:t>
            </a:r>
            <a:r>
              <a:rPr lang="uk-UA" altLang="ru-RU" sz="2000" b="1" smtClean="0">
                <a:solidFill>
                  <a:schemeClr val="tx1"/>
                </a:solidFill>
                <a:latin typeface="Arial" pitchFamily="34" charset="0"/>
                <a:cs typeface="Arial" pitchFamily="34" charset="0"/>
              </a:rPr>
              <a:t> обратно)</a:t>
            </a:r>
          </a:p>
          <a:p>
            <a:pPr lvl="2" eaLnBrk="1" hangingPunct="1">
              <a:lnSpc>
                <a:spcPct val="90000"/>
              </a:lnSpc>
              <a:spcBef>
                <a:spcPct val="0"/>
              </a:spcBef>
              <a:spcAft>
                <a:spcPct val="0"/>
              </a:spcAft>
              <a:buClrTx/>
              <a:buSzTx/>
              <a:buFont typeface="Georgia" pitchFamily="18" charset="0"/>
              <a:buNone/>
            </a:pPr>
            <a:r>
              <a:rPr lang="uk-UA" altLang="ru-RU" sz="2000" b="1" smtClean="0">
                <a:solidFill>
                  <a:schemeClr val="tx1"/>
                </a:solidFill>
                <a:latin typeface="Arial" pitchFamily="34" charset="0"/>
                <a:cs typeface="Arial" pitchFamily="34" charset="0"/>
              </a:rPr>
              <a:t>   и конфигурирования их в систему;</a:t>
            </a:r>
          </a:p>
          <a:p>
            <a:pPr lvl="2" eaLnBrk="1" hangingPunct="1">
              <a:lnSpc>
                <a:spcPct val="90000"/>
              </a:lnSpc>
              <a:spcBef>
                <a:spcPct val="0"/>
              </a:spcBef>
              <a:spcAft>
                <a:spcPct val="0"/>
              </a:spcAft>
              <a:buClrTx/>
              <a:buSzTx/>
              <a:buFontTx/>
              <a:buNone/>
            </a:pPr>
            <a:r>
              <a:rPr lang="uk-UA" altLang="ru-RU" sz="2000" b="1" smtClean="0">
                <a:solidFill>
                  <a:schemeClr val="tx1"/>
                </a:solidFill>
                <a:latin typeface="Arial" pitchFamily="34" charset="0"/>
                <a:cs typeface="Arial" pitchFamily="34" charset="0"/>
              </a:rPr>
              <a:t>-</a:t>
            </a:r>
            <a:r>
              <a:rPr lang="uk-UA" altLang="ru-RU" sz="2000" b="1" smtClean="0">
                <a:solidFill>
                  <a:schemeClr val="accent1"/>
                </a:solidFill>
                <a:latin typeface="Arial" pitchFamily="34" charset="0"/>
                <a:cs typeface="Arial" pitchFamily="34" charset="0"/>
              </a:rPr>
              <a:t> уменьшение объема работ</a:t>
            </a:r>
            <a:r>
              <a:rPr lang="uk-UA" altLang="ru-RU" sz="2000" b="1" smtClean="0">
                <a:solidFill>
                  <a:schemeClr val="tx1"/>
                </a:solidFill>
                <a:latin typeface="Arial" pitchFamily="34" charset="0"/>
                <a:cs typeface="Arial" pitchFamily="34" charset="0"/>
              </a:rPr>
              <a:t> при</a:t>
            </a:r>
            <a:r>
              <a:rPr lang="uk-UA" altLang="ru-RU" sz="2000" b="1" smtClean="0">
                <a:solidFill>
                  <a:schemeClr val="folHlink"/>
                </a:solidFill>
                <a:latin typeface="Arial" pitchFamily="34" charset="0"/>
                <a:cs typeface="Arial" pitchFamily="34" charset="0"/>
              </a:rPr>
              <a:t>  </a:t>
            </a:r>
            <a:r>
              <a:rPr lang="ru-RU" altLang="ru-RU" sz="2000" b="1" smtClean="0">
                <a:solidFill>
                  <a:schemeClr val="tx1"/>
                </a:solidFill>
                <a:latin typeface="Arial" pitchFamily="34" charset="0"/>
                <a:cs typeface="Arial" pitchFamily="34" charset="0"/>
              </a:rPr>
              <a:t>изготовления</a:t>
            </a:r>
            <a:r>
              <a:rPr lang="uk-UA" altLang="ru-RU" sz="2000" b="1" smtClean="0">
                <a:solidFill>
                  <a:schemeClr val="tx1"/>
                </a:solidFill>
                <a:latin typeface="Arial" pitchFamily="34" charset="0"/>
                <a:cs typeface="Arial" pitchFamily="34" charset="0"/>
              </a:rPr>
              <a:t>  систем, семейств  ПС за счет  </a:t>
            </a:r>
            <a:r>
              <a:rPr lang="uk-UA" altLang="ru-RU" sz="2000" b="1" smtClean="0">
                <a:solidFill>
                  <a:schemeClr val="accent1"/>
                </a:solidFill>
                <a:latin typeface="Arial" pitchFamily="34" charset="0"/>
                <a:cs typeface="Arial" pitchFamily="34" charset="0"/>
              </a:rPr>
              <a:t>готовых КПИ,</a:t>
            </a:r>
            <a:r>
              <a:rPr lang="uk-UA" altLang="ru-RU" sz="2000" b="1" smtClean="0">
                <a:solidFill>
                  <a:schemeClr val="folHlink"/>
                </a:solidFill>
                <a:latin typeface="Arial" pitchFamily="34" charset="0"/>
                <a:cs typeface="Arial" pitchFamily="34" charset="0"/>
              </a:rPr>
              <a:t> </a:t>
            </a:r>
            <a:r>
              <a:rPr lang="uk-UA" altLang="ru-RU" sz="2000" b="1" smtClean="0">
                <a:solidFill>
                  <a:schemeClr val="tx1"/>
                </a:solidFill>
                <a:latin typeface="Arial" pitchFamily="34" charset="0"/>
                <a:cs typeface="Arial" pitchFamily="34" charset="0"/>
              </a:rPr>
              <a:t>операций  сборки </a:t>
            </a:r>
            <a:r>
              <a:rPr lang="ru-RU" altLang="ru-RU" sz="2000" b="1" smtClean="0">
                <a:solidFill>
                  <a:schemeClr val="tx1"/>
                </a:solidFill>
                <a:latin typeface="Arial" pitchFamily="34" charset="0"/>
                <a:cs typeface="Arial" pitchFamily="34" charset="0"/>
              </a:rPr>
              <a:t>и </a:t>
            </a:r>
            <a:r>
              <a:rPr lang="uk-UA" altLang="ru-RU" sz="2000" b="1" smtClean="0">
                <a:solidFill>
                  <a:schemeClr val="tx1"/>
                </a:solidFill>
                <a:latin typeface="Arial" pitchFamily="34" charset="0"/>
                <a:cs typeface="Arial" pitchFamily="34" charset="0"/>
              </a:rPr>
              <a:t> системы</a:t>
            </a:r>
            <a:r>
              <a:rPr lang="uk-UA" altLang="ru-RU" sz="2000" b="1" smtClean="0">
                <a:solidFill>
                  <a:schemeClr val="folHlink"/>
                </a:solidFill>
                <a:latin typeface="Arial" pitchFamily="34" charset="0"/>
                <a:cs typeface="Arial" pitchFamily="34" charset="0"/>
              </a:rPr>
              <a:t> </a:t>
            </a:r>
            <a:r>
              <a:rPr lang="uk-UA" altLang="ru-RU" sz="2000" b="1" smtClean="0">
                <a:solidFill>
                  <a:schemeClr val="accent1"/>
                </a:solidFill>
                <a:latin typeface="Arial" pitchFamily="34" charset="0"/>
                <a:cs typeface="Arial" pitchFamily="34" charset="0"/>
              </a:rPr>
              <a:t>трансформации</a:t>
            </a:r>
            <a:r>
              <a:rPr lang="uk-UA" altLang="ru-RU" sz="2000" b="1" smtClean="0">
                <a:solidFill>
                  <a:schemeClr val="folHlink"/>
                </a:solidFill>
                <a:latin typeface="Arial" pitchFamily="34" charset="0"/>
                <a:cs typeface="Arial" pitchFamily="34" charset="0"/>
              </a:rPr>
              <a:t> данных </a:t>
            </a:r>
            <a:r>
              <a:rPr lang="uk-UA" altLang="ru-RU" sz="2000" b="1" smtClean="0">
                <a:solidFill>
                  <a:schemeClr val="tx1"/>
                </a:solidFill>
                <a:latin typeface="Arial" pitchFamily="34" charset="0"/>
                <a:cs typeface="Arial" pitchFamily="34" charset="0"/>
              </a:rPr>
              <a:t>GDT</a:t>
            </a:r>
            <a:r>
              <a:rPr lang="uk-UA" altLang="ru-RU" sz="2000" smtClean="0">
                <a:solidFill>
                  <a:schemeClr val="tx1"/>
                </a:solidFill>
                <a:latin typeface="Arial" pitchFamily="34" charset="0"/>
                <a:cs typeface="Arial" pitchFamily="34" charset="0"/>
                <a:sym typeface="Symbol" pitchFamily="18" charset="2"/>
              </a:rPr>
              <a:t></a:t>
            </a:r>
            <a:r>
              <a:rPr lang="en-US" altLang="ru-RU" sz="2000" b="1" smtClean="0">
                <a:solidFill>
                  <a:schemeClr val="tx1"/>
                </a:solidFill>
                <a:latin typeface="Arial" pitchFamily="34" charset="0"/>
                <a:cs typeface="Arial" pitchFamily="34" charset="0"/>
              </a:rPr>
              <a:t>FDT</a:t>
            </a:r>
            <a:r>
              <a:rPr lang="uk-UA" altLang="ru-RU" sz="2000" b="1" smtClean="0">
                <a:solidFill>
                  <a:schemeClr val="folHlink"/>
                </a:solidFill>
                <a:latin typeface="Arial" pitchFamily="34" charset="0"/>
                <a:cs typeface="Arial" pitchFamily="34" charset="0"/>
              </a:rPr>
              <a:t>.</a:t>
            </a:r>
            <a:endParaRPr lang="ru-RU" altLang="ru-RU" sz="2000" b="1" smtClean="0">
              <a:solidFill>
                <a:schemeClr val="folHlink"/>
              </a:solidFill>
              <a:latin typeface="Arial" pitchFamily="34" charset="0"/>
              <a:cs typeface="Arial" pitchFamily="34" charset="0"/>
            </a:endParaRPr>
          </a:p>
          <a:p>
            <a:pPr marL="44450" indent="0">
              <a:lnSpc>
                <a:spcPct val="90000"/>
              </a:lnSpc>
              <a:buFont typeface="Georgia" pitchFamily="18" charset="0"/>
              <a:buNone/>
            </a:pPr>
            <a:endParaRPr lang="ru-RU" altLang="ru-RU" sz="2000" smtClean="0">
              <a:latin typeface="Arial" pitchFamily="34" charset="0"/>
            </a:endParaRPr>
          </a:p>
          <a:p>
            <a:pPr marL="44450" indent="0">
              <a:lnSpc>
                <a:spcPct val="90000"/>
              </a:lnSpc>
              <a:buFont typeface="Georgia" pitchFamily="18" charset="0"/>
              <a:buNone/>
            </a:pPr>
            <a:endParaRPr lang="ru-RU" altLang="ru-RU" sz="2600" b="1" smtClean="0">
              <a:latin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0" y="188913"/>
            <a:ext cx="9144000"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2400" smtClean="0">
                <a:solidFill>
                  <a:schemeClr val="tx1"/>
                </a:solidFill>
                <a:effectLst/>
                <a:latin typeface="Trebuchet MS" pitchFamily="34" charset="0"/>
              </a:rPr>
              <a:t>    Принципы объектного </a:t>
            </a:r>
            <a:r>
              <a:rPr lang="uk-UA" altLang="ru-RU" sz="2400" smtClean="0">
                <a:solidFill>
                  <a:schemeClr val="tx1"/>
                </a:solidFill>
                <a:effectLst/>
                <a:latin typeface="Arial" pitchFamily="34" charset="0"/>
              </a:rPr>
              <a:t>моделирования </a:t>
            </a:r>
            <a:r>
              <a:rPr lang="uk-UA" altLang="ru-RU" sz="2400" smtClean="0">
                <a:solidFill>
                  <a:schemeClr val="tx1"/>
                </a:solidFill>
                <a:effectLst/>
                <a:latin typeface="Trebuchet MS" pitchFamily="34" charset="0"/>
              </a:rPr>
              <a:t> ПрО</a:t>
            </a:r>
            <a:endParaRPr lang="ru-RU" altLang="ru-RU" sz="2800" smtClean="0">
              <a:solidFill>
                <a:schemeClr val="tx1"/>
              </a:solidFill>
              <a:effectLst/>
              <a:latin typeface="Arial" pitchFamily="34" charset="0"/>
            </a:endParaRPr>
          </a:p>
        </p:txBody>
      </p:sp>
      <p:sp>
        <p:nvSpPr>
          <p:cNvPr id="17411" name="Rectangle 3"/>
          <p:cNvSpPr>
            <a:spLocks noGrp="1"/>
          </p:cNvSpPr>
          <p:nvPr>
            <p:ph type="body" idx="4294967295"/>
          </p:nvPr>
        </p:nvSpPr>
        <p:spPr>
          <a:xfrm>
            <a:off x="323850" y="908050"/>
            <a:ext cx="8640763" cy="5949950"/>
          </a:xfrm>
        </p:spPr>
        <p:txBody>
          <a:bodyPr/>
          <a:lstStyle/>
          <a:p>
            <a:pPr>
              <a:lnSpc>
                <a:spcPct val="80000"/>
              </a:lnSpc>
              <a:buFont typeface="Georgia" pitchFamily="18" charset="0"/>
              <a:buNone/>
            </a:pPr>
            <a:r>
              <a:rPr lang="en-US" altLang="ru-RU" sz="1300" b="1" smtClean="0">
                <a:latin typeface="Arial" pitchFamily="34" charset="0"/>
              </a:rPr>
              <a:t>  </a:t>
            </a:r>
            <a:r>
              <a:rPr lang="en-US" altLang="ru-RU" sz="1600" b="1" smtClean="0">
                <a:latin typeface="Arial" pitchFamily="34" charset="0"/>
              </a:rPr>
              <a:t> </a:t>
            </a:r>
            <a:r>
              <a:rPr lang="ru-RU" altLang="ru-RU" sz="1600" b="1" smtClean="0">
                <a:solidFill>
                  <a:schemeClr val="accent1"/>
                </a:solidFill>
                <a:latin typeface="Arial" pitchFamily="34" charset="0"/>
              </a:rPr>
              <a:t>Принцип всеобщности</a:t>
            </a:r>
            <a:r>
              <a:rPr lang="ru-RU" altLang="ru-RU" sz="1600" b="1" smtClean="0">
                <a:latin typeface="Arial" pitchFamily="34" charset="0"/>
              </a:rPr>
              <a:t> означает, что на произвольном шаге объектного анализа все сущности - суть объекты.</a:t>
            </a:r>
            <a:endParaRPr lang="ru-RU" altLang="ru-RU" sz="1600" b="1" i="1" smtClean="0">
              <a:latin typeface="Arial" pitchFamily="34" charset="0"/>
            </a:endParaRPr>
          </a:p>
          <a:p>
            <a:pPr>
              <a:lnSpc>
                <a:spcPct val="80000"/>
              </a:lnSpc>
              <a:buFont typeface="Georgia" pitchFamily="18" charset="0"/>
              <a:buNone/>
            </a:pPr>
            <a:r>
              <a:rPr lang="en-US" altLang="ru-RU" sz="1600" b="1" i="1" smtClean="0">
                <a:latin typeface="Arial" pitchFamily="34" charset="0"/>
              </a:rPr>
              <a:t>   </a:t>
            </a:r>
            <a:r>
              <a:rPr lang="ru-RU" altLang="ru-RU" sz="1600" b="1" i="1" smtClean="0">
                <a:latin typeface="Arial" pitchFamily="34" charset="0"/>
              </a:rPr>
              <a:t>Следствие</a:t>
            </a:r>
            <a:r>
              <a:rPr lang="ru-RU" altLang="ru-RU" sz="1600" b="1" smtClean="0">
                <a:latin typeface="Arial" pitchFamily="34" charset="0"/>
              </a:rPr>
              <a:t> 1. Предметная область, моделируется, сама является объектом.</a:t>
            </a:r>
            <a:endParaRPr lang="ru-RU" altLang="ru-RU" sz="1600" b="1" i="1" smtClean="0">
              <a:latin typeface="Arial" pitchFamily="34" charset="0"/>
            </a:endParaRPr>
          </a:p>
          <a:p>
            <a:pPr>
              <a:lnSpc>
                <a:spcPct val="80000"/>
              </a:lnSpc>
              <a:buFont typeface="Georgia" pitchFamily="18" charset="0"/>
              <a:buNone/>
            </a:pPr>
            <a:r>
              <a:rPr lang="en-US" altLang="ru-RU" sz="1600" b="1" i="1" smtClean="0">
                <a:latin typeface="Arial" pitchFamily="34" charset="0"/>
              </a:rPr>
              <a:t>   </a:t>
            </a:r>
            <a:r>
              <a:rPr lang="ru-RU" altLang="ru-RU" sz="1600" b="1" i="1" smtClean="0">
                <a:latin typeface="Arial" pitchFamily="34" charset="0"/>
              </a:rPr>
              <a:t>Следствие </a:t>
            </a:r>
            <a:r>
              <a:rPr lang="ru-RU" altLang="ru-RU" sz="1600" b="1" smtClean="0">
                <a:latin typeface="Arial" pitchFamily="34" charset="0"/>
              </a:rPr>
              <a:t>2. Предметная область, моделируется, может быть отдельным объектом в составе другой предметной области (иерархия предметных областей).</a:t>
            </a:r>
          </a:p>
          <a:p>
            <a:pPr>
              <a:lnSpc>
                <a:spcPct val="80000"/>
              </a:lnSpc>
              <a:buFont typeface="Georgia" pitchFamily="18" charset="0"/>
              <a:buNone/>
            </a:pPr>
            <a:r>
              <a:rPr lang="en-US" altLang="ru-RU" sz="1600" b="1" smtClean="0">
                <a:latin typeface="Arial" pitchFamily="34" charset="0"/>
              </a:rPr>
              <a:t>   </a:t>
            </a:r>
            <a:r>
              <a:rPr lang="ru-RU" altLang="ru-RU" sz="1600" b="1" smtClean="0">
                <a:solidFill>
                  <a:schemeClr val="accent1"/>
                </a:solidFill>
                <a:latin typeface="Arial" pitchFamily="34" charset="0"/>
              </a:rPr>
              <a:t>Принцип существенности</a:t>
            </a:r>
            <a:r>
              <a:rPr lang="ru-RU" altLang="ru-RU" sz="1600" b="1" smtClean="0">
                <a:latin typeface="Arial" pitchFamily="34" charset="0"/>
              </a:rPr>
              <a:t> объектных различий. На произвольном шаге объектного анализа каждый объект является уникальным элементом.</a:t>
            </a:r>
            <a:endParaRPr lang="ru-RU" altLang="ru-RU" sz="1600" b="1" i="1" smtClean="0">
              <a:latin typeface="Arial" pitchFamily="34" charset="0"/>
            </a:endParaRPr>
          </a:p>
          <a:p>
            <a:pPr>
              <a:lnSpc>
                <a:spcPct val="80000"/>
              </a:lnSpc>
              <a:buFont typeface="Georgia" pitchFamily="18" charset="0"/>
              <a:buNone/>
            </a:pPr>
            <a:r>
              <a:rPr lang="en-US" altLang="ru-RU" sz="1600" b="1" i="1" smtClean="0">
                <a:latin typeface="Arial" pitchFamily="34" charset="0"/>
              </a:rPr>
              <a:t>   </a:t>
            </a:r>
            <a:r>
              <a:rPr lang="ru-RU" altLang="ru-RU" sz="1600" b="1" i="1" smtClean="0">
                <a:latin typeface="Arial" pitchFamily="34" charset="0"/>
              </a:rPr>
              <a:t>Следствие </a:t>
            </a:r>
            <a:r>
              <a:rPr lang="ru-RU" altLang="ru-RU" sz="1600" b="1" smtClean="0">
                <a:latin typeface="Arial" pitchFamily="34" charset="0"/>
              </a:rPr>
              <a:t>3. Каждый объект имеет по крайней мере одно свойство или характеристику, которая задает  его уникальную идентификацию во множестве объектов.</a:t>
            </a:r>
          </a:p>
          <a:p>
            <a:pPr>
              <a:lnSpc>
                <a:spcPct val="80000"/>
              </a:lnSpc>
              <a:buFont typeface="Georgia" pitchFamily="18" charset="0"/>
              <a:buNone/>
            </a:pPr>
            <a:r>
              <a:rPr lang="en-US" altLang="ru-RU" sz="1600" b="1" smtClean="0">
                <a:latin typeface="Arial" pitchFamily="34" charset="0"/>
              </a:rPr>
              <a:t>    </a:t>
            </a:r>
            <a:r>
              <a:rPr lang="ru-RU" altLang="ru-RU" sz="1600" b="1" smtClean="0">
                <a:solidFill>
                  <a:schemeClr val="accent1"/>
                </a:solidFill>
                <a:latin typeface="Arial" pitchFamily="34" charset="0"/>
              </a:rPr>
              <a:t>Принцип объектной упорядоченности</a:t>
            </a:r>
            <a:r>
              <a:rPr lang="ru-RU" altLang="ru-RU" sz="1600" b="1" smtClean="0">
                <a:latin typeface="Arial" pitchFamily="34" charset="0"/>
              </a:rPr>
              <a:t>. На произвольном шаге объектного анализа все объекты упорядочены в соответствии с отношениями между объектами.</a:t>
            </a:r>
            <a:endParaRPr lang="ru-RU" altLang="ru-RU" sz="1600" b="1" i="1" smtClean="0">
              <a:latin typeface="Arial" pitchFamily="34" charset="0"/>
            </a:endParaRPr>
          </a:p>
          <a:p>
            <a:pPr>
              <a:lnSpc>
                <a:spcPct val="80000"/>
              </a:lnSpc>
              <a:buFont typeface="Georgia" pitchFamily="18" charset="0"/>
              <a:buNone/>
            </a:pPr>
            <a:r>
              <a:rPr lang="en-US" altLang="ru-RU" sz="1600" b="1" i="1" smtClean="0">
                <a:latin typeface="Arial" pitchFamily="34" charset="0"/>
              </a:rPr>
              <a:t>   </a:t>
            </a:r>
            <a:r>
              <a:rPr lang="ru-RU" altLang="ru-RU" sz="1600" b="1" i="1" smtClean="0">
                <a:latin typeface="Arial" pitchFamily="34" charset="0"/>
              </a:rPr>
              <a:t>Следствие</a:t>
            </a:r>
            <a:r>
              <a:rPr lang="ru-RU" altLang="ru-RU" sz="1600" b="1" smtClean="0">
                <a:latin typeface="Arial" pitchFamily="34" charset="0"/>
              </a:rPr>
              <a:t> 4. Каждый объект имеет при необходимости  одно отношение с другим объектом, которое обеспечивает его упорядоченность в рамках этой пары объектов.</a:t>
            </a:r>
          </a:p>
          <a:p>
            <a:pPr>
              <a:lnSpc>
                <a:spcPct val="80000"/>
              </a:lnSpc>
              <a:buFont typeface="Georgia" pitchFamily="18" charset="0"/>
              <a:buNone/>
            </a:pPr>
            <a:r>
              <a:rPr lang="en-US" altLang="ru-RU" sz="1600" b="1" smtClean="0">
                <a:latin typeface="Arial" pitchFamily="34" charset="0"/>
              </a:rPr>
              <a:t>   </a:t>
            </a:r>
            <a:r>
              <a:rPr lang="ru-RU" altLang="ru-RU" sz="1600" b="1" smtClean="0">
                <a:solidFill>
                  <a:schemeClr val="accent1"/>
                </a:solidFill>
                <a:latin typeface="Arial" pitchFamily="34" charset="0"/>
              </a:rPr>
              <a:t>Принцип целостности объектной модели</a:t>
            </a:r>
            <a:r>
              <a:rPr lang="ru-RU" altLang="ru-RU" sz="1600" b="1" smtClean="0">
                <a:latin typeface="Arial" pitchFamily="34" charset="0"/>
              </a:rPr>
              <a:t>. На произвольном шаге объектного анализа совокупность объектов и отношений между ними однозначно определяют объектную модель предметной области для определенного уровня ее абстракции.</a:t>
            </a:r>
            <a:endParaRPr lang="ru-RU" altLang="ru-RU" sz="1600" b="1" i="1" smtClean="0">
              <a:latin typeface="Arial" pitchFamily="34" charset="0"/>
            </a:endParaRPr>
          </a:p>
          <a:p>
            <a:pPr>
              <a:lnSpc>
                <a:spcPct val="80000"/>
              </a:lnSpc>
              <a:buFont typeface="Georgia" pitchFamily="18" charset="0"/>
              <a:buNone/>
            </a:pPr>
            <a:r>
              <a:rPr lang="en-US" altLang="ru-RU" sz="1600" b="1" i="1" smtClean="0">
                <a:latin typeface="Arial" pitchFamily="34" charset="0"/>
              </a:rPr>
              <a:t>   </a:t>
            </a:r>
            <a:r>
              <a:rPr lang="ru-RU" altLang="ru-RU" sz="1600" b="1" i="1" smtClean="0">
                <a:latin typeface="Arial" pitchFamily="34" charset="0"/>
              </a:rPr>
              <a:t>Следствие</a:t>
            </a:r>
            <a:r>
              <a:rPr lang="ru-RU" altLang="ru-RU" sz="1600" b="1" smtClean="0">
                <a:latin typeface="Arial" pitchFamily="34" charset="0"/>
              </a:rPr>
              <a:t> 5. На произвольном шаге объектного анализа объектную модель можно представить в виде ориентированного связного графа, вершинами которого являются объекты, а дугам соответствуют отношения между объектами.</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bwMode="auto">
          <a:xfrm>
            <a:off x="1793875" y="6381750"/>
            <a:ext cx="735012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200" smtClean="0">
                <a:solidFill>
                  <a:schemeClr val="tx1"/>
                </a:solidFill>
                <a:effectLst/>
                <a:latin typeface="Arial" pitchFamily="34" charset="0"/>
              </a:rPr>
              <a:t>Лаврищева Е.М.</a:t>
            </a:r>
          </a:p>
        </p:txBody>
      </p:sp>
      <p:sp>
        <p:nvSpPr>
          <p:cNvPr id="18435" name="Rectangle 3"/>
          <p:cNvSpPr>
            <a:spLocks noGrp="1"/>
          </p:cNvSpPr>
          <p:nvPr>
            <p:ph type="body" idx="4294967295"/>
          </p:nvPr>
        </p:nvSpPr>
        <p:spPr>
          <a:xfrm>
            <a:off x="323850" y="476250"/>
            <a:ext cx="8351838" cy="6121400"/>
          </a:xfrm>
        </p:spPr>
        <p:txBody>
          <a:bodyPr/>
          <a:lstStyle/>
          <a:p>
            <a:pPr>
              <a:lnSpc>
                <a:spcPct val="90000"/>
              </a:lnSpc>
              <a:buFont typeface="Georgia" pitchFamily="18" charset="0"/>
              <a:buNone/>
            </a:pPr>
            <a:r>
              <a:rPr lang="ru-RU" altLang="ru-RU" sz="1800" b="1" smtClean="0">
                <a:latin typeface="Arial" pitchFamily="34" charset="0"/>
              </a:rPr>
              <a:t>  Теория Г.Буча позволяет определять стратегию проектирования предметной области (ПрО), исходя из  утверждения, что весь </a:t>
            </a:r>
            <a:r>
              <a:rPr lang="ru-RU" altLang="ru-RU" sz="1800" b="1" smtClean="0">
                <a:solidFill>
                  <a:schemeClr val="accent1"/>
                </a:solidFill>
                <a:latin typeface="Arial" pitchFamily="34" charset="0"/>
              </a:rPr>
              <a:t>материальный  мир состоит из объектов</a:t>
            </a:r>
            <a:r>
              <a:rPr lang="ru-RU" altLang="ru-RU" sz="1800" b="1" smtClean="0">
                <a:latin typeface="Arial" pitchFamily="34" charset="0"/>
              </a:rPr>
              <a:t>.</a:t>
            </a:r>
          </a:p>
          <a:p>
            <a:pPr>
              <a:lnSpc>
                <a:spcPct val="90000"/>
              </a:lnSpc>
              <a:buFont typeface="Georgia" pitchFamily="18" charset="0"/>
              <a:buNone/>
            </a:pPr>
            <a:r>
              <a:rPr lang="ru-RU" altLang="ru-RU" sz="1800" b="1" smtClean="0">
                <a:latin typeface="Arial" pitchFamily="34" charset="0"/>
              </a:rPr>
              <a:t>   Любая предметная  область – это  совокупность объектов, связанных между собой некоторым множеством отношений и поведения в течение некоторого времени. То есть,</a:t>
            </a:r>
          </a:p>
          <a:p>
            <a:pPr>
              <a:lnSpc>
                <a:spcPct val="90000"/>
              </a:lnSpc>
              <a:buFont typeface="Georgia" pitchFamily="18" charset="0"/>
              <a:buNone/>
            </a:pPr>
            <a:r>
              <a:rPr lang="ru-RU" altLang="ru-RU" sz="1800" b="1" smtClean="0">
                <a:latin typeface="Arial" pitchFamily="34" charset="0"/>
              </a:rPr>
              <a:t>              </a:t>
            </a:r>
            <a:r>
              <a:rPr lang="ru-RU" altLang="ru-RU" sz="1800" b="1" smtClean="0">
                <a:solidFill>
                  <a:schemeClr val="accent1"/>
                </a:solidFill>
                <a:latin typeface="Arial" pitchFamily="34" charset="0"/>
              </a:rPr>
              <a:t>&lt; объектная ориентация&gt; = &lt;объекты&gt; +  &lt;наследование&gt;.</a:t>
            </a:r>
          </a:p>
          <a:p>
            <a:pPr>
              <a:lnSpc>
                <a:spcPct val="90000"/>
              </a:lnSpc>
              <a:buFont typeface="Georgia" pitchFamily="18" charset="0"/>
              <a:buNone/>
            </a:pPr>
            <a:r>
              <a:rPr lang="ru-RU" altLang="ru-RU" sz="1800" b="1" smtClean="0">
                <a:latin typeface="Arial" pitchFamily="34" charset="0"/>
              </a:rPr>
              <a:t>   Каждое понятие  ПрО, вместе с его свойствами и особенностями поведения является отдельным объектом.</a:t>
            </a:r>
          </a:p>
          <a:p>
            <a:pPr>
              <a:lnSpc>
                <a:spcPct val="90000"/>
              </a:lnSpc>
              <a:buFont typeface="Georgia" pitchFamily="18" charset="0"/>
              <a:buNone/>
            </a:pPr>
            <a:r>
              <a:rPr lang="ru-RU" altLang="ru-RU" sz="1800" b="1" smtClean="0">
                <a:latin typeface="Arial" pitchFamily="34" charset="0"/>
              </a:rPr>
              <a:t>   В качестве объекта выступают как абстрактные образы, так и конкретные физические предметы или группы предметов с указанными общими  характеристиками и функциями.</a:t>
            </a:r>
          </a:p>
          <a:p>
            <a:pPr>
              <a:lnSpc>
                <a:spcPct val="90000"/>
              </a:lnSpc>
              <a:buFont typeface="Georgia" pitchFamily="18" charset="0"/>
              <a:buNone/>
            </a:pPr>
            <a:r>
              <a:rPr lang="ru-RU" altLang="ru-RU" sz="1800" b="1" smtClean="0">
                <a:latin typeface="Arial" pitchFamily="34" charset="0"/>
              </a:rPr>
              <a:t>   При определении объекта  используется треугольник  Фреге, согласно которой объект есть </a:t>
            </a:r>
            <a:r>
              <a:rPr lang="ru-RU" altLang="ru-RU" sz="1800" b="1" i="1" smtClean="0">
                <a:solidFill>
                  <a:schemeClr val="accent1"/>
                </a:solidFill>
                <a:latin typeface="Arial" pitchFamily="34" charset="0"/>
              </a:rPr>
              <a:t>денотат</a:t>
            </a:r>
            <a:r>
              <a:rPr lang="ru-RU" altLang="ru-RU" sz="1800" b="1" smtClean="0">
                <a:solidFill>
                  <a:schemeClr val="accent1"/>
                </a:solidFill>
                <a:latin typeface="Arial" pitchFamily="34" charset="0"/>
              </a:rPr>
              <a:t>.</a:t>
            </a:r>
            <a:r>
              <a:rPr lang="ru-RU" altLang="ru-RU" sz="1800" b="1" smtClean="0">
                <a:latin typeface="Arial" pitchFamily="34" charset="0"/>
              </a:rPr>
              <a:t> Символ  (</a:t>
            </a:r>
            <a:r>
              <a:rPr lang="ru-RU" altLang="ru-RU" sz="1800" b="1" smtClean="0">
                <a:solidFill>
                  <a:schemeClr val="accent1"/>
                </a:solidFill>
                <a:latin typeface="Arial" pitchFamily="34" charset="0"/>
              </a:rPr>
              <a:t>знак</a:t>
            </a:r>
            <a:r>
              <a:rPr lang="ru-RU" altLang="ru-RU" sz="1800" b="1" smtClean="0">
                <a:latin typeface="Arial" pitchFamily="34" charset="0"/>
              </a:rPr>
              <a:t>)</a:t>
            </a:r>
            <a:r>
              <a:rPr lang="en-US" altLang="ru-RU" sz="1800" b="1" smtClean="0">
                <a:latin typeface="Arial" pitchFamily="34" charset="0"/>
              </a:rPr>
              <a:t> </a:t>
            </a:r>
            <a:r>
              <a:rPr lang="ru-RU" altLang="ru-RU" sz="1800" b="1" smtClean="0">
                <a:latin typeface="Arial" pitchFamily="34" charset="0"/>
              </a:rPr>
              <a:t>используется для идентификации объекта, а денотат соответствует уровню знаний о сущности моделируемого мира, которое  отражается этим объектом.</a:t>
            </a:r>
            <a:r>
              <a:rPr lang="ru-RU" altLang="ru-RU" sz="1800" b="1" smtClean="0">
                <a:solidFill>
                  <a:schemeClr val="accent1"/>
                </a:solidFill>
                <a:latin typeface="Arial" pitchFamily="34" charset="0"/>
              </a:rPr>
              <a:t> </a:t>
            </a:r>
          </a:p>
          <a:p>
            <a:pPr>
              <a:lnSpc>
                <a:spcPct val="90000"/>
              </a:lnSpc>
              <a:buFont typeface="Georgia" pitchFamily="18" charset="0"/>
              <a:buNone/>
            </a:pPr>
            <a:r>
              <a:rPr lang="ru-RU" altLang="ru-RU" sz="1800" b="1" smtClean="0">
                <a:solidFill>
                  <a:schemeClr val="accent1"/>
                </a:solidFill>
                <a:latin typeface="Arial" pitchFamily="34" charset="0"/>
              </a:rPr>
              <a:t>   Денотат</a:t>
            </a:r>
            <a:r>
              <a:rPr lang="ru-RU" altLang="ru-RU" sz="1800" b="1" smtClean="0">
                <a:latin typeface="Arial" pitchFamily="34" charset="0"/>
              </a:rPr>
              <a:t> можно идентифицировать, используя для этого выбранные  алфавиты, и одному объекту могут соответствовать несколько </a:t>
            </a:r>
            <a:r>
              <a:rPr lang="ru-RU" altLang="ru-RU" sz="1800" b="1" smtClean="0">
                <a:solidFill>
                  <a:schemeClr val="accent1"/>
                </a:solidFill>
                <a:latin typeface="Arial" pitchFamily="34" charset="0"/>
              </a:rPr>
              <a:t>концептов.</a:t>
            </a:r>
            <a:r>
              <a:rPr lang="ru-RU" altLang="ru-RU" sz="1800" b="1" smtClean="0">
                <a:latin typeface="Arial" pitchFamily="34" charset="0"/>
              </a:rPr>
              <a:t> Каждому треугольнику Фреге соответствовать определенный объект с собственным </a:t>
            </a:r>
            <a:r>
              <a:rPr lang="ru-RU" altLang="ru-RU" sz="1800" b="1" smtClean="0">
                <a:solidFill>
                  <a:schemeClr val="accent1"/>
                </a:solidFill>
                <a:latin typeface="Arial" pitchFamily="34" charset="0"/>
              </a:rPr>
              <a:t>именем</a:t>
            </a:r>
            <a:r>
              <a:rPr lang="ru-RU" altLang="ru-RU" sz="1800" b="1" smtClean="0">
                <a:latin typeface="Arial" pitchFamily="34" charset="0"/>
              </a:rPr>
              <a:t> и определенным содержанием.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compatLnSpc="1">
            <a:prstTxWarp prst="textNoShape">
              <a:avLst/>
            </a:prstTxWarp>
          </a:bodyPr>
          <a:lstStyle/>
          <a:p>
            <a:pPr algn="ctr" eaLnBrk="1" hangingPunct="1">
              <a:buFont typeface="Georgia" pitchFamily="18" charset="0"/>
              <a:buNone/>
            </a:pPr>
            <a:r>
              <a:rPr lang="uk-UA" altLang="ru-RU" sz="2000" b="0" smtClean="0">
                <a:solidFill>
                  <a:schemeClr val="tx1"/>
                </a:solidFill>
                <a:effectLst/>
                <a:latin typeface="Arial" pitchFamily="34" charset="0"/>
              </a:rPr>
              <a:t/>
            </a:r>
            <a:br>
              <a:rPr lang="uk-UA" altLang="ru-RU" sz="2000" b="0" smtClean="0">
                <a:solidFill>
                  <a:schemeClr val="tx1"/>
                </a:solidFill>
                <a:effectLst/>
                <a:latin typeface="Arial" pitchFamily="34" charset="0"/>
              </a:rPr>
            </a:br>
            <a:r>
              <a:rPr lang="uk-UA" altLang="ru-RU" sz="2000" b="0" smtClean="0">
                <a:solidFill>
                  <a:schemeClr val="tx1"/>
                </a:solidFill>
                <a:effectLst/>
                <a:latin typeface="Arial" pitchFamily="34" charset="0"/>
              </a:rPr>
              <a:t/>
            </a:r>
            <a:br>
              <a:rPr lang="uk-UA" altLang="ru-RU" sz="2000" b="0" smtClean="0">
                <a:solidFill>
                  <a:schemeClr val="tx1"/>
                </a:solidFill>
                <a:effectLst/>
                <a:latin typeface="Arial" pitchFamily="34" charset="0"/>
              </a:rPr>
            </a:br>
            <a:r>
              <a:rPr lang="uk-UA" altLang="ru-RU" sz="2000" b="0" smtClean="0">
                <a:solidFill>
                  <a:schemeClr val="tx1"/>
                </a:solidFill>
                <a:effectLst/>
                <a:latin typeface="Arial" pitchFamily="34" charset="0"/>
              </a:rPr>
              <a:t/>
            </a:r>
            <a:br>
              <a:rPr lang="uk-UA" altLang="ru-RU" sz="2000" b="0" smtClean="0">
                <a:solidFill>
                  <a:schemeClr val="tx1"/>
                </a:solidFill>
                <a:effectLst/>
                <a:latin typeface="Arial" pitchFamily="34" charset="0"/>
              </a:rPr>
            </a:br>
            <a:r>
              <a:rPr lang="uk-UA" altLang="ru-RU" sz="2000" b="0" smtClean="0">
                <a:solidFill>
                  <a:schemeClr val="tx1"/>
                </a:solidFill>
                <a:effectLst/>
                <a:latin typeface="Arial" pitchFamily="34" charset="0"/>
              </a:rPr>
              <a:t/>
            </a:r>
            <a:br>
              <a:rPr lang="uk-UA" altLang="ru-RU" sz="2000" b="0" smtClean="0">
                <a:solidFill>
                  <a:schemeClr val="tx1"/>
                </a:solidFill>
                <a:effectLst/>
                <a:latin typeface="Arial" pitchFamily="34" charset="0"/>
              </a:rPr>
            </a:br>
            <a:r>
              <a:rPr lang="uk-UA" altLang="ru-RU" sz="2000" b="0" smtClean="0">
                <a:solidFill>
                  <a:schemeClr val="tx1"/>
                </a:solidFill>
                <a:effectLst/>
                <a:latin typeface="Arial" pitchFamily="34" charset="0"/>
              </a:rPr>
              <a:t/>
            </a:r>
            <a:br>
              <a:rPr lang="uk-UA" altLang="ru-RU" sz="2000" b="0" smtClean="0">
                <a:solidFill>
                  <a:schemeClr val="tx1"/>
                </a:solidFill>
                <a:effectLst/>
                <a:latin typeface="Arial" pitchFamily="34" charset="0"/>
              </a:rPr>
            </a:br>
            <a:r>
              <a:rPr lang="uk-UA" altLang="ru-RU" sz="2000" b="0" smtClean="0">
                <a:solidFill>
                  <a:schemeClr val="tx1"/>
                </a:solidFill>
                <a:effectLst/>
                <a:latin typeface="Arial" pitchFamily="34" charset="0"/>
              </a:rPr>
              <a:t/>
            </a:r>
            <a:br>
              <a:rPr lang="uk-UA" altLang="ru-RU" sz="2000" b="0" smtClean="0">
                <a:solidFill>
                  <a:schemeClr val="tx1"/>
                </a:solidFill>
                <a:effectLst/>
                <a:latin typeface="Arial" pitchFamily="34" charset="0"/>
              </a:rPr>
            </a:br>
            <a:r>
              <a:rPr lang="uk-UA" altLang="ru-RU" sz="2000" b="0" smtClean="0">
                <a:solidFill>
                  <a:schemeClr val="tx1"/>
                </a:solidFill>
                <a:effectLst/>
                <a:latin typeface="Arial" pitchFamily="34" charset="0"/>
              </a:rPr>
              <a:t/>
            </a:r>
            <a:br>
              <a:rPr lang="uk-UA" altLang="ru-RU" sz="2000" b="0" smtClean="0">
                <a:solidFill>
                  <a:schemeClr val="tx1"/>
                </a:solidFill>
                <a:effectLst/>
                <a:latin typeface="Arial" pitchFamily="34" charset="0"/>
              </a:rPr>
            </a:br>
            <a:endParaRPr lang="uk-UA" altLang="ru-RU" sz="3600" smtClean="0">
              <a:solidFill>
                <a:schemeClr val="tx1"/>
              </a:solidFill>
              <a:effectLst/>
              <a:latin typeface="Arial" pitchFamily="34" charset="0"/>
            </a:endParaRPr>
          </a:p>
        </p:txBody>
      </p:sp>
      <p:cxnSp>
        <p:nvCxnSpPr>
          <p:cNvPr id="5" name="Прямая соединительная линия 4"/>
          <p:cNvCxnSpPr/>
          <p:nvPr/>
        </p:nvCxnSpPr>
        <p:spPr>
          <a:xfrm flipH="1">
            <a:off x="2051050" y="2349500"/>
            <a:ext cx="1944688" cy="3095625"/>
          </a:xfrm>
          <a:prstGeom prst="line">
            <a:avLst/>
          </a:prstGeom>
          <a:ln w="63500">
            <a:prstDash val="solid"/>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3995738" y="2276475"/>
            <a:ext cx="1871662" cy="316865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2051050" y="5445125"/>
            <a:ext cx="3816350" cy="7938"/>
          </a:xfrm>
          <a:prstGeom prst="line">
            <a:avLst/>
          </a:prstGeom>
          <a:ln w="63500" cmpd="sng"/>
        </p:spPr>
        <p:style>
          <a:lnRef idx="1">
            <a:schemeClr val="accent1"/>
          </a:lnRef>
          <a:fillRef idx="0">
            <a:schemeClr val="accent1"/>
          </a:fillRef>
          <a:effectRef idx="0">
            <a:schemeClr val="accent1"/>
          </a:effectRef>
          <a:fontRef idx="minor">
            <a:schemeClr val="tx1"/>
          </a:fontRef>
        </p:style>
      </p:cxnSp>
      <p:sp>
        <p:nvSpPr>
          <p:cNvPr id="19462" name="TextBox 18"/>
          <p:cNvSpPr txBox="1">
            <a:spLocks noChangeArrowheads="1"/>
          </p:cNvSpPr>
          <p:nvPr/>
        </p:nvSpPr>
        <p:spPr bwMode="auto">
          <a:xfrm>
            <a:off x="3276600" y="1773238"/>
            <a:ext cx="1458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uk-UA" altLang="ru-RU" sz="3600" b="1" i="1">
                <a:solidFill>
                  <a:schemeClr val="tx2"/>
                </a:solidFill>
                <a:latin typeface="Palatino Linotype" pitchFamily="18" charset="0"/>
              </a:rPr>
              <a:t>Name</a:t>
            </a:r>
            <a:r>
              <a:rPr lang="uk-UA" altLang="ru-RU" sz="2800" b="1" i="1" baseline="-25000">
                <a:solidFill>
                  <a:schemeClr val="tx2"/>
                </a:solidFill>
                <a:latin typeface="Palatino Linotype" pitchFamily="18" charset="0"/>
              </a:rPr>
              <a:t>i</a:t>
            </a:r>
          </a:p>
        </p:txBody>
      </p:sp>
      <p:sp>
        <p:nvSpPr>
          <p:cNvPr id="19463" name="TextBox 19"/>
          <p:cNvSpPr txBox="1">
            <a:spLocks noChangeArrowheads="1"/>
          </p:cNvSpPr>
          <p:nvPr/>
        </p:nvSpPr>
        <p:spPr bwMode="auto">
          <a:xfrm>
            <a:off x="1116013" y="5229225"/>
            <a:ext cx="1223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uk-UA" altLang="ru-RU" sz="3600" b="1" i="1">
                <a:solidFill>
                  <a:schemeClr val="tx2"/>
                </a:solidFill>
                <a:latin typeface="Palatino Linotype" pitchFamily="18" charset="0"/>
              </a:rPr>
              <a:t>Den</a:t>
            </a:r>
            <a:r>
              <a:rPr lang="uk-UA" altLang="ru-RU" sz="2800" b="1" i="1" baseline="-25000">
                <a:solidFill>
                  <a:schemeClr val="tx2"/>
                </a:solidFill>
                <a:latin typeface="Palatino Linotype" pitchFamily="18" charset="0"/>
              </a:rPr>
              <a:t>i</a:t>
            </a:r>
          </a:p>
        </p:txBody>
      </p:sp>
      <p:sp>
        <p:nvSpPr>
          <p:cNvPr id="19464" name="TextBox 20"/>
          <p:cNvSpPr txBox="1">
            <a:spLocks noChangeArrowheads="1"/>
          </p:cNvSpPr>
          <p:nvPr/>
        </p:nvSpPr>
        <p:spPr bwMode="auto">
          <a:xfrm>
            <a:off x="5795963" y="5229225"/>
            <a:ext cx="1330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uk-UA" altLang="ru-RU" sz="3600" b="1" i="1">
                <a:solidFill>
                  <a:schemeClr val="tx2"/>
                </a:solidFill>
                <a:latin typeface="Palatino Linotype" pitchFamily="18" charset="0"/>
              </a:rPr>
              <a:t>Con</a:t>
            </a:r>
            <a:r>
              <a:rPr lang="uk-UA" altLang="ru-RU" sz="2800" b="1" i="1" baseline="-25000">
                <a:solidFill>
                  <a:schemeClr val="tx2"/>
                </a:solidFill>
                <a:latin typeface="Palatino Linotype" pitchFamily="18" charset="0"/>
              </a:rPr>
              <a:t>i</a:t>
            </a:r>
          </a:p>
        </p:txBody>
      </p:sp>
      <p:cxnSp>
        <p:nvCxnSpPr>
          <p:cNvPr id="6" name="Прямая со стрелкой 5"/>
          <p:cNvCxnSpPr/>
          <p:nvPr/>
        </p:nvCxnSpPr>
        <p:spPr>
          <a:xfrm>
            <a:off x="4643438" y="2924175"/>
            <a:ext cx="1439862" cy="232727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9466" name="TextBox 23"/>
          <p:cNvSpPr txBox="1">
            <a:spLocks noChangeArrowheads="1"/>
          </p:cNvSpPr>
          <p:nvPr/>
        </p:nvSpPr>
        <p:spPr bwMode="auto">
          <a:xfrm rot="3525112">
            <a:off x="4103687" y="3825876"/>
            <a:ext cx="34718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uk-UA" altLang="ru-RU" sz="2800" b="1" i="1">
                <a:solidFill>
                  <a:schemeClr val="tx2"/>
                </a:solidFill>
                <a:latin typeface="Palatino Linotype" pitchFamily="18" charset="0"/>
              </a:rPr>
              <a:t>Символ</a:t>
            </a:r>
            <a:r>
              <a:rPr lang="uk-UA" altLang="ru-RU" sz="2800" b="1" i="1">
                <a:solidFill>
                  <a:schemeClr val="tx2"/>
                </a:solidFill>
              </a:rPr>
              <a:t>и</a:t>
            </a:r>
            <a:r>
              <a:rPr lang="uk-UA" altLang="ru-RU" sz="2800" b="1" i="1">
                <a:solidFill>
                  <a:schemeClr val="tx2"/>
                </a:solidFill>
                <a:latin typeface="Palatino Linotype" pitchFamily="18" charset="0"/>
              </a:rPr>
              <a:t>з</a:t>
            </a:r>
            <a:r>
              <a:rPr lang="uk-UA" altLang="ru-RU" sz="2800" b="1" i="1">
                <a:solidFill>
                  <a:schemeClr val="tx2"/>
                </a:solidFill>
              </a:rPr>
              <a:t>ирует</a:t>
            </a:r>
            <a:endParaRPr lang="uk-UA" altLang="ru-RU" sz="2800" b="1" i="1">
              <a:solidFill>
                <a:schemeClr val="tx2"/>
              </a:solidFill>
              <a:latin typeface="Palatino Linotype" pitchFamily="18" charset="0"/>
            </a:endParaRPr>
          </a:p>
        </p:txBody>
      </p:sp>
      <p:cxnSp>
        <p:nvCxnSpPr>
          <p:cNvPr id="25" name="Прямая со стрелкой 24"/>
          <p:cNvCxnSpPr/>
          <p:nvPr/>
        </p:nvCxnSpPr>
        <p:spPr>
          <a:xfrm flipH="1">
            <a:off x="1835150" y="2636838"/>
            <a:ext cx="1655763" cy="259238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9468" name="TextBox 26"/>
          <p:cNvSpPr txBox="1">
            <a:spLocks noChangeArrowheads="1"/>
          </p:cNvSpPr>
          <p:nvPr/>
        </p:nvSpPr>
        <p:spPr bwMode="auto">
          <a:xfrm rot="-3494349">
            <a:off x="1458913" y="3436938"/>
            <a:ext cx="1916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uk-UA" altLang="ru-RU" sz="2800" b="1" i="1">
                <a:solidFill>
                  <a:schemeClr val="tx2"/>
                </a:solidFill>
              </a:rPr>
              <a:t>означает</a:t>
            </a:r>
            <a:endParaRPr lang="uk-UA" altLang="ru-RU" sz="2800" b="1" i="1">
              <a:solidFill>
                <a:schemeClr val="tx2"/>
              </a:solidFill>
              <a:latin typeface="Palatino Linotype" pitchFamily="18" charset="0"/>
            </a:endParaRPr>
          </a:p>
        </p:txBody>
      </p:sp>
      <p:cxnSp>
        <p:nvCxnSpPr>
          <p:cNvPr id="28" name="Прямая со стрелкой 27"/>
          <p:cNvCxnSpPr/>
          <p:nvPr/>
        </p:nvCxnSpPr>
        <p:spPr>
          <a:xfrm flipH="1">
            <a:off x="2555875" y="5734050"/>
            <a:ext cx="3014663"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9470" name="TextBox 29"/>
          <p:cNvSpPr txBox="1">
            <a:spLocks noChangeArrowheads="1"/>
          </p:cNvSpPr>
          <p:nvPr/>
        </p:nvSpPr>
        <p:spPr bwMode="auto">
          <a:xfrm>
            <a:off x="3025775" y="5805488"/>
            <a:ext cx="23637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uk-UA" altLang="ru-RU" sz="2800" b="1" i="1">
                <a:solidFill>
                  <a:schemeClr val="tx2"/>
                </a:solidFill>
              </a:rPr>
              <a:t>Отно</a:t>
            </a:r>
            <a:r>
              <a:rPr lang="uk-UA" altLang="ru-RU" sz="2800" b="1" i="1">
                <a:solidFill>
                  <a:schemeClr val="tx2"/>
                </a:solidFill>
                <a:latin typeface="Palatino Linotype" pitchFamily="18" charset="0"/>
              </a:rPr>
              <a:t>шен</a:t>
            </a:r>
            <a:r>
              <a:rPr lang="uk-UA" altLang="ru-RU" sz="2800" b="1" i="1">
                <a:solidFill>
                  <a:schemeClr val="tx2"/>
                </a:solidFill>
              </a:rPr>
              <a:t>и</a:t>
            </a:r>
            <a:r>
              <a:rPr lang="uk-UA" altLang="ru-RU" sz="2800" b="1" i="1">
                <a:solidFill>
                  <a:schemeClr val="tx2"/>
                </a:solidFill>
                <a:latin typeface="Palatino Linotype" pitchFamily="18" charset="0"/>
              </a:rPr>
              <a:t>я</a:t>
            </a:r>
          </a:p>
        </p:txBody>
      </p:sp>
      <p:sp>
        <p:nvSpPr>
          <p:cNvPr id="19471" name="Rectangle 17"/>
          <p:cNvSpPr>
            <a:spLocks noChangeArrowheads="1"/>
          </p:cNvSpPr>
          <p:nvPr/>
        </p:nvSpPr>
        <p:spPr bwMode="auto">
          <a:xfrm>
            <a:off x="684213" y="188913"/>
            <a:ext cx="7920037"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ru-RU" altLang="ru-RU" sz="1800">
                <a:solidFill>
                  <a:schemeClr val="tx1"/>
                </a:solidFill>
              </a:rPr>
              <a:t>      </a:t>
            </a:r>
            <a:r>
              <a:rPr lang="ru-RU" altLang="ru-RU" sz="2400" b="1">
                <a:solidFill>
                  <a:schemeClr val="tx1"/>
                </a:solidFill>
                <a:latin typeface="Times New Roman" pitchFamily="18" charset="0"/>
              </a:rPr>
              <a:t>Объект задается  треугольником Фреге</a:t>
            </a:r>
          </a:p>
          <a:p>
            <a:pPr eaLnBrk="1" hangingPunct="1">
              <a:spcBef>
                <a:spcPct val="0"/>
              </a:spcBef>
              <a:spcAft>
                <a:spcPct val="0"/>
              </a:spcAft>
              <a:buClrTx/>
              <a:buSzTx/>
              <a:buFontTx/>
              <a:buNone/>
            </a:pPr>
            <a:endParaRPr lang="ru-RU" altLang="ru-RU" sz="1800" b="1" i="1">
              <a:solidFill>
                <a:schemeClr val="tx1"/>
              </a:solidFill>
            </a:endParaRPr>
          </a:p>
          <a:p>
            <a:pPr eaLnBrk="1" hangingPunct="1">
              <a:spcBef>
                <a:spcPct val="0"/>
              </a:spcBef>
              <a:spcAft>
                <a:spcPct val="0"/>
              </a:spcAft>
              <a:buClrTx/>
              <a:buSzTx/>
              <a:buFontTx/>
              <a:buNone/>
            </a:pPr>
            <a:r>
              <a:rPr lang="en-US" altLang="ru-RU" sz="2000" b="1" i="1">
                <a:solidFill>
                  <a:schemeClr val="tx1"/>
                </a:solidFill>
              </a:rPr>
              <a:t>Name</a:t>
            </a:r>
            <a:r>
              <a:rPr lang="en-US" altLang="ru-RU" sz="2000" b="1" i="1" baseline="-25000">
                <a:solidFill>
                  <a:schemeClr val="tx1"/>
                </a:solidFill>
              </a:rPr>
              <a:t>i</a:t>
            </a:r>
            <a:r>
              <a:rPr lang="en-US" altLang="ru-RU" sz="2000" b="1" i="1">
                <a:solidFill>
                  <a:schemeClr val="tx1"/>
                </a:solidFill>
              </a:rPr>
              <a:t> - </a:t>
            </a:r>
            <a:r>
              <a:rPr lang="ru-RU" altLang="ru-RU" sz="2000" b="1" i="1">
                <a:solidFill>
                  <a:schemeClr val="tx1"/>
                </a:solidFill>
              </a:rPr>
              <a:t> </a:t>
            </a:r>
            <a:r>
              <a:rPr lang="ru-RU" altLang="ru-RU" sz="2000" b="1">
                <a:solidFill>
                  <a:schemeClr val="tx1"/>
                </a:solidFill>
              </a:rPr>
              <a:t>имя объекта,</a:t>
            </a:r>
            <a:endParaRPr lang="en-US" altLang="ru-RU" sz="2000" b="1">
              <a:solidFill>
                <a:schemeClr val="tx2"/>
              </a:solidFill>
            </a:endParaRPr>
          </a:p>
          <a:p>
            <a:pPr eaLnBrk="1" hangingPunct="1">
              <a:spcBef>
                <a:spcPct val="0"/>
              </a:spcBef>
              <a:spcAft>
                <a:spcPct val="0"/>
              </a:spcAft>
              <a:buClrTx/>
              <a:buSzTx/>
              <a:buFontTx/>
              <a:buNone/>
            </a:pPr>
            <a:r>
              <a:rPr lang="uk-UA" altLang="ru-RU" sz="2000" b="1" i="1">
                <a:solidFill>
                  <a:schemeClr val="tx2"/>
                </a:solidFill>
              </a:rPr>
              <a:t>Den</a:t>
            </a:r>
            <a:r>
              <a:rPr lang="uk-UA" altLang="ru-RU" sz="2000" b="1" i="1" baseline="-25000">
                <a:solidFill>
                  <a:schemeClr val="tx2"/>
                </a:solidFill>
              </a:rPr>
              <a:t>i</a:t>
            </a:r>
            <a:r>
              <a:rPr lang="uk-UA" altLang="ru-RU" sz="2000" b="1" i="1">
                <a:solidFill>
                  <a:schemeClr val="tx2"/>
                </a:solidFill>
              </a:rPr>
              <a:t>  - </a:t>
            </a:r>
            <a:r>
              <a:rPr lang="ru-RU" altLang="ru-RU" sz="2000" b="1">
                <a:solidFill>
                  <a:schemeClr val="tx1"/>
                </a:solidFill>
              </a:rPr>
              <a:t>денотат – сущность реальной действительности,</a:t>
            </a:r>
            <a:endParaRPr lang="uk-UA" altLang="ru-RU" sz="2000" b="1">
              <a:solidFill>
                <a:schemeClr val="tx1"/>
              </a:solidFill>
            </a:endParaRPr>
          </a:p>
          <a:p>
            <a:pPr eaLnBrk="1" hangingPunct="1">
              <a:spcBef>
                <a:spcPct val="0"/>
              </a:spcBef>
              <a:spcAft>
                <a:spcPct val="0"/>
              </a:spcAft>
              <a:buClrTx/>
              <a:buSzTx/>
              <a:buFontTx/>
              <a:buNone/>
            </a:pPr>
            <a:r>
              <a:rPr lang="uk-UA" altLang="ru-RU" sz="2000" b="1" i="1">
                <a:solidFill>
                  <a:schemeClr val="tx2"/>
                </a:solidFill>
              </a:rPr>
              <a:t>Con</a:t>
            </a:r>
            <a:r>
              <a:rPr lang="uk-UA" altLang="ru-RU" sz="2000" b="1" i="1" baseline="-25000">
                <a:solidFill>
                  <a:schemeClr val="tx2"/>
                </a:solidFill>
              </a:rPr>
              <a:t>i</a:t>
            </a:r>
            <a:r>
              <a:rPr lang="uk-UA" altLang="ru-RU" sz="2000" b="1" i="1">
                <a:solidFill>
                  <a:schemeClr val="tx2"/>
                </a:solidFill>
              </a:rPr>
              <a:t>  </a:t>
            </a:r>
            <a:r>
              <a:rPr lang="uk-UA" altLang="ru-RU" sz="2000" b="1">
                <a:solidFill>
                  <a:schemeClr val="tx2"/>
                </a:solidFill>
              </a:rPr>
              <a:t>- концепт – семантика (смысл) денотата.</a:t>
            </a:r>
            <a:endParaRPr lang="uk-UA" altLang="ru-RU" sz="2000" b="1" i="1">
              <a:solidFill>
                <a:schemeClr val="tx2"/>
              </a:solidFill>
            </a:endParaRPr>
          </a:p>
          <a:p>
            <a:pPr eaLnBrk="1" hangingPunct="1">
              <a:spcBef>
                <a:spcPct val="0"/>
              </a:spcBef>
              <a:spcAft>
                <a:spcPct val="0"/>
              </a:spcAft>
              <a:buClrTx/>
              <a:buSzTx/>
              <a:buFontTx/>
              <a:buNone/>
            </a:pPr>
            <a:endParaRPr lang="uk-UA" altLang="ru-RU" sz="2000" b="1">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bwMode="auto">
          <a:xfrm>
            <a:off x="1793875" y="6237288"/>
            <a:ext cx="6511925" cy="360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compatLnSpc="1">
            <a:prstTxWarp prst="textNoShape">
              <a:avLst/>
            </a:prstTxWarp>
          </a:bodyPr>
          <a:lstStyle/>
          <a:p>
            <a:pPr eaLnBrk="1" hangingPunct="1">
              <a:buFont typeface="Georgia" pitchFamily="18" charset="0"/>
              <a:buNone/>
              <a:defRPr/>
            </a:pPr>
            <a:r>
              <a:rPr lang="uk-UA" altLang="ru-RU" sz="1600" dirty="0" err="1" smtClean="0">
                <a:solidFill>
                  <a:schemeClr val="tx1"/>
                </a:solidFill>
                <a:effectLst>
                  <a:outerShdw blurRad="38100" dist="38100" dir="2700000" algn="tl">
                    <a:srgbClr val="C0C0C0"/>
                  </a:outerShdw>
                </a:effectLst>
                <a:latin typeface="Trebuchet MS" pitchFamily="34" charset="0"/>
              </a:rPr>
              <a:t>Лаврищева</a:t>
            </a:r>
            <a:r>
              <a:rPr lang="uk-UA" altLang="ru-RU" sz="1600" dirty="0" smtClean="0">
                <a:solidFill>
                  <a:schemeClr val="tx1"/>
                </a:solidFill>
                <a:effectLst>
                  <a:outerShdw blurRad="38100" dist="38100" dir="2700000" algn="tl">
                    <a:srgbClr val="C0C0C0"/>
                  </a:outerShdw>
                </a:effectLst>
                <a:latin typeface="Trebuchet MS" pitchFamily="34" charset="0"/>
              </a:rPr>
              <a:t> Е.М.</a:t>
            </a:r>
          </a:p>
        </p:txBody>
      </p:sp>
      <p:sp>
        <p:nvSpPr>
          <p:cNvPr id="20483" name="Объект 2"/>
          <p:cNvSpPr>
            <a:spLocks noGrp="1"/>
          </p:cNvSpPr>
          <p:nvPr>
            <p:ph idx="4294967295"/>
          </p:nvPr>
        </p:nvSpPr>
        <p:spPr>
          <a:xfrm>
            <a:off x="611188" y="758825"/>
            <a:ext cx="7777162" cy="5478463"/>
          </a:xfrm>
        </p:spPr>
        <p:txBody>
          <a:bodyPr/>
          <a:lstStyle/>
          <a:p>
            <a:pPr marL="0" indent="0" eaLnBrk="1" hangingPunct="1">
              <a:buFont typeface="Georgia" pitchFamily="18" charset="0"/>
              <a:buNone/>
            </a:pPr>
            <a:r>
              <a:rPr lang="uk-UA" altLang="ru-RU" sz="2800" b="1" smtClean="0">
                <a:solidFill>
                  <a:srgbClr val="262626"/>
                </a:solidFill>
                <a:latin typeface="Tahoma" pitchFamily="34" charset="0"/>
              </a:rPr>
              <a:t>      Объект по теории  Фреге </a:t>
            </a:r>
          </a:p>
          <a:p>
            <a:pPr marL="0" indent="0" eaLnBrk="1" hangingPunct="1">
              <a:buFont typeface="Georgia" pitchFamily="18" charset="0"/>
              <a:buNone/>
            </a:pPr>
            <a:r>
              <a:rPr lang="uk-UA" altLang="ru-RU" sz="2600" i="1" smtClean="0">
                <a:solidFill>
                  <a:srgbClr val="262626"/>
                </a:solidFill>
                <a:latin typeface="Trebuchet MS" pitchFamily="34" charset="0"/>
              </a:rPr>
              <a:t>           </a:t>
            </a:r>
            <a:r>
              <a:rPr lang="uk-UA" altLang="ru-RU" sz="2600" b="1" i="1" smtClean="0">
                <a:solidFill>
                  <a:srgbClr val="262626"/>
                </a:solidFill>
                <a:latin typeface="Arial" pitchFamily="34" charset="0"/>
              </a:rPr>
              <a:t> </a:t>
            </a:r>
            <a:r>
              <a:rPr lang="ru-RU" altLang="ru-RU" sz="2600" b="1" i="1" smtClean="0">
                <a:solidFill>
                  <a:srgbClr val="262626"/>
                </a:solidFill>
                <a:latin typeface="Arial" pitchFamily="34" charset="0"/>
              </a:rPr>
              <a:t>O</a:t>
            </a:r>
            <a:r>
              <a:rPr lang="uk-UA" altLang="ru-RU" sz="2600" b="1" i="1" baseline="-25000" smtClean="0">
                <a:solidFill>
                  <a:srgbClr val="262626"/>
                </a:solidFill>
                <a:latin typeface="Arial" pitchFamily="34" charset="0"/>
              </a:rPr>
              <a:t>i </a:t>
            </a:r>
            <a:r>
              <a:rPr lang="uk-UA" altLang="ru-RU" sz="2600" b="1" i="1" smtClean="0">
                <a:solidFill>
                  <a:srgbClr val="262626"/>
                </a:solidFill>
                <a:latin typeface="Arial" pitchFamily="34" charset="0"/>
              </a:rPr>
              <a:t>= </a:t>
            </a:r>
            <a:r>
              <a:rPr lang="en-US" altLang="ru-RU" sz="2600" b="1" i="1" smtClean="0">
                <a:solidFill>
                  <a:srgbClr val="262626"/>
                </a:solidFill>
                <a:latin typeface="Arial" pitchFamily="34" charset="0"/>
              </a:rPr>
              <a:t>O</a:t>
            </a:r>
            <a:r>
              <a:rPr lang="en-US" altLang="ru-RU" sz="2600" b="1" i="1" smtClean="0">
                <a:solidFill>
                  <a:srgbClr val="262626"/>
                </a:solidFill>
                <a:latin typeface="Arial" pitchFamily="34" charset="0"/>
                <a:cs typeface="Arial" pitchFamily="34" charset="0"/>
              </a:rPr>
              <a:t>'</a:t>
            </a:r>
            <a:r>
              <a:rPr lang="uk-UA" altLang="ru-RU" sz="2600" b="1" i="1" baseline="-25000" smtClean="0">
                <a:solidFill>
                  <a:srgbClr val="262626"/>
                </a:solidFill>
                <a:latin typeface="Arial" pitchFamily="34" charset="0"/>
              </a:rPr>
              <a:t>i</a:t>
            </a:r>
            <a:r>
              <a:rPr lang="uk-UA" altLang="ru-RU" sz="2600" b="1" i="1" smtClean="0">
                <a:solidFill>
                  <a:srgbClr val="262626"/>
                </a:solidFill>
                <a:latin typeface="Arial" pitchFamily="34" charset="0"/>
              </a:rPr>
              <a:t>(Name</a:t>
            </a:r>
            <a:r>
              <a:rPr lang="uk-UA" altLang="ru-RU" sz="2600" b="1" i="1" baseline="-25000" smtClean="0">
                <a:solidFill>
                  <a:srgbClr val="262626"/>
                </a:solidFill>
                <a:latin typeface="Arial" pitchFamily="34" charset="0"/>
              </a:rPr>
              <a:t>i</a:t>
            </a:r>
            <a:r>
              <a:rPr lang="uk-UA" altLang="ru-RU" sz="2600" b="1" i="1" smtClean="0">
                <a:solidFill>
                  <a:srgbClr val="262626"/>
                </a:solidFill>
                <a:latin typeface="Arial" pitchFamily="34" charset="0"/>
              </a:rPr>
              <a:t>, Den</a:t>
            </a:r>
            <a:r>
              <a:rPr lang="uk-UA" altLang="ru-RU" sz="2600" b="1" i="1" baseline="-25000" smtClean="0">
                <a:solidFill>
                  <a:srgbClr val="262626"/>
                </a:solidFill>
                <a:latin typeface="Arial" pitchFamily="34" charset="0"/>
              </a:rPr>
              <a:t>i</a:t>
            </a:r>
            <a:r>
              <a:rPr lang="uk-UA" altLang="ru-RU" sz="2600" b="1" i="1" smtClean="0">
                <a:solidFill>
                  <a:srgbClr val="262626"/>
                </a:solidFill>
                <a:latin typeface="Arial" pitchFamily="34" charset="0"/>
              </a:rPr>
              <a:t>, Con</a:t>
            </a:r>
            <a:r>
              <a:rPr lang="uk-UA" altLang="ru-RU" sz="2600" b="1" i="1" baseline="-25000" smtClean="0">
                <a:solidFill>
                  <a:srgbClr val="262626"/>
                </a:solidFill>
                <a:latin typeface="Arial" pitchFamily="34" charset="0"/>
              </a:rPr>
              <a:t>i</a:t>
            </a:r>
            <a:r>
              <a:rPr lang="uk-UA" altLang="ru-RU" sz="2600" b="1" i="1" smtClean="0">
                <a:solidFill>
                  <a:srgbClr val="262626"/>
                </a:solidFill>
                <a:latin typeface="Arial" pitchFamily="34" charset="0"/>
              </a:rPr>
              <a:t>), </a:t>
            </a:r>
          </a:p>
          <a:p>
            <a:pPr marL="0" indent="0" eaLnBrk="1" hangingPunct="1">
              <a:buFont typeface="Georgia" pitchFamily="18" charset="0"/>
              <a:buNone/>
            </a:pPr>
            <a:r>
              <a:rPr lang="ru-RU" altLang="ru-RU" sz="2600" b="1" i="1" smtClean="0">
                <a:solidFill>
                  <a:srgbClr val="262626"/>
                </a:solidFill>
                <a:latin typeface="Arial" pitchFamily="34" charset="0"/>
              </a:rPr>
              <a:t> </a:t>
            </a:r>
            <a:r>
              <a:rPr lang="uk-UA" altLang="ru-RU" sz="2600" b="1" smtClean="0">
                <a:solidFill>
                  <a:srgbClr val="262626"/>
                </a:solidFill>
                <a:latin typeface="Arial" pitchFamily="34" charset="0"/>
              </a:rPr>
              <a:t>входит во множество </a:t>
            </a:r>
            <a:r>
              <a:rPr lang="en-US" altLang="ru-RU" sz="2600" b="1" smtClean="0">
                <a:solidFill>
                  <a:srgbClr val="262626"/>
                </a:solidFill>
                <a:latin typeface="Arial" pitchFamily="34" charset="0"/>
              </a:rPr>
              <a:t>O</a:t>
            </a:r>
            <a:r>
              <a:rPr lang="uk-UA" altLang="ru-RU" sz="2600" b="1" i="1" smtClean="0">
                <a:solidFill>
                  <a:srgbClr val="262626"/>
                </a:solidFill>
                <a:latin typeface="Arial" pitchFamily="34" charset="0"/>
              </a:rPr>
              <a:t>=(</a:t>
            </a:r>
            <a:r>
              <a:rPr lang="en-US" altLang="ru-RU" sz="2600" b="1" i="1" smtClean="0">
                <a:solidFill>
                  <a:srgbClr val="262626"/>
                </a:solidFill>
                <a:latin typeface="Arial" pitchFamily="34" charset="0"/>
              </a:rPr>
              <a:t>O</a:t>
            </a:r>
            <a:r>
              <a:rPr lang="uk-UA" altLang="ru-RU" sz="2600" b="1" i="1" baseline="-25000" smtClean="0">
                <a:solidFill>
                  <a:srgbClr val="262626"/>
                </a:solidFill>
                <a:latin typeface="Arial" pitchFamily="34" charset="0"/>
              </a:rPr>
              <a:t>1</a:t>
            </a:r>
            <a:r>
              <a:rPr lang="uk-UA" altLang="ru-RU" sz="2600" b="1" i="1" smtClean="0">
                <a:solidFill>
                  <a:srgbClr val="262626"/>
                </a:solidFill>
                <a:latin typeface="Arial" pitchFamily="34" charset="0"/>
              </a:rPr>
              <a:t>, </a:t>
            </a:r>
            <a:r>
              <a:rPr lang="en-US" altLang="ru-RU" sz="2600" b="1" i="1" smtClean="0">
                <a:solidFill>
                  <a:srgbClr val="262626"/>
                </a:solidFill>
                <a:latin typeface="Arial" pitchFamily="34" charset="0"/>
              </a:rPr>
              <a:t>O</a:t>
            </a:r>
            <a:r>
              <a:rPr lang="uk-UA" altLang="ru-RU" sz="2600" b="1" i="1" baseline="-25000" smtClean="0">
                <a:solidFill>
                  <a:srgbClr val="262626"/>
                </a:solidFill>
                <a:latin typeface="Arial" pitchFamily="34" charset="0"/>
              </a:rPr>
              <a:t>2</a:t>
            </a:r>
            <a:r>
              <a:rPr lang="uk-UA" altLang="ru-RU" sz="2600" b="1" i="1" smtClean="0">
                <a:solidFill>
                  <a:srgbClr val="262626"/>
                </a:solidFill>
                <a:latin typeface="Arial" pitchFamily="34" charset="0"/>
              </a:rPr>
              <a:t>,…</a:t>
            </a:r>
            <a:r>
              <a:rPr lang="en-US" altLang="ru-RU" sz="2600" b="1" i="1" smtClean="0">
                <a:solidFill>
                  <a:srgbClr val="262626"/>
                </a:solidFill>
                <a:latin typeface="Arial" pitchFamily="34" charset="0"/>
              </a:rPr>
              <a:t>,</a:t>
            </a:r>
            <a:r>
              <a:rPr lang="uk-UA" altLang="ru-RU" sz="2600" b="1" i="1" smtClean="0">
                <a:solidFill>
                  <a:srgbClr val="262626"/>
                </a:solidFill>
                <a:latin typeface="Arial" pitchFamily="34" charset="0"/>
              </a:rPr>
              <a:t> </a:t>
            </a:r>
            <a:r>
              <a:rPr lang="en-US" altLang="ru-RU" sz="2600" b="1" i="1" smtClean="0">
                <a:solidFill>
                  <a:srgbClr val="262626"/>
                </a:solidFill>
                <a:latin typeface="Arial" pitchFamily="34" charset="0"/>
              </a:rPr>
              <a:t>O</a:t>
            </a:r>
            <a:r>
              <a:rPr lang="uk-UA" altLang="ru-RU" sz="2600" b="1" i="1" baseline="-25000" smtClean="0">
                <a:solidFill>
                  <a:srgbClr val="262626"/>
                </a:solidFill>
                <a:latin typeface="Arial" pitchFamily="34" charset="0"/>
              </a:rPr>
              <a:t>n</a:t>
            </a:r>
            <a:r>
              <a:rPr lang="uk-UA" altLang="ru-RU" sz="2600" b="1" i="1" smtClean="0">
                <a:solidFill>
                  <a:srgbClr val="262626"/>
                </a:solidFill>
                <a:latin typeface="Arial" pitchFamily="34" charset="0"/>
              </a:rPr>
              <a:t>)</a:t>
            </a:r>
            <a:r>
              <a:rPr lang="uk-UA" altLang="ru-RU" sz="2600" b="1" smtClean="0">
                <a:solidFill>
                  <a:srgbClr val="262626"/>
                </a:solidFill>
                <a:latin typeface="Arial" pitchFamily="34" charset="0"/>
              </a:rPr>
              <a:t> объектов ПрО. Каждый объект задается треугольником Фреге, содержащим </a:t>
            </a:r>
          </a:p>
          <a:p>
            <a:pPr marL="0" indent="0" eaLnBrk="1" hangingPunct="1">
              <a:buFont typeface="Georgia" pitchFamily="18" charset="0"/>
              <a:buNone/>
            </a:pPr>
            <a:r>
              <a:rPr lang="uk-UA" altLang="ru-RU" sz="2600" b="1" smtClean="0">
                <a:solidFill>
                  <a:srgbClr val="262626"/>
                </a:solidFill>
                <a:latin typeface="Arial" pitchFamily="34" charset="0"/>
              </a:rPr>
              <a:t> 	</a:t>
            </a:r>
            <a:r>
              <a:rPr lang="uk-UA" altLang="ru-RU" sz="2600" b="1" i="1" smtClean="0">
                <a:solidFill>
                  <a:srgbClr val="262626"/>
                </a:solidFill>
                <a:latin typeface="Arial" pitchFamily="34" charset="0"/>
              </a:rPr>
              <a:t>Name</a:t>
            </a:r>
            <a:r>
              <a:rPr lang="uk-UA" altLang="ru-RU" sz="2600" b="1" i="1" baseline="-25000" smtClean="0">
                <a:solidFill>
                  <a:srgbClr val="262626"/>
                </a:solidFill>
                <a:latin typeface="Arial" pitchFamily="34" charset="0"/>
              </a:rPr>
              <a:t>i</a:t>
            </a:r>
            <a:r>
              <a:rPr lang="uk-UA" altLang="ru-RU" sz="2600" b="1" i="1" smtClean="0">
                <a:solidFill>
                  <a:srgbClr val="262626"/>
                </a:solidFill>
                <a:latin typeface="Arial" pitchFamily="34" charset="0"/>
              </a:rPr>
              <a:t> </a:t>
            </a:r>
            <a:r>
              <a:rPr lang="uk-UA" altLang="ru-RU" sz="2600" b="1" smtClean="0">
                <a:solidFill>
                  <a:srgbClr val="262626"/>
                </a:solidFill>
                <a:latin typeface="Arial" pitchFamily="34" charset="0"/>
              </a:rPr>
              <a:t>– знак (имя);</a:t>
            </a:r>
            <a:endParaRPr lang="uk-UA" altLang="ru-RU" sz="2600" b="1" i="1" smtClean="0">
              <a:solidFill>
                <a:srgbClr val="262626"/>
              </a:solidFill>
              <a:latin typeface="Arial" pitchFamily="34" charset="0"/>
            </a:endParaRPr>
          </a:p>
          <a:p>
            <a:pPr marL="0" indent="0" eaLnBrk="1" hangingPunct="1">
              <a:buFont typeface="Georgia" pitchFamily="18" charset="0"/>
              <a:buNone/>
            </a:pPr>
            <a:r>
              <a:rPr lang="uk-UA" altLang="ru-RU" sz="2600" b="1" i="1" smtClean="0">
                <a:solidFill>
                  <a:srgbClr val="262626"/>
                </a:solidFill>
                <a:latin typeface="Arial" pitchFamily="34" charset="0"/>
              </a:rPr>
              <a:t>	</a:t>
            </a:r>
            <a:r>
              <a:rPr lang="uk-UA" altLang="ru-RU" sz="2600" b="1" smtClean="0">
                <a:solidFill>
                  <a:srgbClr val="262626"/>
                </a:solidFill>
                <a:latin typeface="Arial" pitchFamily="34" charset="0"/>
              </a:rPr>
              <a:t>Den</a:t>
            </a:r>
            <a:r>
              <a:rPr lang="uk-UA" altLang="ru-RU" sz="2600" b="1" i="1" baseline="-25000" smtClean="0">
                <a:solidFill>
                  <a:srgbClr val="262626"/>
                </a:solidFill>
                <a:latin typeface="Arial" pitchFamily="34" charset="0"/>
              </a:rPr>
              <a:t>i</a:t>
            </a:r>
            <a:r>
              <a:rPr lang="uk-UA" altLang="ru-RU" sz="2600" b="1" smtClean="0">
                <a:solidFill>
                  <a:srgbClr val="262626"/>
                </a:solidFill>
                <a:latin typeface="Arial" pitchFamily="34" charset="0"/>
              </a:rPr>
              <a:t> – денотат;</a:t>
            </a:r>
          </a:p>
          <a:p>
            <a:pPr marL="0" indent="0" eaLnBrk="1" hangingPunct="1">
              <a:buFont typeface="Georgia" pitchFamily="18" charset="0"/>
              <a:buNone/>
            </a:pPr>
            <a:r>
              <a:rPr lang="uk-UA" altLang="ru-RU" sz="2600" b="1" smtClean="0">
                <a:solidFill>
                  <a:srgbClr val="262626"/>
                </a:solidFill>
                <a:latin typeface="Arial" pitchFamily="34" charset="0"/>
              </a:rPr>
              <a:t>	Con</a:t>
            </a:r>
            <a:r>
              <a:rPr lang="uk-UA" altLang="ru-RU" sz="2600" b="1" i="1" baseline="-25000" smtClean="0">
                <a:solidFill>
                  <a:srgbClr val="262626"/>
                </a:solidFill>
                <a:latin typeface="Arial" pitchFamily="34" charset="0"/>
              </a:rPr>
              <a:t>i</a:t>
            </a:r>
            <a:r>
              <a:rPr lang="uk-UA" altLang="ru-RU" sz="2600" b="1" smtClean="0">
                <a:solidFill>
                  <a:srgbClr val="262626"/>
                </a:solidFill>
                <a:latin typeface="Arial" pitchFamily="34" charset="0"/>
              </a:rPr>
              <a:t> – концепт. </a:t>
            </a:r>
          </a:p>
          <a:p>
            <a:pPr marL="0" indent="0" eaLnBrk="1" hangingPunct="1">
              <a:buFont typeface="Georgia" pitchFamily="18" charset="0"/>
              <a:buNone/>
            </a:pPr>
            <a:r>
              <a:rPr lang="uk-UA" altLang="ru-RU" sz="2800" b="1" i="1" smtClean="0">
                <a:solidFill>
                  <a:srgbClr val="262626"/>
                </a:solidFill>
                <a:latin typeface="Arial" pitchFamily="34" charset="0"/>
              </a:rPr>
              <a:t> </a:t>
            </a:r>
            <a:r>
              <a:rPr lang="uk-UA" altLang="ru-RU" sz="2800" b="1" smtClean="0">
                <a:solidFill>
                  <a:srgbClr val="262626"/>
                </a:solidFill>
                <a:latin typeface="Arial" pitchFamily="34" charset="0"/>
              </a:rPr>
              <a:t>Концепты объ</a:t>
            </a:r>
            <a:r>
              <a:rPr lang="ru-RU" altLang="ru-RU" sz="2800" b="1" smtClean="0">
                <a:solidFill>
                  <a:srgbClr val="262626"/>
                </a:solidFill>
                <a:latin typeface="Arial" pitchFamily="34" charset="0"/>
              </a:rPr>
              <a:t>е</a:t>
            </a:r>
            <a:r>
              <a:rPr lang="uk-UA" altLang="ru-RU" sz="2800" b="1" smtClean="0">
                <a:solidFill>
                  <a:srgbClr val="262626"/>
                </a:solidFill>
                <a:latin typeface="Arial" pitchFamily="34" charset="0"/>
              </a:rPr>
              <a:t>ктов</a:t>
            </a:r>
            <a:r>
              <a:rPr lang="uk-UA" altLang="ru-RU" sz="2800" b="1" i="1" smtClean="0">
                <a:solidFill>
                  <a:srgbClr val="262626"/>
                </a:solidFill>
                <a:latin typeface="Arial" pitchFamily="34" charset="0"/>
              </a:rPr>
              <a:t> </a:t>
            </a:r>
            <a:r>
              <a:rPr lang="uk-UA" altLang="ru-RU" sz="2800" b="1" smtClean="0">
                <a:solidFill>
                  <a:srgbClr val="262626"/>
                </a:solidFill>
                <a:latin typeface="Arial" pitchFamily="34" charset="0"/>
              </a:rPr>
              <a:t>определяются на</a:t>
            </a:r>
            <a:r>
              <a:rPr lang="uk-UA" altLang="ru-RU" sz="2800" b="1" i="1" smtClean="0">
                <a:solidFill>
                  <a:srgbClr val="262626"/>
                </a:solidFill>
                <a:latin typeface="Arial" pitchFamily="34" charset="0"/>
              </a:rPr>
              <a:t> </a:t>
            </a:r>
            <a:r>
              <a:rPr lang="uk-UA" altLang="ru-RU" sz="2800" b="1" smtClean="0">
                <a:solidFill>
                  <a:srgbClr val="262626"/>
                </a:solidFill>
                <a:latin typeface="Arial" pitchFamily="34" charset="0"/>
              </a:rPr>
              <a:t>множестве предикатов </a:t>
            </a:r>
            <a:r>
              <a:rPr lang="uk-UA" altLang="ru-RU" sz="2800" b="1" i="1" smtClean="0">
                <a:solidFill>
                  <a:srgbClr val="262626"/>
                </a:solidFill>
                <a:latin typeface="Arial" pitchFamily="34" charset="0"/>
              </a:rPr>
              <a:t>P=(P</a:t>
            </a:r>
            <a:r>
              <a:rPr lang="uk-UA" altLang="ru-RU" sz="2800" b="1" i="1" baseline="-25000" smtClean="0">
                <a:solidFill>
                  <a:srgbClr val="262626"/>
                </a:solidFill>
                <a:latin typeface="Arial" pitchFamily="34" charset="0"/>
              </a:rPr>
              <a:t>1</a:t>
            </a:r>
            <a:r>
              <a:rPr lang="uk-UA" altLang="ru-RU" sz="2800" b="1" i="1" smtClean="0">
                <a:solidFill>
                  <a:srgbClr val="262626"/>
                </a:solidFill>
                <a:latin typeface="Arial" pitchFamily="34" charset="0"/>
              </a:rPr>
              <a:t>, P</a:t>
            </a:r>
            <a:r>
              <a:rPr lang="uk-UA" altLang="ru-RU" sz="2800" b="1" i="1" baseline="-25000" smtClean="0">
                <a:solidFill>
                  <a:srgbClr val="262626"/>
                </a:solidFill>
                <a:latin typeface="Arial" pitchFamily="34" charset="0"/>
              </a:rPr>
              <a:t>2</a:t>
            </a:r>
            <a:r>
              <a:rPr lang="uk-UA" altLang="ru-RU" sz="2800" b="1" i="1" smtClean="0">
                <a:solidFill>
                  <a:srgbClr val="262626"/>
                </a:solidFill>
                <a:latin typeface="Arial" pitchFamily="34" charset="0"/>
              </a:rPr>
              <a:t>, … P</a:t>
            </a:r>
            <a:r>
              <a:rPr lang="uk-UA" altLang="ru-RU" sz="2800" b="1" i="1" baseline="-25000" smtClean="0">
                <a:solidFill>
                  <a:srgbClr val="262626"/>
                </a:solidFill>
                <a:latin typeface="Arial" pitchFamily="34" charset="0"/>
              </a:rPr>
              <a:t>r</a:t>
            </a:r>
            <a:r>
              <a:rPr lang="uk-UA" altLang="ru-RU" sz="2800" b="1" i="1" smtClean="0">
                <a:solidFill>
                  <a:srgbClr val="262626"/>
                </a:solidFill>
                <a:latin typeface="Arial" pitchFamily="34" charset="0"/>
              </a:rPr>
              <a:t>):</a:t>
            </a:r>
            <a:endParaRPr lang="uk-UA" altLang="ru-RU" sz="2800" b="1" smtClean="0">
              <a:solidFill>
                <a:srgbClr val="262626"/>
              </a:solidFill>
              <a:latin typeface="Arial" pitchFamily="34" charset="0"/>
            </a:endParaRPr>
          </a:p>
          <a:p>
            <a:pPr marL="0" indent="0" algn="ctr" eaLnBrk="1" hangingPunct="1">
              <a:buFont typeface="Georgia" pitchFamily="18" charset="0"/>
              <a:buNone/>
            </a:pPr>
            <a:r>
              <a:rPr lang="uk-UA" altLang="ru-RU" sz="2800" b="1" i="1" smtClean="0">
                <a:solidFill>
                  <a:srgbClr val="262626"/>
                </a:solidFill>
                <a:latin typeface="Arial" pitchFamily="34" charset="0"/>
              </a:rPr>
              <a:t>Con</a:t>
            </a:r>
            <a:r>
              <a:rPr lang="uk-UA" altLang="ru-RU" sz="2800" b="1" i="1" baseline="-25000" smtClean="0">
                <a:solidFill>
                  <a:srgbClr val="262626"/>
                </a:solidFill>
                <a:latin typeface="Arial" pitchFamily="34" charset="0"/>
              </a:rPr>
              <a:t>i</a:t>
            </a:r>
            <a:r>
              <a:rPr lang="uk-UA" altLang="ru-RU" sz="2800" b="1" i="1" smtClean="0">
                <a:solidFill>
                  <a:srgbClr val="262626"/>
                </a:solidFill>
                <a:latin typeface="Arial" pitchFamily="34" charset="0"/>
              </a:rPr>
              <a:t> = (P</a:t>
            </a:r>
            <a:r>
              <a:rPr lang="uk-UA" altLang="ru-RU" sz="2800" b="1" i="1" baseline="-25000" smtClean="0">
                <a:solidFill>
                  <a:srgbClr val="262626"/>
                </a:solidFill>
                <a:latin typeface="Arial" pitchFamily="34" charset="0"/>
              </a:rPr>
              <a:t>i1</a:t>
            </a:r>
            <a:r>
              <a:rPr lang="uk-UA" altLang="ru-RU" sz="2800" b="1" i="1" smtClean="0">
                <a:solidFill>
                  <a:srgbClr val="262626"/>
                </a:solidFill>
                <a:latin typeface="Arial" pitchFamily="34" charset="0"/>
              </a:rPr>
              <a:t>, P</a:t>
            </a:r>
            <a:r>
              <a:rPr lang="uk-UA" altLang="ru-RU" sz="2800" b="1" i="1" baseline="-25000" smtClean="0">
                <a:solidFill>
                  <a:srgbClr val="262626"/>
                </a:solidFill>
                <a:latin typeface="Arial" pitchFamily="34" charset="0"/>
              </a:rPr>
              <a:t>i2</a:t>
            </a:r>
            <a:r>
              <a:rPr lang="uk-UA" altLang="ru-RU" sz="2800" b="1" i="1" smtClean="0">
                <a:solidFill>
                  <a:srgbClr val="262626"/>
                </a:solidFill>
                <a:latin typeface="Arial" pitchFamily="34" charset="0"/>
              </a:rPr>
              <a:t>, …, P</a:t>
            </a:r>
            <a:r>
              <a:rPr lang="uk-UA" altLang="ru-RU" sz="2800" b="1" i="1" baseline="-25000" smtClean="0">
                <a:solidFill>
                  <a:srgbClr val="262626"/>
                </a:solidFill>
                <a:latin typeface="Arial" pitchFamily="34" charset="0"/>
              </a:rPr>
              <a:t>is</a:t>
            </a:r>
            <a:r>
              <a:rPr lang="uk-UA" altLang="ru-RU" sz="2800" b="1" i="1" smtClean="0">
                <a:solidFill>
                  <a:srgbClr val="262626"/>
                </a:solidFill>
                <a:latin typeface="Arial" pitchFamily="34" charset="0"/>
              </a:rPr>
              <a:t>)</a:t>
            </a:r>
            <a:r>
              <a:rPr lang="uk-UA" altLang="ru-RU" sz="2800" b="1" smtClean="0">
                <a:solidFill>
                  <a:srgbClr val="262626"/>
                </a:solidFill>
                <a:latin typeface="Arial" pitchFamily="34" charset="0"/>
              </a:rPr>
              <a:t>.</a:t>
            </a:r>
          </a:p>
          <a:p>
            <a:pPr marL="0" indent="0" eaLnBrk="1" hangingPunct="1">
              <a:buFont typeface="Georgia" pitchFamily="18" charset="0"/>
              <a:buNone/>
            </a:pPr>
            <a:endParaRPr lang="uk-UA" altLang="ru-RU" sz="2800" b="1" smtClean="0">
              <a:solidFill>
                <a:srgbClr val="262626"/>
              </a:solidFill>
              <a:latin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bwMode="auto">
          <a:xfrm>
            <a:off x="1793875" y="6237288"/>
            <a:ext cx="6511925" cy="360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compatLnSpc="1">
            <a:prstTxWarp prst="textNoShape">
              <a:avLst/>
            </a:prstTxWarp>
          </a:bodyPr>
          <a:lstStyle/>
          <a:p>
            <a:pPr eaLnBrk="1" hangingPunct="1">
              <a:buFont typeface="Georgia" pitchFamily="18" charset="0"/>
              <a:buNone/>
              <a:defRPr/>
            </a:pPr>
            <a:r>
              <a:rPr lang="uk-UA" altLang="ru-RU" sz="1600" dirty="0" err="1" smtClean="0">
                <a:solidFill>
                  <a:schemeClr val="tx1"/>
                </a:solidFill>
                <a:effectLst>
                  <a:outerShdw blurRad="38100" dist="38100" dir="2700000" algn="tl">
                    <a:srgbClr val="C0C0C0"/>
                  </a:outerShdw>
                </a:effectLst>
                <a:latin typeface="Trebuchet MS" pitchFamily="34" charset="0"/>
              </a:rPr>
              <a:t>Лаврищева</a:t>
            </a:r>
            <a:r>
              <a:rPr lang="uk-UA" altLang="ru-RU" sz="1600" dirty="0" smtClean="0">
                <a:solidFill>
                  <a:schemeClr val="tx1"/>
                </a:solidFill>
                <a:effectLst>
                  <a:outerShdw blurRad="38100" dist="38100" dir="2700000" algn="tl">
                    <a:srgbClr val="C0C0C0"/>
                  </a:outerShdw>
                </a:effectLst>
                <a:latin typeface="Trebuchet MS" pitchFamily="34" charset="0"/>
              </a:rPr>
              <a:t> Е.М.</a:t>
            </a:r>
          </a:p>
        </p:txBody>
      </p:sp>
      <p:sp>
        <p:nvSpPr>
          <p:cNvPr id="21507" name="Объект 2"/>
          <p:cNvSpPr>
            <a:spLocks noGrp="1"/>
          </p:cNvSpPr>
          <p:nvPr>
            <p:ph idx="4294967295"/>
          </p:nvPr>
        </p:nvSpPr>
        <p:spPr>
          <a:xfrm>
            <a:off x="468313" y="0"/>
            <a:ext cx="8496300" cy="6092825"/>
          </a:xfrm>
        </p:spPr>
        <p:txBody>
          <a:bodyPr/>
          <a:lstStyle/>
          <a:p>
            <a:pPr marL="0" indent="0">
              <a:buFont typeface="Georgia" pitchFamily="18" charset="0"/>
              <a:buNone/>
            </a:pPr>
            <a:r>
              <a:rPr lang="uk-UA" altLang="ru-RU" sz="2800" b="1" smtClean="0">
                <a:solidFill>
                  <a:srgbClr val="262626"/>
                </a:solidFill>
                <a:latin typeface="Tahoma" pitchFamily="34" charset="0"/>
              </a:rPr>
              <a:t>   </a:t>
            </a:r>
            <a:r>
              <a:rPr lang="uk-UA" altLang="ru-RU" sz="2000" b="1" smtClean="0">
                <a:solidFill>
                  <a:srgbClr val="262626"/>
                </a:solidFill>
                <a:latin typeface="Tahoma" pitchFamily="34" charset="0"/>
              </a:rPr>
              <a:t> Денотат </a:t>
            </a:r>
            <a:r>
              <a:rPr lang="ru-RU" altLang="ru-RU" b="1" smtClean="0">
                <a:latin typeface="Arial" pitchFamily="34" charset="0"/>
              </a:rPr>
              <a:t>может представляться  в виде  совокупности однородных или неоднородных предметов.</a:t>
            </a:r>
            <a:r>
              <a:rPr lang="ru-RU" altLang="ru-RU" smtClean="0">
                <a:latin typeface="Arial" pitchFamily="34" charset="0"/>
              </a:rPr>
              <a:t> </a:t>
            </a:r>
          </a:p>
          <a:p>
            <a:pPr marL="0" indent="0">
              <a:buFont typeface="Georgia" pitchFamily="18" charset="0"/>
              <a:buNone/>
            </a:pPr>
            <a:r>
              <a:rPr lang="ru-RU" altLang="ru-RU" b="1" smtClean="0">
                <a:latin typeface="Arial" pitchFamily="34" charset="0"/>
              </a:rPr>
              <a:t>  Эти совокупности  могут изменяться д</a:t>
            </a:r>
            <a:r>
              <a:rPr lang="ru-RU" altLang="ru-RU" b="1" i="1" smtClean="0">
                <a:latin typeface="Arial" pitchFamily="34" charset="0"/>
              </a:rPr>
              <a:t>екомпозиционным</a:t>
            </a:r>
            <a:r>
              <a:rPr lang="ru-RU" altLang="ru-RU" b="1" smtClean="0">
                <a:latin typeface="Arial" pitchFamily="34" charset="0"/>
              </a:rPr>
              <a:t> или</a:t>
            </a:r>
            <a:r>
              <a:rPr lang="ru-RU" altLang="ru-RU" b="1" i="1" smtClean="0">
                <a:latin typeface="Arial" pitchFamily="34" charset="0"/>
              </a:rPr>
              <a:t> композиционным </a:t>
            </a:r>
            <a:r>
              <a:rPr lang="ru-RU" altLang="ru-RU" b="1" smtClean="0">
                <a:latin typeface="Arial" pitchFamily="34" charset="0"/>
              </a:rPr>
              <a:t>путем.</a:t>
            </a:r>
          </a:p>
          <a:p>
            <a:pPr marL="0" indent="0">
              <a:buFont typeface="Georgia" pitchFamily="18" charset="0"/>
              <a:buNone/>
            </a:pPr>
            <a:r>
              <a:rPr lang="uk-UA" altLang="ru-RU" b="1" i="1" smtClean="0">
                <a:latin typeface="Arial" pitchFamily="34" charset="0"/>
              </a:rPr>
              <a:t>     Декомпозиц</a:t>
            </a:r>
            <a:r>
              <a:rPr lang="ru-RU" altLang="ru-RU" b="1" i="1" smtClean="0">
                <a:latin typeface="Arial" pitchFamily="34" charset="0"/>
              </a:rPr>
              <a:t>ионное  изменение </a:t>
            </a:r>
            <a:r>
              <a:rPr lang="uk-UA" altLang="ru-RU" b="1" i="1" smtClean="0">
                <a:latin typeface="Arial" pitchFamily="34" charset="0"/>
              </a:rPr>
              <a:t> денотат</a:t>
            </a:r>
            <a:r>
              <a:rPr lang="ru-RU" altLang="ru-RU" b="1" i="1" smtClean="0">
                <a:latin typeface="Arial" pitchFamily="34" charset="0"/>
              </a:rPr>
              <a:t>а - это</a:t>
            </a:r>
            <a:r>
              <a:rPr lang="uk-UA" altLang="ru-RU" b="1" smtClean="0">
                <a:latin typeface="Arial" pitchFamily="34" charset="0"/>
              </a:rPr>
              <a:t>:</a:t>
            </a:r>
          </a:p>
          <a:p>
            <a:pPr marL="0" indent="0">
              <a:buFont typeface="Georgia" pitchFamily="18" charset="0"/>
              <a:buNone/>
            </a:pPr>
            <a:r>
              <a:rPr lang="uk-UA" altLang="ru-RU" b="1" smtClean="0">
                <a:latin typeface="Arial" pitchFamily="34" charset="0"/>
              </a:rPr>
              <a:t>       </a:t>
            </a:r>
            <a:r>
              <a:rPr lang="ru-RU" altLang="ru-RU" b="1" smtClean="0">
                <a:latin typeface="Arial" pitchFamily="34" charset="0"/>
              </a:rPr>
              <a:t>ф</a:t>
            </a:r>
            <a:r>
              <a:rPr lang="uk-UA" altLang="ru-RU" b="1" smtClean="0">
                <a:latin typeface="Arial" pitchFamily="34" charset="0"/>
              </a:rPr>
              <a:t>орм</a:t>
            </a:r>
            <a:r>
              <a:rPr lang="ru-RU" altLang="ru-RU" b="1" smtClean="0">
                <a:latin typeface="Arial" pitchFamily="34" charset="0"/>
              </a:rPr>
              <a:t>иров</a:t>
            </a:r>
            <a:r>
              <a:rPr lang="uk-UA" altLang="ru-RU" b="1" smtClean="0">
                <a:latin typeface="Arial" pitchFamily="34" charset="0"/>
              </a:rPr>
              <a:t>ан</a:t>
            </a:r>
            <a:r>
              <a:rPr lang="ru-RU" altLang="ru-RU" b="1" smtClean="0">
                <a:latin typeface="Arial" pitchFamily="34" charset="0"/>
              </a:rPr>
              <a:t>ие</a:t>
            </a:r>
            <a:r>
              <a:rPr lang="uk-UA" altLang="ru-RU" b="1" smtClean="0">
                <a:latin typeface="Arial" pitchFamily="34" charset="0"/>
              </a:rPr>
              <a:t> нов</a:t>
            </a:r>
            <a:r>
              <a:rPr lang="ru-RU" altLang="ru-RU" b="1" smtClean="0">
                <a:latin typeface="Arial" pitchFamily="34" charset="0"/>
              </a:rPr>
              <a:t>ы</a:t>
            </a:r>
            <a:r>
              <a:rPr lang="uk-UA" altLang="ru-RU" b="1" smtClean="0">
                <a:latin typeface="Arial" pitchFamily="34" charset="0"/>
              </a:rPr>
              <a:t>х однор</a:t>
            </a:r>
            <a:r>
              <a:rPr lang="ru-RU" altLang="ru-RU" b="1" smtClean="0">
                <a:latin typeface="Arial" pitchFamily="34" charset="0"/>
              </a:rPr>
              <a:t>о</a:t>
            </a:r>
            <a:r>
              <a:rPr lang="uk-UA" altLang="ru-RU" b="1" smtClean="0">
                <a:latin typeface="Arial" pitchFamily="34" charset="0"/>
              </a:rPr>
              <a:t>дн</a:t>
            </a:r>
            <a:r>
              <a:rPr lang="ru-RU" altLang="ru-RU" b="1" smtClean="0">
                <a:latin typeface="Arial" pitchFamily="34" charset="0"/>
              </a:rPr>
              <a:t>ы</a:t>
            </a:r>
            <a:r>
              <a:rPr lang="uk-UA" altLang="ru-RU" b="1" smtClean="0">
                <a:latin typeface="Arial" pitchFamily="34" charset="0"/>
              </a:rPr>
              <a:t>х об</a:t>
            </a:r>
            <a:r>
              <a:rPr lang="ru-RU" altLang="ru-RU" b="1" smtClean="0">
                <a:latin typeface="Arial" pitchFamily="34" charset="0"/>
              </a:rPr>
              <a:t>ъе</a:t>
            </a:r>
            <a:r>
              <a:rPr lang="uk-UA" altLang="ru-RU" b="1" smtClean="0">
                <a:latin typeface="Arial" pitchFamily="34" charset="0"/>
              </a:rPr>
              <a:t>кт</a:t>
            </a:r>
            <a:r>
              <a:rPr lang="ru-RU" altLang="ru-RU" b="1" smtClean="0">
                <a:latin typeface="Arial" pitchFamily="34" charset="0"/>
              </a:rPr>
              <a:t>о</a:t>
            </a:r>
            <a:r>
              <a:rPr lang="uk-UA" altLang="ru-RU" b="1" smtClean="0">
                <a:latin typeface="Arial" pitchFamily="34" charset="0"/>
              </a:rPr>
              <a:t>в:</a:t>
            </a:r>
            <a:endParaRPr lang="ru-RU" altLang="ru-RU" b="1" i="1" smtClean="0">
              <a:latin typeface="Arial" pitchFamily="34" charset="0"/>
            </a:endParaRPr>
          </a:p>
          <a:p>
            <a:pPr marL="0" indent="0">
              <a:buFont typeface="Georgia" pitchFamily="18" charset="0"/>
              <a:buNone/>
            </a:pPr>
            <a:r>
              <a:rPr lang="ru-RU" altLang="ru-RU" b="1" i="1" smtClean="0">
                <a:latin typeface="Arial" pitchFamily="34" charset="0"/>
              </a:rPr>
              <a:t>                     </a:t>
            </a:r>
            <a:r>
              <a:rPr lang="en-US" altLang="ru-RU" b="1" i="1" smtClean="0">
                <a:latin typeface="Arial" pitchFamily="34" charset="0"/>
              </a:rPr>
              <a:t>decds</a:t>
            </a:r>
            <a:r>
              <a:rPr lang="uk-UA" altLang="ru-RU" b="1" smtClean="0">
                <a:latin typeface="Arial" pitchFamily="34" charset="0"/>
              </a:rPr>
              <a:t>(</a:t>
            </a:r>
            <a:r>
              <a:rPr lang="en-US" altLang="ru-RU" b="1" i="1" smtClean="0">
                <a:latin typeface="Arial" pitchFamily="34" charset="0"/>
              </a:rPr>
              <a:t>O</a:t>
            </a:r>
            <a:r>
              <a:rPr lang="uk-UA" altLang="ru-RU" b="1" i="1" baseline="-25000" smtClean="0">
                <a:latin typeface="Arial" pitchFamily="34" charset="0"/>
              </a:rPr>
              <a:t>i</a:t>
            </a:r>
            <a:r>
              <a:rPr lang="uk-UA" altLang="ru-RU" b="1" smtClean="0">
                <a:latin typeface="Arial" pitchFamily="34" charset="0"/>
              </a:rPr>
              <a:t>)</a:t>
            </a:r>
            <a:r>
              <a:rPr lang="uk-UA" altLang="ru-RU" b="1" i="1" smtClean="0">
                <a:latin typeface="Arial" pitchFamily="34" charset="0"/>
              </a:rPr>
              <a:t>: </a:t>
            </a:r>
            <a:r>
              <a:rPr lang="en-US" altLang="ru-RU" b="1" i="1" smtClean="0">
                <a:latin typeface="Arial" pitchFamily="34" charset="0"/>
              </a:rPr>
              <a:t>O</a:t>
            </a:r>
            <a:r>
              <a:rPr lang="uk-UA" altLang="ru-RU" b="1" i="1" baseline="-25000" smtClean="0">
                <a:latin typeface="Arial" pitchFamily="34" charset="0"/>
              </a:rPr>
              <a:t>i</a:t>
            </a:r>
            <a:r>
              <a:rPr lang="uk-UA" altLang="ru-RU" b="1" i="1" smtClean="0">
                <a:latin typeface="Arial" pitchFamily="34" charset="0"/>
              </a:rPr>
              <a:t> → </a:t>
            </a:r>
            <a:r>
              <a:rPr lang="ru-RU" altLang="ru-RU" b="1" smtClean="0">
                <a:latin typeface="Arial" pitchFamily="34" charset="0"/>
              </a:rPr>
              <a:t>{</a:t>
            </a:r>
            <a:r>
              <a:rPr lang="en-US" altLang="ru-RU" b="1" i="1" smtClean="0">
                <a:latin typeface="Arial" pitchFamily="34" charset="0"/>
              </a:rPr>
              <a:t>O</a:t>
            </a:r>
            <a:r>
              <a:rPr lang="uk-UA" altLang="ru-RU" b="1" i="1" baseline="-25000" smtClean="0">
                <a:latin typeface="Arial" pitchFamily="34" charset="0"/>
              </a:rPr>
              <a:t>i</a:t>
            </a:r>
            <a:r>
              <a:rPr lang="uk-UA" altLang="ru-RU" b="1" baseline="-25000" smtClean="0">
                <a:latin typeface="Arial" pitchFamily="34" charset="0"/>
              </a:rPr>
              <a:t>1</a:t>
            </a:r>
            <a:r>
              <a:rPr lang="uk-UA" altLang="ru-RU" b="1" i="1" smtClean="0">
                <a:latin typeface="Arial" pitchFamily="34" charset="0"/>
              </a:rPr>
              <a:t> ,…, </a:t>
            </a:r>
            <a:r>
              <a:rPr lang="en-US" altLang="ru-RU" b="1" i="1" smtClean="0">
                <a:latin typeface="Arial" pitchFamily="34" charset="0"/>
              </a:rPr>
              <a:t>O</a:t>
            </a:r>
            <a:r>
              <a:rPr lang="uk-UA" altLang="ru-RU" b="1" i="1" baseline="-25000" smtClean="0">
                <a:latin typeface="Arial" pitchFamily="34" charset="0"/>
              </a:rPr>
              <a:t>i</a:t>
            </a:r>
            <a:r>
              <a:rPr lang="en-US" altLang="ru-RU" b="1" i="1" baseline="-25000" smtClean="0">
                <a:latin typeface="Arial" pitchFamily="34" charset="0"/>
              </a:rPr>
              <a:t>k</a:t>
            </a:r>
            <a:r>
              <a:rPr lang="ru-RU" altLang="ru-RU" b="1" smtClean="0">
                <a:latin typeface="Arial" pitchFamily="34" charset="0"/>
              </a:rPr>
              <a:t>}</a:t>
            </a:r>
            <a:r>
              <a:rPr lang="uk-UA" altLang="ru-RU" b="1" smtClean="0">
                <a:latin typeface="Arial" pitchFamily="34" charset="0"/>
              </a:rPr>
              <a:t>, </a:t>
            </a:r>
            <a:endParaRPr lang="ru-RU" altLang="ru-RU" b="1" smtClean="0">
              <a:latin typeface="Arial" pitchFamily="34" charset="0"/>
            </a:endParaRPr>
          </a:p>
          <a:p>
            <a:pPr marL="0" indent="0">
              <a:buFont typeface="Georgia" pitchFamily="18" charset="0"/>
              <a:buNone/>
            </a:pPr>
            <a:r>
              <a:rPr lang="ru-RU" altLang="ru-RU" b="1" smtClean="0">
                <a:latin typeface="Arial" pitchFamily="34" charset="0"/>
              </a:rPr>
              <a:t> г</a:t>
            </a:r>
            <a:r>
              <a:rPr lang="uk-UA" altLang="ru-RU" b="1" smtClean="0">
                <a:latin typeface="Arial" pitchFamily="34" charset="0"/>
              </a:rPr>
              <a:t>де </a:t>
            </a:r>
            <a:r>
              <a:rPr lang="ru-RU" altLang="ru-RU" b="1" i="1" smtClean="0">
                <a:latin typeface="Arial" pitchFamily="34" charset="0"/>
              </a:rPr>
              <a:t>O</a:t>
            </a:r>
            <a:r>
              <a:rPr lang="ru-RU" altLang="ru-RU" b="1" i="1" baseline="-25000" smtClean="0">
                <a:latin typeface="Arial" pitchFamily="34" charset="0"/>
              </a:rPr>
              <a:t>i</a:t>
            </a:r>
            <a:r>
              <a:rPr lang="ru-RU" altLang="ru-RU" b="1" i="1" smtClean="0">
                <a:latin typeface="Arial" pitchFamily="34" charset="0"/>
              </a:rPr>
              <a:t> = O</a:t>
            </a:r>
            <a:r>
              <a:rPr lang="ru-RU" altLang="ru-RU" b="1" i="1" baseline="-25000" smtClean="0">
                <a:latin typeface="Arial" pitchFamily="34" charset="0"/>
              </a:rPr>
              <a:t>i</a:t>
            </a:r>
            <a:r>
              <a:rPr lang="ru-RU" altLang="ru-RU" b="1" i="1" smtClean="0">
                <a:latin typeface="Arial" pitchFamily="34" charset="0"/>
              </a:rPr>
              <a:t>(Name</a:t>
            </a:r>
            <a:r>
              <a:rPr lang="ru-RU" altLang="ru-RU" b="1" i="1" baseline="-25000" smtClean="0">
                <a:latin typeface="Arial" pitchFamily="34" charset="0"/>
              </a:rPr>
              <a:t>i</a:t>
            </a:r>
            <a:r>
              <a:rPr lang="ru-RU" altLang="ru-RU" b="1" i="1" smtClean="0">
                <a:latin typeface="Arial" pitchFamily="34" charset="0"/>
              </a:rPr>
              <a:t>, Den</a:t>
            </a:r>
            <a:r>
              <a:rPr lang="ru-RU" altLang="ru-RU" b="1" i="1" baseline="-25000" smtClean="0">
                <a:latin typeface="Arial" pitchFamily="34" charset="0"/>
              </a:rPr>
              <a:t>i</a:t>
            </a:r>
            <a:r>
              <a:rPr lang="ru-RU" altLang="ru-RU" b="1" i="1" smtClean="0">
                <a:latin typeface="Arial" pitchFamily="34" charset="0"/>
              </a:rPr>
              <a:t>, Con</a:t>
            </a:r>
            <a:r>
              <a:rPr lang="ru-RU" altLang="ru-RU" b="1" i="1" baseline="-25000" smtClean="0">
                <a:latin typeface="Arial" pitchFamily="34" charset="0"/>
              </a:rPr>
              <a:t>i</a:t>
            </a:r>
            <a:r>
              <a:rPr lang="ru-RU" altLang="ru-RU" b="1" i="1" smtClean="0">
                <a:latin typeface="Arial" pitchFamily="34" charset="0"/>
              </a:rPr>
              <a:t>)</a:t>
            </a:r>
            <a:r>
              <a:rPr lang="ru-RU" altLang="ru-RU" b="1" smtClean="0">
                <a:latin typeface="Arial" pitchFamily="34" charset="0"/>
              </a:rPr>
              <a:t>,</a:t>
            </a:r>
            <a:r>
              <a:rPr lang="ru-RU" altLang="ru-RU" smtClean="0">
                <a:latin typeface="Arial" pitchFamily="34" charset="0"/>
              </a:rPr>
              <a:t> </a:t>
            </a:r>
            <a:r>
              <a:rPr lang="uk-UA" altLang="ru-RU" b="1" smtClean="0">
                <a:latin typeface="Arial" pitchFamily="34" charset="0"/>
                <a:sym typeface="Symbol" pitchFamily="18" charset="2"/>
              </a:rPr>
              <a:t></a:t>
            </a:r>
            <a:r>
              <a:rPr lang="uk-UA" altLang="ru-RU" b="1" smtClean="0">
                <a:latin typeface="Arial" pitchFamily="34" charset="0"/>
              </a:rPr>
              <a:t> </a:t>
            </a:r>
            <a:r>
              <a:rPr lang="en-US" altLang="ru-RU" b="1" i="1" smtClean="0">
                <a:latin typeface="Arial" pitchFamily="34" charset="0"/>
              </a:rPr>
              <a:t>j Con</a:t>
            </a:r>
            <a:r>
              <a:rPr lang="uk-UA" altLang="ru-RU" b="1" i="1" baseline="-25000" smtClean="0">
                <a:latin typeface="Arial" pitchFamily="34" charset="0"/>
              </a:rPr>
              <a:t>i</a:t>
            </a:r>
            <a:r>
              <a:rPr lang="en-US" altLang="ru-RU" b="1" i="1" baseline="-25000" smtClean="0">
                <a:latin typeface="Arial" pitchFamily="34" charset="0"/>
              </a:rPr>
              <a:t>j</a:t>
            </a:r>
            <a:r>
              <a:rPr lang="uk-UA" altLang="ru-RU" b="1" i="1" smtClean="0">
                <a:latin typeface="Arial" pitchFamily="34" charset="0"/>
              </a:rPr>
              <a:t> = </a:t>
            </a:r>
            <a:r>
              <a:rPr lang="en-US" altLang="ru-RU" b="1" i="1" smtClean="0">
                <a:latin typeface="Arial" pitchFamily="34" charset="0"/>
              </a:rPr>
              <a:t>Con</a:t>
            </a:r>
            <a:r>
              <a:rPr lang="uk-UA" altLang="ru-RU" b="1" i="1" baseline="-25000" smtClean="0">
                <a:latin typeface="Arial" pitchFamily="34" charset="0"/>
              </a:rPr>
              <a:t>i</a:t>
            </a:r>
            <a:r>
              <a:rPr lang="uk-UA" altLang="ru-RU" b="1" i="1" smtClean="0">
                <a:latin typeface="Arial" pitchFamily="34" charset="0"/>
              </a:rPr>
              <a:t>; </a:t>
            </a:r>
            <a:r>
              <a:rPr lang="en-US" altLang="ru-RU" b="1" i="1" smtClean="0">
                <a:latin typeface="Arial" pitchFamily="34" charset="0"/>
              </a:rPr>
              <a:t>Den</a:t>
            </a:r>
            <a:r>
              <a:rPr lang="uk-UA" altLang="ru-RU" b="1" i="1" baseline="-25000" smtClean="0">
                <a:latin typeface="Arial" pitchFamily="34" charset="0"/>
              </a:rPr>
              <a:t>i</a:t>
            </a:r>
            <a:r>
              <a:rPr lang="uk-UA" altLang="ru-RU" b="1" i="1" smtClean="0">
                <a:latin typeface="Arial" pitchFamily="34" charset="0"/>
              </a:rPr>
              <a:t> = </a:t>
            </a:r>
          </a:p>
          <a:p>
            <a:pPr marL="0" indent="0">
              <a:buFont typeface="Georgia" pitchFamily="18" charset="0"/>
              <a:buNone/>
            </a:pPr>
            <a:r>
              <a:rPr lang="ru-RU" altLang="ru-RU" b="1" i="1" smtClean="0">
                <a:latin typeface="Arial" pitchFamily="34" charset="0"/>
              </a:rPr>
              <a:t>        </a:t>
            </a:r>
            <a:r>
              <a:rPr lang="en-US" altLang="ru-RU" b="1" i="1" smtClean="0">
                <a:latin typeface="Arial" pitchFamily="34" charset="0"/>
              </a:rPr>
              <a:t>Den</a:t>
            </a:r>
            <a:r>
              <a:rPr lang="uk-UA" altLang="ru-RU" b="1" baseline="-25000" smtClean="0">
                <a:latin typeface="Arial" pitchFamily="34" charset="0"/>
              </a:rPr>
              <a:t>i1</a:t>
            </a:r>
            <a:r>
              <a:rPr lang="uk-UA" altLang="ru-RU" b="1" i="1" smtClean="0">
                <a:latin typeface="Arial" pitchFamily="34" charset="0"/>
              </a:rPr>
              <a:t> </a:t>
            </a:r>
            <a:r>
              <a:rPr lang="uk-UA" altLang="ru-RU" b="1" smtClean="0">
                <a:latin typeface="Arial" pitchFamily="34" charset="0"/>
                <a:sym typeface="Symbol" pitchFamily="18" charset="2"/>
              </a:rPr>
              <a:t></a:t>
            </a:r>
            <a:r>
              <a:rPr lang="uk-UA" altLang="ru-RU" b="1" smtClean="0">
                <a:latin typeface="Arial" pitchFamily="34" charset="0"/>
              </a:rPr>
              <a:t> ... </a:t>
            </a:r>
            <a:r>
              <a:rPr lang="uk-UA" altLang="ru-RU" b="1" smtClean="0">
                <a:latin typeface="Arial" pitchFamily="34" charset="0"/>
                <a:sym typeface="Symbol" pitchFamily="18" charset="2"/>
              </a:rPr>
              <a:t></a:t>
            </a:r>
            <a:r>
              <a:rPr lang="uk-UA" altLang="ru-RU" b="1" smtClean="0">
                <a:latin typeface="Arial" pitchFamily="34" charset="0"/>
              </a:rPr>
              <a:t> </a:t>
            </a:r>
            <a:r>
              <a:rPr lang="en-US" altLang="ru-RU" b="1" i="1" smtClean="0">
                <a:latin typeface="Arial" pitchFamily="34" charset="0"/>
              </a:rPr>
              <a:t>Den</a:t>
            </a:r>
            <a:r>
              <a:rPr lang="uk-UA" altLang="ru-RU" b="1" i="1" baseline="-25000" smtClean="0">
                <a:latin typeface="Arial" pitchFamily="34" charset="0"/>
              </a:rPr>
              <a:t>i</a:t>
            </a:r>
            <a:r>
              <a:rPr lang="en-US" altLang="ru-RU" b="1" i="1" baseline="-25000" smtClean="0">
                <a:latin typeface="Arial" pitchFamily="34" charset="0"/>
              </a:rPr>
              <a:t>k</a:t>
            </a:r>
            <a:r>
              <a:rPr lang="uk-UA" altLang="ru-RU" b="1" i="1" smtClean="0">
                <a:latin typeface="Arial" pitchFamily="34" charset="0"/>
              </a:rPr>
              <a:t>.</a:t>
            </a:r>
            <a:r>
              <a:rPr lang="ru-RU" altLang="ru-RU" b="1" i="1" smtClean="0">
                <a:latin typeface="Arial" pitchFamily="34" charset="0"/>
              </a:rPr>
              <a:t>;</a:t>
            </a:r>
            <a:endParaRPr lang="uk-UA" altLang="ru-RU" b="1" i="1" smtClean="0">
              <a:latin typeface="Arial" pitchFamily="34" charset="0"/>
            </a:endParaRPr>
          </a:p>
          <a:p>
            <a:pPr marL="0" indent="0">
              <a:buFont typeface="Georgia" pitchFamily="18" charset="0"/>
              <a:buNone/>
            </a:pPr>
            <a:r>
              <a:rPr lang="uk-UA" altLang="ru-RU" b="1" smtClean="0">
                <a:latin typeface="Arial" pitchFamily="34" charset="0"/>
              </a:rPr>
              <a:t>       форм</a:t>
            </a:r>
            <a:r>
              <a:rPr lang="ru-RU" altLang="ru-RU" b="1" smtClean="0">
                <a:latin typeface="Arial" pitchFamily="34" charset="0"/>
              </a:rPr>
              <a:t>иров</a:t>
            </a:r>
            <a:r>
              <a:rPr lang="uk-UA" altLang="ru-RU" b="1" smtClean="0">
                <a:latin typeface="Arial" pitchFamily="34" charset="0"/>
              </a:rPr>
              <a:t>ан</a:t>
            </a:r>
            <a:r>
              <a:rPr lang="ru-RU" altLang="ru-RU" b="1" smtClean="0">
                <a:latin typeface="Arial" pitchFamily="34" charset="0"/>
              </a:rPr>
              <a:t>ие</a:t>
            </a:r>
            <a:r>
              <a:rPr lang="uk-UA" altLang="ru-RU" b="1" smtClean="0">
                <a:latin typeface="Arial" pitchFamily="34" charset="0"/>
              </a:rPr>
              <a:t> нов</a:t>
            </a:r>
            <a:r>
              <a:rPr lang="ru-RU" altLang="ru-RU" b="1" smtClean="0">
                <a:latin typeface="Arial" pitchFamily="34" charset="0"/>
              </a:rPr>
              <a:t>ы</a:t>
            </a:r>
            <a:r>
              <a:rPr lang="uk-UA" altLang="ru-RU" b="1" smtClean="0">
                <a:latin typeface="Arial" pitchFamily="34" charset="0"/>
              </a:rPr>
              <a:t>х неоднор</a:t>
            </a:r>
            <a:r>
              <a:rPr lang="ru-RU" altLang="ru-RU" b="1" smtClean="0">
                <a:latin typeface="Arial" pitchFamily="34" charset="0"/>
              </a:rPr>
              <a:t>о</a:t>
            </a:r>
            <a:r>
              <a:rPr lang="uk-UA" altLang="ru-RU" b="1" smtClean="0">
                <a:latin typeface="Arial" pitchFamily="34" charset="0"/>
              </a:rPr>
              <a:t>дн</a:t>
            </a:r>
            <a:r>
              <a:rPr lang="ru-RU" altLang="ru-RU" b="1" smtClean="0">
                <a:latin typeface="Arial" pitchFamily="34" charset="0"/>
              </a:rPr>
              <a:t>ы</a:t>
            </a:r>
            <a:r>
              <a:rPr lang="uk-UA" altLang="ru-RU" b="1" smtClean="0">
                <a:latin typeface="Arial" pitchFamily="34" charset="0"/>
              </a:rPr>
              <a:t>х об</a:t>
            </a:r>
            <a:r>
              <a:rPr lang="ru-RU" altLang="ru-RU" b="1" smtClean="0">
                <a:latin typeface="Arial" pitchFamily="34" charset="0"/>
              </a:rPr>
              <a:t>ъе</a:t>
            </a:r>
            <a:r>
              <a:rPr lang="uk-UA" altLang="ru-RU" b="1" smtClean="0">
                <a:latin typeface="Arial" pitchFamily="34" charset="0"/>
              </a:rPr>
              <a:t>кт</a:t>
            </a:r>
            <a:r>
              <a:rPr lang="ru-RU" altLang="ru-RU" b="1" smtClean="0">
                <a:latin typeface="Arial" pitchFamily="34" charset="0"/>
              </a:rPr>
              <a:t>о</a:t>
            </a:r>
            <a:r>
              <a:rPr lang="uk-UA" altLang="ru-RU" b="1" smtClean="0">
                <a:latin typeface="Arial" pitchFamily="34" charset="0"/>
              </a:rPr>
              <a:t>в: </a:t>
            </a:r>
            <a:endParaRPr lang="ru-RU" altLang="ru-RU" b="1" i="1" smtClean="0">
              <a:latin typeface="Arial" pitchFamily="34" charset="0"/>
            </a:endParaRPr>
          </a:p>
          <a:p>
            <a:pPr marL="0" indent="0">
              <a:buFont typeface="Georgia" pitchFamily="18" charset="0"/>
              <a:buNone/>
            </a:pPr>
            <a:r>
              <a:rPr lang="ru-RU" altLang="ru-RU" b="1" i="1" smtClean="0">
                <a:latin typeface="Arial" pitchFamily="34" charset="0"/>
              </a:rPr>
              <a:t>                    </a:t>
            </a:r>
            <a:r>
              <a:rPr lang="en-US" altLang="ru-RU" b="1" i="1" smtClean="0">
                <a:latin typeface="Arial" pitchFamily="34" charset="0"/>
              </a:rPr>
              <a:t>decdn </a:t>
            </a:r>
            <a:r>
              <a:rPr lang="uk-UA" altLang="ru-RU" b="1" smtClean="0">
                <a:latin typeface="Arial" pitchFamily="34" charset="0"/>
              </a:rPr>
              <a:t>(</a:t>
            </a:r>
            <a:r>
              <a:rPr lang="en-US" altLang="ru-RU" b="1" i="1" smtClean="0">
                <a:latin typeface="Arial" pitchFamily="34" charset="0"/>
              </a:rPr>
              <a:t>O</a:t>
            </a:r>
            <a:r>
              <a:rPr lang="uk-UA" altLang="ru-RU" b="1" i="1" baseline="-25000" smtClean="0">
                <a:latin typeface="Arial" pitchFamily="34" charset="0"/>
              </a:rPr>
              <a:t>i</a:t>
            </a:r>
            <a:r>
              <a:rPr lang="uk-UA" altLang="ru-RU" b="1" smtClean="0">
                <a:latin typeface="Arial" pitchFamily="34" charset="0"/>
              </a:rPr>
              <a:t>)</a:t>
            </a:r>
            <a:r>
              <a:rPr lang="uk-UA" altLang="ru-RU" b="1" i="1" smtClean="0">
                <a:latin typeface="Arial" pitchFamily="34" charset="0"/>
              </a:rPr>
              <a:t>: </a:t>
            </a:r>
            <a:r>
              <a:rPr lang="en-US" altLang="ru-RU" b="1" i="1" smtClean="0">
                <a:latin typeface="Arial" pitchFamily="34" charset="0"/>
              </a:rPr>
              <a:t>O</a:t>
            </a:r>
            <a:r>
              <a:rPr lang="uk-UA" altLang="ru-RU" b="1" i="1" baseline="-25000" smtClean="0">
                <a:latin typeface="Arial" pitchFamily="34" charset="0"/>
              </a:rPr>
              <a:t>i</a:t>
            </a:r>
            <a:r>
              <a:rPr lang="uk-UA" altLang="ru-RU" b="1" i="1" smtClean="0">
                <a:latin typeface="Arial" pitchFamily="34" charset="0"/>
              </a:rPr>
              <a:t> → </a:t>
            </a:r>
            <a:r>
              <a:rPr lang="uk-UA" altLang="ru-RU" b="1" smtClean="0">
                <a:latin typeface="Arial" pitchFamily="34" charset="0"/>
              </a:rPr>
              <a:t>{</a:t>
            </a:r>
            <a:r>
              <a:rPr lang="en-US" altLang="ru-RU" b="1" i="1" smtClean="0">
                <a:latin typeface="Arial" pitchFamily="34" charset="0"/>
              </a:rPr>
              <a:t>O</a:t>
            </a:r>
            <a:r>
              <a:rPr lang="uk-UA" altLang="ru-RU" b="1" baseline="-25000" smtClean="0">
                <a:latin typeface="Arial" pitchFamily="34" charset="0"/>
              </a:rPr>
              <a:t>i1</a:t>
            </a:r>
            <a:r>
              <a:rPr lang="uk-UA" altLang="ru-RU" b="1" i="1" smtClean="0">
                <a:latin typeface="Arial" pitchFamily="34" charset="0"/>
              </a:rPr>
              <a:t> ,…, </a:t>
            </a:r>
            <a:r>
              <a:rPr lang="en-US" altLang="ru-RU" b="1" i="1" smtClean="0">
                <a:latin typeface="Arial" pitchFamily="34" charset="0"/>
              </a:rPr>
              <a:t>O</a:t>
            </a:r>
            <a:r>
              <a:rPr lang="uk-UA" altLang="ru-RU" b="1" i="1" baseline="-25000" smtClean="0">
                <a:latin typeface="Arial" pitchFamily="34" charset="0"/>
              </a:rPr>
              <a:t>i</a:t>
            </a:r>
            <a:r>
              <a:rPr lang="en-US" altLang="ru-RU" b="1" i="1" baseline="-25000" smtClean="0">
                <a:latin typeface="Arial" pitchFamily="34" charset="0"/>
              </a:rPr>
              <a:t>k</a:t>
            </a:r>
            <a:r>
              <a:rPr lang="uk-UA" altLang="ru-RU" b="1" smtClean="0">
                <a:latin typeface="Arial" pitchFamily="34" charset="0"/>
              </a:rPr>
              <a:t>}, </a:t>
            </a:r>
            <a:r>
              <a:rPr lang="ru-RU" altLang="ru-RU" b="1" smtClean="0">
                <a:latin typeface="Arial" pitchFamily="34" charset="0"/>
              </a:rPr>
              <a:t> </a:t>
            </a:r>
          </a:p>
          <a:p>
            <a:pPr marL="0" indent="0">
              <a:buFont typeface="Georgia" pitchFamily="18" charset="0"/>
              <a:buNone/>
            </a:pPr>
            <a:r>
              <a:rPr lang="ru-RU" altLang="ru-RU" b="1" smtClean="0">
                <a:latin typeface="Arial" pitchFamily="34" charset="0"/>
              </a:rPr>
              <a:t>  г</a:t>
            </a:r>
            <a:r>
              <a:rPr lang="uk-UA" altLang="ru-RU" b="1" smtClean="0">
                <a:latin typeface="Arial" pitchFamily="34" charset="0"/>
              </a:rPr>
              <a:t>де </a:t>
            </a:r>
            <a:r>
              <a:rPr lang="ru-RU" altLang="ru-RU" b="1" i="1" smtClean="0">
                <a:latin typeface="Arial" pitchFamily="34" charset="0"/>
              </a:rPr>
              <a:t>O</a:t>
            </a:r>
            <a:r>
              <a:rPr lang="ru-RU" altLang="ru-RU" b="1" i="1" baseline="-25000" smtClean="0">
                <a:latin typeface="Arial" pitchFamily="34" charset="0"/>
              </a:rPr>
              <a:t>i</a:t>
            </a:r>
            <a:r>
              <a:rPr lang="ru-RU" altLang="ru-RU" b="1" i="1" smtClean="0">
                <a:latin typeface="Arial" pitchFamily="34" charset="0"/>
              </a:rPr>
              <a:t> = O</a:t>
            </a:r>
            <a:r>
              <a:rPr lang="ru-RU" altLang="ru-RU" b="1" i="1" baseline="-25000" smtClean="0">
                <a:latin typeface="Arial" pitchFamily="34" charset="0"/>
              </a:rPr>
              <a:t>i</a:t>
            </a:r>
            <a:r>
              <a:rPr lang="ru-RU" altLang="ru-RU" b="1" i="1" smtClean="0">
                <a:latin typeface="Arial" pitchFamily="34" charset="0"/>
              </a:rPr>
              <a:t>(Name</a:t>
            </a:r>
            <a:r>
              <a:rPr lang="ru-RU" altLang="ru-RU" b="1" i="1" baseline="-25000" smtClean="0">
                <a:latin typeface="Arial" pitchFamily="34" charset="0"/>
              </a:rPr>
              <a:t>i</a:t>
            </a:r>
            <a:r>
              <a:rPr lang="ru-RU" altLang="ru-RU" b="1" i="1" smtClean="0">
                <a:latin typeface="Arial" pitchFamily="34" charset="0"/>
              </a:rPr>
              <a:t>, Den</a:t>
            </a:r>
            <a:r>
              <a:rPr lang="ru-RU" altLang="ru-RU" b="1" i="1" baseline="-25000" smtClean="0">
                <a:latin typeface="Arial" pitchFamily="34" charset="0"/>
              </a:rPr>
              <a:t>i</a:t>
            </a:r>
            <a:r>
              <a:rPr lang="ru-RU" altLang="ru-RU" b="1" i="1" smtClean="0">
                <a:latin typeface="Arial" pitchFamily="34" charset="0"/>
              </a:rPr>
              <a:t>, Con</a:t>
            </a:r>
            <a:r>
              <a:rPr lang="ru-RU" altLang="ru-RU" b="1" i="1" baseline="-25000" smtClean="0">
                <a:latin typeface="Arial" pitchFamily="34" charset="0"/>
              </a:rPr>
              <a:t>i</a:t>
            </a:r>
            <a:r>
              <a:rPr lang="ru-RU" altLang="ru-RU" b="1" i="1" smtClean="0">
                <a:latin typeface="Arial" pitchFamily="34" charset="0"/>
              </a:rPr>
              <a:t>),</a:t>
            </a:r>
            <a:r>
              <a:rPr lang="ru-RU" altLang="ru-RU" smtClean="0">
                <a:latin typeface="Arial" pitchFamily="34" charset="0"/>
              </a:rPr>
              <a:t> </a:t>
            </a:r>
            <a:r>
              <a:rPr lang="uk-UA" altLang="ru-RU" b="1" smtClean="0">
                <a:latin typeface="Arial" pitchFamily="34" charset="0"/>
                <a:sym typeface="Symbol" pitchFamily="18" charset="2"/>
              </a:rPr>
              <a:t></a:t>
            </a:r>
            <a:r>
              <a:rPr lang="en-US" altLang="ru-RU" b="1" i="1" smtClean="0">
                <a:latin typeface="Arial" pitchFamily="34" charset="0"/>
              </a:rPr>
              <a:t>j Con</a:t>
            </a:r>
            <a:r>
              <a:rPr lang="uk-UA" altLang="ru-RU" b="1" i="1" baseline="-25000" smtClean="0">
                <a:latin typeface="Arial" pitchFamily="34" charset="0"/>
              </a:rPr>
              <a:t>i</a:t>
            </a:r>
            <a:r>
              <a:rPr lang="en-US" altLang="ru-RU" b="1" i="1" baseline="-25000" smtClean="0">
                <a:latin typeface="Arial" pitchFamily="34" charset="0"/>
              </a:rPr>
              <a:t>j</a:t>
            </a:r>
            <a:r>
              <a:rPr lang="uk-UA" altLang="ru-RU" b="1" i="1" smtClean="0">
                <a:latin typeface="Arial" pitchFamily="34" charset="0"/>
              </a:rPr>
              <a:t> = </a:t>
            </a:r>
            <a:r>
              <a:rPr lang="uk-UA" altLang="ru-RU" b="1" smtClean="0">
                <a:latin typeface="Arial" pitchFamily="34" charset="0"/>
                <a:sym typeface="Symbol" pitchFamily="18" charset="2"/>
              </a:rPr>
              <a:t></a:t>
            </a:r>
            <a:r>
              <a:rPr lang="uk-UA" altLang="ru-RU" b="1" i="1" smtClean="0">
                <a:latin typeface="Arial" pitchFamily="34" charset="0"/>
              </a:rPr>
              <a:t>; </a:t>
            </a:r>
            <a:r>
              <a:rPr lang="en-US" altLang="ru-RU" b="1" i="1" smtClean="0">
                <a:latin typeface="Arial" pitchFamily="34" charset="0"/>
              </a:rPr>
              <a:t>Den</a:t>
            </a:r>
            <a:r>
              <a:rPr lang="uk-UA" altLang="ru-RU" b="1" i="1" baseline="-25000" smtClean="0">
                <a:latin typeface="Arial" pitchFamily="34" charset="0"/>
              </a:rPr>
              <a:t>i</a:t>
            </a:r>
            <a:r>
              <a:rPr lang="uk-UA" altLang="ru-RU" b="1" i="1" smtClean="0">
                <a:latin typeface="Arial" pitchFamily="34" charset="0"/>
              </a:rPr>
              <a:t> = </a:t>
            </a:r>
          </a:p>
          <a:p>
            <a:pPr marL="0" indent="0">
              <a:buFont typeface="Georgia" pitchFamily="18" charset="0"/>
              <a:buNone/>
            </a:pPr>
            <a:r>
              <a:rPr lang="ru-RU" altLang="ru-RU" b="1" i="1" smtClean="0">
                <a:latin typeface="Arial" pitchFamily="34" charset="0"/>
              </a:rPr>
              <a:t>        </a:t>
            </a:r>
            <a:r>
              <a:rPr lang="en-US" altLang="ru-RU" b="1" i="1" smtClean="0">
                <a:latin typeface="Arial" pitchFamily="34" charset="0"/>
              </a:rPr>
              <a:t>Den</a:t>
            </a:r>
            <a:r>
              <a:rPr lang="uk-UA" altLang="ru-RU" b="1" i="1" baseline="-25000" smtClean="0">
                <a:latin typeface="Arial" pitchFamily="34" charset="0"/>
              </a:rPr>
              <a:t>i1</a:t>
            </a:r>
            <a:r>
              <a:rPr lang="uk-UA" altLang="ru-RU" b="1" i="1" smtClean="0">
                <a:latin typeface="Arial" pitchFamily="34" charset="0"/>
              </a:rPr>
              <a:t> </a:t>
            </a:r>
            <a:r>
              <a:rPr lang="uk-UA" altLang="ru-RU" b="1" smtClean="0">
                <a:latin typeface="Arial" pitchFamily="34" charset="0"/>
                <a:sym typeface="Symbol" pitchFamily="18" charset="2"/>
              </a:rPr>
              <a:t></a:t>
            </a:r>
            <a:r>
              <a:rPr lang="uk-UA" altLang="ru-RU" b="1" smtClean="0">
                <a:latin typeface="Arial" pitchFamily="34" charset="0"/>
              </a:rPr>
              <a:t> ... </a:t>
            </a:r>
            <a:r>
              <a:rPr lang="uk-UA" altLang="ru-RU" b="1" smtClean="0">
                <a:latin typeface="Arial" pitchFamily="34" charset="0"/>
                <a:sym typeface="Symbol" pitchFamily="18" charset="2"/>
              </a:rPr>
              <a:t></a:t>
            </a:r>
            <a:r>
              <a:rPr lang="uk-UA" altLang="ru-RU" b="1" i="1" smtClean="0">
                <a:latin typeface="Arial" pitchFamily="34" charset="0"/>
              </a:rPr>
              <a:t> </a:t>
            </a:r>
            <a:r>
              <a:rPr lang="en-US" altLang="ru-RU" b="1" i="1" smtClean="0">
                <a:latin typeface="Arial" pitchFamily="34" charset="0"/>
              </a:rPr>
              <a:t>Den</a:t>
            </a:r>
            <a:r>
              <a:rPr lang="uk-UA" altLang="ru-RU" b="1" i="1" baseline="-25000" smtClean="0">
                <a:latin typeface="Arial" pitchFamily="34" charset="0"/>
              </a:rPr>
              <a:t>i</a:t>
            </a:r>
            <a:r>
              <a:rPr lang="en-US" altLang="ru-RU" b="1" i="1" baseline="-25000" smtClean="0">
                <a:latin typeface="Arial" pitchFamily="34" charset="0"/>
              </a:rPr>
              <a:t>k</a:t>
            </a:r>
            <a:r>
              <a:rPr lang="uk-UA" altLang="ru-RU" b="1" smtClean="0">
                <a:latin typeface="Arial" pitchFamily="34" charset="0"/>
              </a:rPr>
              <a:t>.</a:t>
            </a:r>
            <a:endParaRPr lang="uk-UA" altLang="ru-RU" b="1" i="1" smtClean="0">
              <a:latin typeface="Arial" pitchFamily="34" charset="0"/>
            </a:endParaRPr>
          </a:p>
          <a:p>
            <a:pPr marL="0" indent="0">
              <a:buFont typeface="Georgia" pitchFamily="18" charset="0"/>
              <a:buNone/>
            </a:pPr>
            <a:r>
              <a:rPr lang="uk-UA" altLang="ru-RU" b="1" smtClean="0">
                <a:latin typeface="Arial" pitchFamily="34" charset="0"/>
              </a:rPr>
              <a:t>	</a:t>
            </a:r>
            <a:endParaRPr lang="en-US" altLang="ru-RU" b="1" smtClean="0">
              <a:latin typeface="Arial" pitchFamily="34" charset="0"/>
            </a:endParaRPr>
          </a:p>
        </p:txBody>
      </p:sp>
      <p:pic>
        <p:nvPicPr>
          <p:cNvPr id="2150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1412875"/>
            <a:ext cx="92392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213" y="4076700"/>
            <a:ext cx="92392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Подзаголовок 1"/>
          <p:cNvSpPr>
            <a:spLocks noGrp="1"/>
          </p:cNvSpPr>
          <p:nvPr>
            <p:ph type="subTitle" idx="1"/>
          </p:nvPr>
        </p:nvSpPr>
        <p:spPr>
          <a:xfrm>
            <a:off x="1473200" y="6453188"/>
            <a:ext cx="7346950" cy="360362"/>
          </a:xfrm>
        </p:spPr>
        <p:txBody>
          <a:bodyPr/>
          <a:lstStyle/>
          <a:p>
            <a:pPr algn="r"/>
            <a:r>
              <a:rPr lang="ru-RU" altLang="ru-RU" sz="1100" smtClean="0">
                <a:latin typeface="Arial" pitchFamily="34" charset="0"/>
              </a:rPr>
              <a:t>Лаврищева Е.М.</a:t>
            </a:r>
          </a:p>
        </p:txBody>
      </p:sp>
      <p:sp>
        <p:nvSpPr>
          <p:cNvPr id="3" name="Заголовок 2"/>
          <p:cNvSpPr>
            <a:spLocks noGrp="1"/>
          </p:cNvSpPr>
          <p:nvPr>
            <p:ph type="ctrTitle"/>
          </p:nvPr>
        </p:nvSpPr>
        <p:spPr>
          <a:xfrm>
            <a:off x="755577" y="260648"/>
            <a:ext cx="7237356" cy="5544616"/>
          </a:xfrm>
        </p:spPr>
        <p:txBody>
          <a:bodyPr/>
          <a:lstStyle/>
          <a:p>
            <a:pPr marL="182880" indent="0">
              <a:buFont typeface="Georgia" pitchFamily="18" charset="0"/>
              <a:buNone/>
              <a:defRPr/>
            </a:pPr>
            <a:r>
              <a:rPr lang="ru-RU" sz="2000" dirty="0">
                <a:solidFill>
                  <a:schemeClr val="accent2"/>
                </a:solidFill>
                <a:effectLst/>
              </a:rPr>
              <a:t>Сборочный конвейер Глушкова (1975)</a:t>
            </a:r>
            <a:r>
              <a:rPr lang="ru-RU" sz="2000" dirty="0">
                <a:effectLst/>
              </a:rPr>
              <a:t/>
            </a:r>
            <a:br>
              <a:rPr lang="ru-RU" sz="2000" dirty="0">
                <a:effectLst/>
              </a:rPr>
            </a:br>
            <a:r>
              <a:rPr lang="ru-RU" sz="2000" dirty="0" smtClean="0">
                <a:effectLst/>
              </a:rPr>
              <a:t/>
            </a:r>
            <a:br>
              <a:rPr lang="ru-RU" sz="2000" dirty="0" smtClean="0">
                <a:effectLst/>
              </a:rPr>
            </a:br>
            <a:r>
              <a:rPr lang="ru-RU" sz="2000" dirty="0" smtClean="0">
                <a:effectLst/>
              </a:rPr>
              <a:t>"</a:t>
            </a:r>
            <a:r>
              <a:rPr lang="ru-RU" sz="2000" dirty="0">
                <a:effectLst/>
              </a:rPr>
              <a:t>Через 20-30 лет появятся фабрики программ, которые будут работать по принципу сборочных конвейера в автомобильной промышленности Форда. Индустрия компьютерных систем будет основываться на технологических линиях (ТЛ) конвейерного изготовлении различных продуктов: </a:t>
            </a:r>
            <a:r>
              <a:rPr lang="ru-RU" sz="2000" dirty="0" smtClean="0">
                <a:effectLst/>
              </a:rPr>
              <a:t>систем, компьютеров</a:t>
            </a:r>
            <a:r>
              <a:rPr lang="ru-RU" sz="2000" dirty="0">
                <a:effectLst/>
              </a:rPr>
              <a:t>, АСУ, АСУ ТП, программных и информационных систем ".</a:t>
            </a:r>
            <a:br>
              <a:rPr lang="ru-RU" sz="2000" dirty="0">
                <a:effectLst/>
              </a:rPr>
            </a:br>
            <a:r>
              <a:rPr lang="ru-RU" sz="2000" dirty="0" smtClean="0">
                <a:effectLst/>
              </a:rPr>
              <a:t/>
            </a:r>
            <a:br>
              <a:rPr lang="ru-RU" sz="2000" dirty="0" smtClean="0">
                <a:effectLst/>
              </a:rPr>
            </a:br>
            <a:r>
              <a:rPr lang="ru-RU" sz="2000" dirty="0" smtClean="0">
                <a:effectLst/>
              </a:rPr>
              <a:t>Со </a:t>
            </a:r>
            <a:r>
              <a:rPr lang="ru-RU" sz="2000" dirty="0">
                <a:effectLst/>
              </a:rPr>
              <a:t>временем эти предсказания полностью оправдались: в мире действует много  различных фабрик программ из готовых программных ресурсов (объектов – </a:t>
            </a:r>
            <a:r>
              <a:rPr lang="en-US" sz="2000" dirty="0">
                <a:effectLst/>
              </a:rPr>
              <a:t>UML</a:t>
            </a:r>
            <a:r>
              <a:rPr lang="ru-RU" sz="2000" dirty="0">
                <a:effectLst/>
              </a:rPr>
              <a:t>,  </a:t>
            </a:r>
            <a:r>
              <a:rPr lang="ru-RU" sz="2000" dirty="0" err="1">
                <a:effectLst/>
              </a:rPr>
              <a:t>патернов</a:t>
            </a:r>
            <a:r>
              <a:rPr lang="ru-RU" sz="2000" dirty="0">
                <a:effectLst/>
              </a:rPr>
              <a:t> </a:t>
            </a:r>
            <a:r>
              <a:rPr lang="en-US" sz="2000" dirty="0">
                <a:effectLst/>
              </a:rPr>
              <a:t>Product Line</a:t>
            </a:r>
            <a:r>
              <a:rPr lang="ru-RU" sz="2000" dirty="0">
                <a:effectLst/>
              </a:rPr>
              <a:t>,  </a:t>
            </a:r>
            <a:r>
              <a:rPr lang="ru-RU" sz="2000" dirty="0" err="1" smtClean="0">
                <a:effectLst/>
              </a:rPr>
              <a:t>генерационные</a:t>
            </a:r>
            <a:r>
              <a:rPr lang="ru-RU" sz="2000" dirty="0" smtClean="0">
                <a:effectLst/>
              </a:rPr>
              <a:t>  </a:t>
            </a:r>
            <a:r>
              <a:rPr lang="ru-RU" sz="2000" dirty="0">
                <a:effectLst/>
              </a:rPr>
              <a:t>компоненты и сборка </a:t>
            </a:r>
            <a:r>
              <a:rPr lang="ru-RU" sz="2000" dirty="0" smtClean="0">
                <a:effectLst/>
              </a:rPr>
              <a:t>– </a:t>
            </a:r>
            <a:r>
              <a:rPr lang="ru-RU" sz="2000" dirty="0" err="1" smtClean="0">
                <a:effectLst/>
              </a:rPr>
              <a:t>К.Чернетски</a:t>
            </a:r>
            <a:r>
              <a:rPr lang="ru-RU" sz="2000" dirty="0" smtClean="0">
                <a:effectLst/>
              </a:rPr>
              <a:t> интеграционные </a:t>
            </a:r>
            <a:r>
              <a:rPr lang="ru-RU" sz="2000" dirty="0" err="1" smtClean="0">
                <a:effectLst/>
              </a:rPr>
              <a:t>Фаулер</a:t>
            </a:r>
            <a:r>
              <a:rPr lang="ru-RU" sz="2000" dirty="0" smtClean="0">
                <a:effectLst/>
              </a:rPr>
              <a:t> и </a:t>
            </a:r>
            <a:r>
              <a:rPr lang="ru-RU" sz="2000" dirty="0">
                <a:effectLst/>
              </a:rPr>
              <a:t>др</a:t>
            </a:r>
            <a:r>
              <a:rPr lang="ru-RU" sz="2000" dirty="0" smtClean="0">
                <a:effectLst/>
              </a:rPr>
              <a:t>.).</a:t>
            </a:r>
            <a:r>
              <a:rPr lang="ru-RU" sz="2000" dirty="0">
                <a:effectLst/>
              </a:rPr>
              <a:t/>
            </a:r>
            <a:br>
              <a:rPr lang="ru-RU" sz="2000" dirty="0">
                <a:effectLst/>
              </a:rPr>
            </a:br>
            <a:endParaRPr lang="ru-RU"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bwMode="auto">
          <a:xfrm>
            <a:off x="1793875" y="6237288"/>
            <a:ext cx="6511925" cy="360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compatLnSpc="1">
            <a:prstTxWarp prst="textNoShape">
              <a:avLst/>
            </a:prstTxWarp>
          </a:bodyPr>
          <a:lstStyle/>
          <a:p>
            <a:pPr eaLnBrk="1" hangingPunct="1">
              <a:buFont typeface="Georgia" pitchFamily="18" charset="0"/>
              <a:buNone/>
              <a:defRPr/>
            </a:pPr>
            <a:r>
              <a:rPr lang="uk-UA" altLang="ru-RU" sz="1600" dirty="0" err="1" smtClean="0">
                <a:solidFill>
                  <a:schemeClr val="tx1"/>
                </a:solidFill>
                <a:effectLst>
                  <a:outerShdw blurRad="38100" dist="38100" dir="2700000" algn="tl">
                    <a:srgbClr val="C0C0C0"/>
                  </a:outerShdw>
                </a:effectLst>
                <a:latin typeface="Trebuchet MS" pitchFamily="34" charset="0"/>
              </a:rPr>
              <a:t>Лаврищева</a:t>
            </a:r>
            <a:r>
              <a:rPr lang="uk-UA" altLang="ru-RU" sz="1600" dirty="0" smtClean="0">
                <a:solidFill>
                  <a:schemeClr val="tx1"/>
                </a:solidFill>
                <a:effectLst>
                  <a:outerShdw blurRad="38100" dist="38100" dir="2700000" algn="tl">
                    <a:srgbClr val="C0C0C0"/>
                  </a:outerShdw>
                </a:effectLst>
                <a:latin typeface="Trebuchet MS" pitchFamily="34" charset="0"/>
              </a:rPr>
              <a:t> Е.М.</a:t>
            </a:r>
          </a:p>
        </p:txBody>
      </p:sp>
      <p:sp>
        <p:nvSpPr>
          <p:cNvPr id="22531" name="Объект 2"/>
          <p:cNvSpPr>
            <a:spLocks noGrp="1"/>
          </p:cNvSpPr>
          <p:nvPr>
            <p:ph idx="4294967295"/>
          </p:nvPr>
        </p:nvSpPr>
        <p:spPr>
          <a:xfrm>
            <a:off x="1042988" y="731838"/>
            <a:ext cx="7777162" cy="5218112"/>
          </a:xfrm>
        </p:spPr>
        <p:txBody>
          <a:bodyPr/>
          <a:lstStyle/>
          <a:p>
            <a:pPr marL="0" indent="0">
              <a:buFont typeface="Georgia" pitchFamily="18" charset="0"/>
              <a:buNone/>
            </a:pPr>
            <a:r>
              <a:rPr lang="uk-UA" altLang="ru-RU" sz="2800" b="1" smtClean="0">
                <a:solidFill>
                  <a:srgbClr val="262626"/>
                </a:solidFill>
                <a:latin typeface="Tahoma" pitchFamily="34" charset="0"/>
              </a:rPr>
              <a:t> </a:t>
            </a:r>
            <a:r>
              <a:rPr lang="uk-UA" altLang="ru-RU" sz="2400" b="1" smtClean="0">
                <a:solidFill>
                  <a:srgbClr val="262626"/>
                </a:solidFill>
                <a:latin typeface="Tahoma" pitchFamily="34" charset="0"/>
              </a:rPr>
              <a:t> </a:t>
            </a:r>
            <a:r>
              <a:rPr lang="uk-UA" altLang="ru-RU" sz="2400" b="1" i="1" smtClean="0">
                <a:solidFill>
                  <a:schemeClr val="accent1"/>
                </a:solidFill>
                <a:latin typeface="Arial" pitchFamily="34" charset="0"/>
              </a:rPr>
              <a:t>Композиц</a:t>
            </a:r>
            <a:r>
              <a:rPr lang="ru-RU" altLang="ru-RU" sz="2400" b="1" i="1" smtClean="0">
                <a:solidFill>
                  <a:schemeClr val="accent1"/>
                </a:solidFill>
                <a:latin typeface="Arial" pitchFamily="34" charset="0"/>
              </a:rPr>
              <a:t>ионное изменение</a:t>
            </a:r>
            <a:r>
              <a:rPr lang="uk-UA" altLang="ru-RU" sz="2400" b="1" i="1" smtClean="0">
                <a:solidFill>
                  <a:schemeClr val="accent1"/>
                </a:solidFill>
                <a:latin typeface="Arial" pitchFamily="34" charset="0"/>
              </a:rPr>
              <a:t> денотат</a:t>
            </a:r>
            <a:r>
              <a:rPr lang="ru-RU" altLang="ru-RU" sz="2400" b="1" i="1" smtClean="0">
                <a:solidFill>
                  <a:schemeClr val="accent1"/>
                </a:solidFill>
                <a:latin typeface="Arial" pitchFamily="34" charset="0"/>
              </a:rPr>
              <a:t>о</a:t>
            </a:r>
            <a:r>
              <a:rPr lang="uk-UA" altLang="ru-RU" sz="2400" b="1" i="1" smtClean="0">
                <a:solidFill>
                  <a:schemeClr val="accent1"/>
                </a:solidFill>
                <a:latin typeface="Arial" pitchFamily="34" charset="0"/>
              </a:rPr>
              <a:t>в</a:t>
            </a:r>
            <a:r>
              <a:rPr lang="uk-UA" altLang="ru-RU" sz="2400" b="1" smtClean="0">
                <a:latin typeface="Arial" pitchFamily="34" charset="0"/>
              </a:rPr>
              <a:t>:</a:t>
            </a:r>
          </a:p>
          <a:p>
            <a:pPr marL="0" indent="0">
              <a:buFont typeface="Georgia" pitchFamily="18" charset="0"/>
              <a:buNone/>
            </a:pPr>
            <a:r>
              <a:rPr lang="uk-UA" altLang="ru-RU" b="1" smtClean="0">
                <a:latin typeface="Arial" pitchFamily="34" charset="0"/>
              </a:rPr>
              <a:t>  Композиц</a:t>
            </a:r>
            <a:r>
              <a:rPr lang="ru-RU" altLang="ru-RU" b="1" smtClean="0">
                <a:latin typeface="Arial" pitchFamily="34" charset="0"/>
              </a:rPr>
              <a:t>и</a:t>
            </a:r>
            <a:r>
              <a:rPr lang="uk-UA" altLang="ru-RU" b="1" smtClean="0">
                <a:latin typeface="Arial" pitchFamily="34" charset="0"/>
              </a:rPr>
              <a:t>я однор</a:t>
            </a:r>
            <a:r>
              <a:rPr lang="ru-RU" altLang="ru-RU" b="1" smtClean="0">
                <a:latin typeface="Arial" pitchFamily="34" charset="0"/>
              </a:rPr>
              <a:t>о</a:t>
            </a:r>
            <a:r>
              <a:rPr lang="uk-UA" altLang="ru-RU" b="1" smtClean="0">
                <a:latin typeface="Arial" pitchFamily="34" charset="0"/>
              </a:rPr>
              <a:t>дн</a:t>
            </a:r>
            <a:r>
              <a:rPr lang="ru-RU" altLang="ru-RU" b="1" smtClean="0">
                <a:latin typeface="Arial" pitchFamily="34" charset="0"/>
              </a:rPr>
              <a:t>ы</a:t>
            </a:r>
            <a:r>
              <a:rPr lang="uk-UA" altLang="ru-RU" b="1" smtClean="0">
                <a:latin typeface="Arial" pitchFamily="34" charset="0"/>
              </a:rPr>
              <a:t>х об</a:t>
            </a:r>
            <a:r>
              <a:rPr lang="ru-RU" altLang="ru-RU" b="1" smtClean="0">
                <a:latin typeface="Arial" pitchFamily="34" charset="0"/>
              </a:rPr>
              <a:t>ъектов</a:t>
            </a:r>
            <a:r>
              <a:rPr lang="uk-UA" altLang="ru-RU" b="1" smtClean="0">
                <a:latin typeface="Arial" pitchFamily="34" charset="0"/>
              </a:rPr>
              <a:t> для форм</a:t>
            </a:r>
            <a:r>
              <a:rPr lang="ru-RU" altLang="ru-RU" b="1" smtClean="0">
                <a:latin typeface="Arial" pitchFamily="34" charset="0"/>
              </a:rPr>
              <a:t>ирования </a:t>
            </a:r>
            <a:r>
              <a:rPr lang="uk-UA" altLang="ru-RU" b="1" smtClean="0">
                <a:latin typeface="Arial" pitchFamily="34" charset="0"/>
              </a:rPr>
              <a:t>нового об</a:t>
            </a:r>
            <a:r>
              <a:rPr lang="ru-RU" altLang="ru-RU" b="1" smtClean="0">
                <a:latin typeface="Arial" pitchFamily="34" charset="0"/>
              </a:rPr>
              <a:t>ъе</a:t>
            </a:r>
            <a:r>
              <a:rPr lang="uk-UA" altLang="ru-RU" b="1" smtClean="0">
                <a:latin typeface="Arial" pitchFamily="34" charset="0"/>
              </a:rPr>
              <a:t>кта: </a:t>
            </a:r>
            <a:endParaRPr lang="ru-RU" altLang="ru-RU" b="1" i="1" smtClean="0">
              <a:latin typeface="Arial" pitchFamily="34" charset="0"/>
            </a:endParaRPr>
          </a:p>
          <a:p>
            <a:pPr marL="0" indent="0">
              <a:buFont typeface="Georgia" pitchFamily="18" charset="0"/>
              <a:buNone/>
            </a:pPr>
            <a:r>
              <a:rPr lang="ru-RU" altLang="ru-RU" b="1" i="1" smtClean="0">
                <a:latin typeface="Arial" pitchFamily="34" charset="0"/>
              </a:rPr>
              <a:t>   </a:t>
            </a:r>
            <a:r>
              <a:rPr lang="en-US" altLang="ru-RU" b="1" i="1" smtClean="0">
                <a:latin typeface="Arial" pitchFamily="34" charset="0"/>
              </a:rPr>
              <a:t>comds</a:t>
            </a:r>
            <a:r>
              <a:rPr lang="uk-UA" altLang="ru-RU" b="1" smtClean="0">
                <a:latin typeface="Arial" pitchFamily="34" charset="0"/>
              </a:rPr>
              <a:t>(</a:t>
            </a:r>
            <a:r>
              <a:rPr lang="en-US" altLang="ru-RU" b="1" i="1" smtClean="0">
                <a:latin typeface="Arial" pitchFamily="34" charset="0"/>
              </a:rPr>
              <a:t>O</a:t>
            </a:r>
            <a:r>
              <a:rPr lang="uk-UA" altLang="ru-RU" b="1" i="1" baseline="-25000" smtClean="0">
                <a:latin typeface="Arial" pitchFamily="34" charset="0"/>
              </a:rPr>
              <a:t>i</a:t>
            </a:r>
            <a:r>
              <a:rPr lang="uk-UA" altLang="ru-RU" b="1" baseline="-25000" smtClean="0">
                <a:latin typeface="Arial" pitchFamily="34" charset="0"/>
              </a:rPr>
              <a:t>1</a:t>
            </a:r>
            <a:r>
              <a:rPr lang="uk-UA" altLang="ru-RU" b="1" i="1" smtClean="0">
                <a:latin typeface="Arial" pitchFamily="34" charset="0"/>
              </a:rPr>
              <a:t>, </a:t>
            </a:r>
            <a:r>
              <a:rPr lang="ru-RU" altLang="ru-RU" b="1" i="1" smtClean="0">
                <a:latin typeface="Arial" pitchFamily="34" charset="0"/>
              </a:rPr>
              <a:t>…, </a:t>
            </a:r>
            <a:r>
              <a:rPr lang="en-US" altLang="ru-RU" b="1" i="1" smtClean="0">
                <a:latin typeface="Arial" pitchFamily="34" charset="0"/>
              </a:rPr>
              <a:t>O</a:t>
            </a:r>
            <a:r>
              <a:rPr lang="uk-UA" altLang="ru-RU" b="1" i="1" baseline="-25000" smtClean="0">
                <a:latin typeface="Arial" pitchFamily="34" charset="0"/>
              </a:rPr>
              <a:t>i</a:t>
            </a:r>
            <a:r>
              <a:rPr lang="en-US" altLang="ru-RU" b="1" i="1" baseline="-25000" smtClean="0">
                <a:latin typeface="Arial" pitchFamily="34" charset="0"/>
              </a:rPr>
              <a:t>k</a:t>
            </a:r>
            <a:r>
              <a:rPr lang="uk-UA" altLang="ru-RU" b="1" smtClean="0">
                <a:latin typeface="Arial" pitchFamily="34" charset="0"/>
              </a:rPr>
              <a:t>)</a:t>
            </a:r>
            <a:r>
              <a:rPr lang="uk-UA" altLang="ru-RU" b="1" i="1" smtClean="0">
                <a:latin typeface="Arial" pitchFamily="34" charset="0"/>
              </a:rPr>
              <a:t>: </a:t>
            </a:r>
            <a:r>
              <a:rPr lang="uk-UA" altLang="ru-RU" b="1" smtClean="0">
                <a:latin typeface="Arial" pitchFamily="34" charset="0"/>
              </a:rPr>
              <a:t>{</a:t>
            </a:r>
            <a:r>
              <a:rPr lang="en-US" altLang="ru-RU" b="1" i="1" smtClean="0">
                <a:latin typeface="Arial" pitchFamily="34" charset="0"/>
              </a:rPr>
              <a:t>O</a:t>
            </a:r>
            <a:r>
              <a:rPr lang="uk-UA" altLang="ru-RU" b="1" i="1" baseline="-25000" smtClean="0">
                <a:latin typeface="Arial" pitchFamily="34" charset="0"/>
              </a:rPr>
              <a:t>i</a:t>
            </a:r>
            <a:r>
              <a:rPr lang="uk-UA" altLang="ru-RU" b="1" baseline="-25000" smtClean="0">
                <a:latin typeface="Arial" pitchFamily="34" charset="0"/>
              </a:rPr>
              <a:t>1</a:t>
            </a:r>
            <a:r>
              <a:rPr lang="uk-UA" altLang="ru-RU" b="1" i="1" smtClean="0">
                <a:latin typeface="Arial" pitchFamily="34" charset="0"/>
              </a:rPr>
              <a:t> ,…, </a:t>
            </a:r>
            <a:r>
              <a:rPr lang="en-US" altLang="ru-RU" b="1" i="1" smtClean="0">
                <a:latin typeface="Arial" pitchFamily="34" charset="0"/>
              </a:rPr>
              <a:t>O</a:t>
            </a:r>
            <a:r>
              <a:rPr lang="uk-UA" altLang="ru-RU" b="1" i="1" baseline="-25000" smtClean="0">
                <a:latin typeface="Arial" pitchFamily="34" charset="0"/>
              </a:rPr>
              <a:t>i</a:t>
            </a:r>
            <a:r>
              <a:rPr lang="en-US" altLang="ru-RU" b="1" i="1" baseline="-25000" smtClean="0">
                <a:latin typeface="Arial" pitchFamily="34" charset="0"/>
              </a:rPr>
              <a:t>k</a:t>
            </a:r>
            <a:r>
              <a:rPr lang="uk-UA" altLang="ru-RU" b="1" smtClean="0">
                <a:latin typeface="Arial" pitchFamily="34" charset="0"/>
              </a:rPr>
              <a:t>}, </a:t>
            </a:r>
            <a:r>
              <a:rPr lang="uk-UA" altLang="ru-RU" b="1" i="1" smtClean="0">
                <a:latin typeface="Arial" pitchFamily="34" charset="0"/>
              </a:rPr>
              <a:t>→ </a:t>
            </a:r>
            <a:r>
              <a:rPr lang="en-US" altLang="ru-RU" b="1" i="1" smtClean="0">
                <a:latin typeface="Arial" pitchFamily="34" charset="0"/>
              </a:rPr>
              <a:t>O</a:t>
            </a:r>
            <a:r>
              <a:rPr lang="uk-UA" altLang="ru-RU" b="1" i="1" baseline="-25000" smtClean="0">
                <a:latin typeface="Arial" pitchFamily="34" charset="0"/>
              </a:rPr>
              <a:t>i</a:t>
            </a:r>
            <a:r>
              <a:rPr lang="uk-UA" altLang="ru-RU" b="1" smtClean="0">
                <a:latin typeface="Arial" pitchFamily="34" charset="0"/>
              </a:rPr>
              <a:t>, </a:t>
            </a:r>
          </a:p>
          <a:p>
            <a:pPr marL="0" indent="0">
              <a:buFont typeface="Georgia" pitchFamily="18" charset="0"/>
              <a:buNone/>
            </a:pPr>
            <a:r>
              <a:rPr lang="ru-RU" altLang="ru-RU" b="1" smtClean="0">
                <a:latin typeface="Arial" pitchFamily="34" charset="0"/>
              </a:rPr>
              <a:t>где</a:t>
            </a:r>
            <a:r>
              <a:rPr lang="en-US" altLang="ru-RU" b="1" smtClean="0">
                <a:latin typeface="Arial" pitchFamily="34" charset="0"/>
              </a:rPr>
              <a:t> </a:t>
            </a:r>
            <a:r>
              <a:rPr lang="ru-RU" altLang="ru-RU" b="1" i="1" smtClean="0">
                <a:latin typeface="Arial" pitchFamily="34" charset="0"/>
              </a:rPr>
              <a:t>O</a:t>
            </a:r>
            <a:r>
              <a:rPr lang="ru-RU" altLang="ru-RU" b="1" i="1" baseline="-25000" smtClean="0">
                <a:latin typeface="Arial" pitchFamily="34" charset="0"/>
              </a:rPr>
              <a:t>i</a:t>
            </a:r>
            <a:r>
              <a:rPr lang="ru-RU" altLang="ru-RU" b="1" i="1" smtClean="0">
                <a:latin typeface="Arial" pitchFamily="34" charset="0"/>
              </a:rPr>
              <a:t> = O</a:t>
            </a:r>
            <a:r>
              <a:rPr lang="ru-RU" altLang="ru-RU" b="1" i="1" baseline="-25000" smtClean="0">
                <a:latin typeface="Arial" pitchFamily="34" charset="0"/>
              </a:rPr>
              <a:t>i</a:t>
            </a:r>
            <a:r>
              <a:rPr lang="ru-RU" altLang="ru-RU" b="1" i="1" smtClean="0">
                <a:latin typeface="Arial" pitchFamily="34" charset="0"/>
              </a:rPr>
              <a:t>(Name</a:t>
            </a:r>
            <a:r>
              <a:rPr lang="ru-RU" altLang="ru-RU" b="1" i="1" baseline="-25000" smtClean="0">
                <a:latin typeface="Arial" pitchFamily="34" charset="0"/>
              </a:rPr>
              <a:t>i</a:t>
            </a:r>
            <a:r>
              <a:rPr lang="ru-RU" altLang="ru-RU" b="1" i="1" smtClean="0">
                <a:latin typeface="Arial" pitchFamily="34" charset="0"/>
              </a:rPr>
              <a:t>, Den</a:t>
            </a:r>
            <a:r>
              <a:rPr lang="ru-RU" altLang="ru-RU" b="1" i="1" baseline="-25000" smtClean="0">
                <a:latin typeface="Arial" pitchFamily="34" charset="0"/>
              </a:rPr>
              <a:t>i</a:t>
            </a:r>
            <a:r>
              <a:rPr lang="ru-RU" altLang="ru-RU" b="1" i="1" smtClean="0">
                <a:latin typeface="Arial" pitchFamily="34" charset="0"/>
              </a:rPr>
              <a:t>, Con</a:t>
            </a:r>
            <a:r>
              <a:rPr lang="ru-RU" altLang="ru-RU" b="1" i="1" baseline="-25000" smtClean="0">
                <a:latin typeface="Arial" pitchFamily="34" charset="0"/>
              </a:rPr>
              <a:t>i</a:t>
            </a:r>
            <a:r>
              <a:rPr lang="ru-RU" altLang="ru-RU" b="1" i="1" smtClean="0">
                <a:latin typeface="Arial" pitchFamily="34" charset="0"/>
              </a:rPr>
              <a:t>),</a:t>
            </a:r>
            <a:r>
              <a:rPr lang="ru-RU" altLang="ru-RU" b="1" smtClean="0">
                <a:latin typeface="Arial" pitchFamily="34" charset="0"/>
              </a:rPr>
              <a:t> </a:t>
            </a:r>
            <a:r>
              <a:rPr lang="uk-UA" altLang="ru-RU" b="1" smtClean="0">
                <a:latin typeface="Arial" pitchFamily="34" charset="0"/>
                <a:sym typeface="Symbol" pitchFamily="18" charset="2"/>
              </a:rPr>
              <a:t></a:t>
            </a:r>
            <a:r>
              <a:rPr lang="uk-UA" altLang="ru-RU" b="1" smtClean="0">
                <a:latin typeface="Arial" pitchFamily="34" charset="0"/>
              </a:rPr>
              <a:t> </a:t>
            </a:r>
            <a:r>
              <a:rPr lang="en-US" altLang="ru-RU" b="1" i="1" smtClean="0">
                <a:latin typeface="Arial" pitchFamily="34" charset="0"/>
              </a:rPr>
              <a:t>j Con</a:t>
            </a:r>
            <a:r>
              <a:rPr lang="uk-UA" altLang="ru-RU" b="1" i="1" baseline="-25000" smtClean="0">
                <a:latin typeface="Arial" pitchFamily="34" charset="0"/>
              </a:rPr>
              <a:t>i</a:t>
            </a:r>
            <a:r>
              <a:rPr lang="uk-UA" altLang="ru-RU" b="1" i="1" smtClean="0">
                <a:latin typeface="Arial" pitchFamily="34" charset="0"/>
              </a:rPr>
              <a:t> = </a:t>
            </a:r>
            <a:r>
              <a:rPr lang="en-US" altLang="ru-RU" b="1" i="1" smtClean="0">
                <a:latin typeface="Arial" pitchFamily="34" charset="0"/>
              </a:rPr>
              <a:t>Con</a:t>
            </a:r>
            <a:r>
              <a:rPr lang="uk-UA" altLang="ru-RU" b="1" i="1" baseline="-25000" smtClean="0">
                <a:latin typeface="Arial" pitchFamily="34" charset="0"/>
              </a:rPr>
              <a:t>i</a:t>
            </a:r>
            <a:r>
              <a:rPr lang="en-US" altLang="ru-RU" b="1" i="1" baseline="-25000" smtClean="0">
                <a:latin typeface="Arial" pitchFamily="34" charset="0"/>
              </a:rPr>
              <a:t>j</a:t>
            </a:r>
            <a:r>
              <a:rPr lang="uk-UA" altLang="ru-RU" b="1" i="1" smtClean="0">
                <a:latin typeface="Arial" pitchFamily="34" charset="0"/>
              </a:rPr>
              <a:t>; </a:t>
            </a:r>
            <a:r>
              <a:rPr lang="en-US" altLang="ru-RU" b="1" i="1" smtClean="0">
                <a:latin typeface="Arial" pitchFamily="34" charset="0"/>
              </a:rPr>
              <a:t>Den</a:t>
            </a:r>
            <a:r>
              <a:rPr lang="uk-UA" altLang="ru-RU" b="1" i="1" baseline="-25000" smtClean="0">
                <a:latin typeface="Arial" pitchFamily="34" charset="0"/>
              </a:rPr>
              <a:t>i</a:t>
            </a:r>
            <a:r>
              <a:rPr lang="uk-UA" altLang="ru-RU" b="1" baseline="-25000" smtClean="0">
                <a:latin typeface="Arial" pitchFamily="34" charset="0"/>
              </a:rPr>
              <a:t>1</a:t>
            </a:r>
            <a:r>
              <a:rPr lang="uk-UA" altLang="ru-RU" b="1" i="1" baseline="-25000" smtClean="0">
                <a:latin typeface="Arial" pitchFamily="34" charset="0"/>
              </a:rPr>
              <a:t> </a:t>
            </a:r>
            <a:r>
              <a:rPr lang="uk-UA" altLang="ru-RU" b="1" smtClean="0">
                <a:latin typeface="Arial" pitchFamily="34" charset="0"/>
                <a:sym typeface="Symbol" pitchFamily="18" charset="2"/>
              </a:rPr>
              <a:t></a:t>
            </a:r>
            <a:r>
              <a:rPr lang="uk-UA" altLang="ru-RU" b="1" smtClean="0">
                <a:latin typeface="Arial" pitchFamily="34" charset="0"/>
              </a:rPr>
              <a:t> ... </a:t>
            </a:r>
            <a:r>
              <a:rPr lang="uk-UA" altLang="ru-RU" b="1" smtClean="0">
                <a:latin typeface="Arial" pitchFamily="34" charset="0"/>
                <a:sym typeface="Symbol" pitchFamily="18" charset="2"/>
              </a:rPr>
              <a:t></a:t>
            </a:r>
            <a:r>
              <a:rPr lang="uk-UA" altLang="ru-RU" b="1" smtClean="0">
                <a:latin typeface="Arial" pitchFamily="34" charset="0"/>
              </a:rPr>
              <a:t> </a:t>
            </a:r>
            <a:r>
              <a:rPr lang="en-US" altLang="ru-RU" b="1" i="1" smtClean="0">
                <a:latin typeface="Arial" pitchFamily="34" charset="0"/>
              </a:rPr>
              <a:t>Den</a:t>
            </a:r>
            <a:r>
              <a:rPr lang="uk-UA" altLang="ru-RU" b="1" i="1" baseline="-25000" smtClean="0">
                <a:latin typeface="Arial" pitchFamily="34" charset="0"/>
              </a:rPr>
              <a:t>i</a:t>
            </a:r>
            <a:r>
              <a:rPr lang="en-US" altLang="ru-RU" b="1" i="1" baseline="-25000" smtClean="0">
                <a:latin typeface="Arial" pitchFamily="34" charset="0"/>
              </a:rPr>
              <a:t>k</a:t>
            </a:r>
            <a:r>
              <a:rPr lang="uk-UA" altLang="ru-RU" b="1" i="1" baseline="-25000" smtClean="0">
                <a:latin typeface="Arial" pitchFamily="34" charset="0"/>
              </a:rPr>
              <a:t> </a:t>
            </a:r>
            <a:r>
              <a:rPr lang="uk-UA" altLang="ru-RU" b="1" i="1" smtClean="0">
                <a:latin typeface="Arial" pitchFamily="34" charset="0"/>
              </a:rPr>
              <a:t>= </a:t>
            </a:r>
            <a:r>
              <a:rPr lang="en-US" altLang="ru-RU" b="1" i="1" smtClean="0">
                <a:latin typeface="Arial" pitchFamily="34" charset="0"/>
              </a:rPr>
              <a:t>Den</a:t>
            </a:r>
            <a:r>
              <a:rPr lang="uk-UA" altLang="ru-RU" b="1" i="1" baseline="-25000" smtClean="0">
                <a:latin typeface="Arial" pitchFamily="34" charset="0"/>
              </a:rPr>
              <a:t>i</a:t>
            </a:r>
            <a:r>
              <a:rPr lang="uk-UA" altLang="ru-RU" b="1" smtClean="0">
                <a:latin typeface="Arial" pitchFamily="34" charset="0"/>
              </a:rPr>
              <a:t>.</a:t>
            </a:r>
          </a:p>
          <a:p>
            <a:pPr marL="0" indent="0">
              <a:buFont typeface="Georgia" pitchFamily="18" charset="0"/>
              <a:buNone/>
            </a:pPr>
            <a:endParaRPr lang="uk-UA" altLang="ru-RU" b="1" smtClean="0">
              <a:latin typeface="Arial" pitchFamily="34" charset="0"/>
            </a:endParaRPr>
          </a:p>
          <a:p>
            <a:pPr marL="0" indent="0">
              <a:buFont typeface="Georgia" pitchFamily="18" charset="0"/>
              <a:buNone/>
            </a:pPr>
            <a:r>
              <a:rPr lang="uk-UA" altLang="ru-RU" b="1" smtClean="0">
                <a:latin typeface="Arial" pitchFamily="34" charset="0"/>
              </a:rPr>
              <a:t>     Композиц</a:t>
            </a:r>
            <a:r>
              <a:rPr lang="ru-RU" altLang="ru-RU" b="1" smtClean="0">
                <a:latin typeface="Arial" pitchFamily="34" charset="0"/>
              </a:rPr>
              <a:t>и</a:t>
            </a:r>
            <a:r>
              <a:rPr lang="uk-UA" altLang="ru-RU" b="1" smtClean="0">
                <a:latin typeface="Arial" pitchFamily="34" charset="0"/>
              </a:rPr>
              <a:t>я неоднор</a:t>
            </a:r>
            <a:r>
              <a:rPr lang="ru-RU" altLang="ru-RU" b="1" smtClean="0">
                <a:latin typeface="Arial" pitchFamily="34" charset="0"/>
              </a:rPr>
              <a:t>о</a:t>
            </a:r>
            <a:r>
              <a:rPr lang="uk-UA" altLang="ru-RU" b="1" smtClean="0">
                <a:latin typeface="Arial" pitchFamily="34" charset="0"/>
              </a:rPr>
              <a:t>дн</a:t>
            </a:r>
            <a:r>
              <a:rPr lang="ru-RU" altLang="ru-RU" b="1" smtClean="0">
                <a:latin typeface="Arial" pitchFamily="34" charset="0"/>
              </a:rPr>
              <a:t>ы</a:t>
            </a:r>
            <a:r>
              <a:rPr lang="uk-UA" altLang="ru-RU" b="1" smtClean="0">
                <a:latin typeface="Arial" pitchFamily="34" charset="0"/>
              </a:rPr>
              <a:t>х об</a:t>
            </a:r>
            <a:r>
              <a:rPr lang="ru-RU" altLang="ru-RU" b="1" smtClean="0">
                <a:latin typeface="Arial" pitchFamily="34" charset="0"/>
              </a:rPr>
              <a:t>ъе</a:t>
            </a:r>
            <a:r>
              <a:rPr lang="uk-UA" altLang="ru-RU" b="1" smtClean="0">
                <a:latin typeface="Arial" pitchFamily="34" charset="0"/>
              </a:rPr>
              <a:t>кт</a:t>
            </a:r>
            <a:r>
              <a:rPr lang="ru-RU" altLang="ru-RU" b="1" smtClean="0">
                <a:latin typeface="Arial" pitchFamily="34" charset="0"/>
              </a:rPr>
              <a:t>о</a:t>
            </a:r>
            <a:r>
              <a:rPr lang="uk-UA" altLang="ru-RU" b="1" smtClean="0">
                <a:latin typeface="Arial" pitchFamily="34" charset="0"/>
              </a:rPr>
              <a:t>в для форм</a:t>
            </a:r>
            <a:r>
              <a:rPr lang="ru-RU" altLang="ru-RU" b="1" smtClean="0">
                <a:latin typeface="Arial" pitchFamily="34" charset="0"/>
              </a:rPr>
              <a:t>ирования </a:t>
            </a:r>
            <a:r>
              <a:rPr lang="uk-UA" altLang="ru-RU" b="1" smtClean="0">
                <a:latin typeface="Arial" pitchFamily="34" charset="0"/>
              </a:rPr>
              <a:t>нового об</a:t>
            </a:r>
            <a:r>
              <a:rPr lang="ru-RU" altLang="ru-RU" b="1" smtClean="0">
                <a:latin typeface="Arial" pitchFamily="34" charset="0"/>
              </a:rPr>
              <a:t>ъек</a:t>
            </a:r>
            <a:r>
              <a:rPr lang="uk-UA" altLang="ru-RU" b="1" smtClean="0">
                <a:latin typeface="Arial" pitchFamily="34" charset="0"/>
              </a:rPr>
              <a:t>т</a:t>
            </a:r>
            <a:r>
              <a:rPr lang="ru-RU" altLang="ru-RU" b="1" smtClean="0">
                <a:latin typeface="Arial" pitchFamily="34" charset="0"/>
              </a:rPr>
              <a:t>а</a:t>
            </a:r>
            <a:r>
              <a:rPr lang="uk-UA" altLang="ru-RU" b="1" smtClean="0">
                <a:latin typeface="Arial" pitchFamily="34" charset="0"/>
              </a:rPr>
              <a:t>: </a:t>
            </a:r>
            <a:endParaRPr lang="ru-RU" altLang="ru-RU" b="1" i="1" smtClean="0">
              <a:latin typeface="Arial" pitchFamily="34" charset="0"/>
            </a:endParaRPr>
          </a:p>
          <a:p>
            <a:pPr marL="0" indent="0">
              <a:buFont typeface="Georgia" pitchFamily="18" charset="0"/>
              <a:buNone/>
            </a:pPr>
            <a:r>
              <a:rPr lang="uk-UA" altLang="ru-RU" b="1" smtClean="0">
                <a:latin typeface="Arial" pitchFamily="34" charset="0"/>
              </a:rPr>
              <a:t> </a:t>
            </a:r>
            <a:r>
              <a:rPr lang="ru-RU" altLang="ru-RU" b="1" i="1" smtClean="0">
                <a:latin typeface="Arial" pitchFamily="34" charset="0"/>
              </a:rPr>
              <a:t> </a:t>
            </a:r>
            <a:r>
              <a:rPr lang="en-US" altLang="ru-RU" b="1" i="1" smtClean="0">
                <a:latin typeface="Arial" pitchFamily="34" charset="0"/>
              </a:rPr>
              <a:t>comdn</a:t>
            </a:r>
            <a:r>
              <a:rPr lang="uk-UA" altLang="ru-RU" b="1" smtClean="0">
                <a:latin typeface="Arial" pitchFamily="34" charset="0"/>
              </a:rPr>
              <a:t>(</a:t>
            </a:r>
            <a:r>
              <a:rPr lang="en-US" altLang="ru-RU" b="1" i="1" smtClean="0">
                <a:latin typeface="Arial" pitchFamily="34" charset="0"/>
              </a:rPr>
              <a:t>O</a:t>
            </a:r>
            <a:r>
              <a:rPr lang="uk-UA" altLang="ru-RU" b="1" i="1" baseline="-25000" smtClean="0">
                <a:latin typeface="Arial" pitchFamily="34" charset="0"/>
              </a:rPr>
              <a:t>i</a:t>
            </a:r>
            <a:r>
              <a:rPr lang="uk-UA" altLang="ru-RU" b="1" baseline="-25000" smtClean="0">
                <a:latin typeface="Arial" pitchFamily="34" charset="0"/>
              </a:rPr>
              <a:t>1</a:t>
            </a:r>
            <a:r>
              <a:rPr lang="uk-UA" altLang="ru-RU" b="1" i="1" smtClean="0">
                <a:latin typeface="Arial" pitchFamily="34" charset="0"/>
              </a:rPr>
              <a:t>, … </a:t>
            </a:r>
            <a:r>
              <a:rPr lang="en-US" altLang="ru-RU" b="1" i="1" smtClean="0">
                <a:latin typeface="Arial" pitchFamily="34" charset="0"/>
              </a:rPr>
              <a:t>O</a:t>
            </a:r>
            <a:r>
              <a:rPr lang="uk-UA" altLang="ru-RU" b="1" i="1" baseline="-25000" smtClean="0">
                <a:latin typeface="Arial" pitchFamily="34" charset="0"/>
              </a:rPr>
              <a:t>i</a:t>
            </a:r>
            <a:r>
              <a:rPr lang="en-US" altLang="ru-RU" b="1" i="1" baseline="-25000" smtClean="0">
                <a:latin typeface="Arial" pitchFamily="34" charset="0"/>
              </a:rPr>
              <a:t>k</a:t>
            </a:r>
            <a:r>
              <a:rPr lang="uk-UA" altLang="ru-RU" b="1" smtClean="0">
                <a:latin typeface="Arial" pitchFamily="34" charset="0"/>
              </a:rPr>
              <a:t>)</a:t>
            </a:r>
            <a:r>
              <a:rPr lang="uk-UA" altLang="ru-RU" b="1" i="1" smtClean="0">
                <a:latin typeface="Arial" pitchFamily="34" charset="0"/>
              </a:rPr>
              <a:t>: </a:t>
            </a:r>
            <a:r>
              <a:rPr lang="uk-UA" altLang="ru-RU" b="1" smtClean="0">
                <a:latin typeface="Arial" pitchFamily="34" charset="0"/>
              </a:rPr>
              <a:t>{</a:t>
            </a:r>
            <a:r>
              <a:rPr lang="en-US" altLang="ru-RU" b="1" i="1" smtClean="0">
                <a:latin typeface="Arial" pitchFamily="34" charset="0"/>
              </a:rPr>
              <a:t>O</a:t>
            </a:r>
            <a:r>
              <a:rPr lang="uk-UA" altLang="ru-RU" b="1" i="1" baseline="-25000" smtClean="0">
                <a:latin typeface="Arial" pitchFamily="34" charset="0"/>
              </a:rPr>
              <a:t>i</a:t>
            </a:r>
            <a:r>
              <a:rPr lang="uk-UA" altLang="ru-RU" b="1" baseline="-25000" smtClean="0">
                <a:latin typeface="Arial" pitchFamily="34" charset="0"/>
              </a:rPr>
              <a:t>1</a:t>
            </a:r>
            <a:r>
              <a:rPr lang="uk-UA" altLang="ru-RU" b="1" i="1" smtClean="0">
                <a:latin typeface="Arial" pitchFamily="34" charset="0"/>
              </a:rPr>
              <a:t> ,…, </a:t>
            </a:r>
            <a:r>
              <a:rPr lang="en-US" altLang="ru-RU" b="1" i="1" smtClean="0">
                <a:latin typeface="Arial" pitchFamily="34" charset="0"/>
              </a:rPr>
              <a:t>O</a:t>
            </a:r>
            <a:r>
              <a:rPr lang="uk-UA" altLang="ru-RU" b="1" i="1" baseline="-25000" smtClean="0">
                <a:latin typeface="Arial" pitchFamily="34" charset="0"/>
              </a:rPr>
              <a:t>i</a:t>
            </a:r>
            <a:r>
              <a:rPr lang="en-US" altLang="ru-RU" b="1" i="1" baseline="-25000" smtClean="0">
                <a:latin typeface="Arial" pitchFamily="34" charset="0"/>
              </a:rPr>
              <a:t>k</a:t>
            </a:r>
            <a:r>
              <a:rPr lang="uk-UA" altLang="ru-RU" b="1" smtClean="0">
                <a:latin typeface="Arial" pitchFamily="34" charset="0"/>
              </a:rPr>
              <a:t>}, </a:t>
            </a:r>
            <a:r>
              <a:rPr lang="uk-UA" altLang="ru-RU" b="1" i="1" smtClean="0">
                <a:latin typeface="Arial" pitchFamily="34" charset="0"/>
              </a:rPr>
              <a:t>→ </a:t>
            </a:r>
            <a:r>
              <a:rPr lang="en-US" altLang="ru-RU" b="1" i="1" smtClean="0">
                <a:latin typeface="Arial" pitchFamily="34" charset="0"/>
              </a:rPr>
              <a:t>O</a:t>
            </a:r>
            <a:r>
              <a:rPr lang="uk-UA" altLang="ru-RU" b="1" i="1" baseline="-25000" smtClean="0">
                <a:latin typeface="Arial" pitchFamily="34" charset="0"/>
              </a:rPr>
              <a:t>i</a:t>
            </a:r>
            <a:r>
              <a:rPr lang="uk-UA" altLang="ru-RU" b="1" smtClean="0">
                <a:latin typeface="Arial" pitchFamily="34" charset="0"/>
              </a:rPr>
              <a:t>,</a:t>
            </a:r>
            <a:endParaRPr lang="ru-RU" altLang="ru-RU" b="1" smtClean="0">
              <a:latin typeface="Arial" pitchFamily="34" charset="0"/>
            </a:endParaRPr>
          </a:p>
          <a:p>
            <a:pPr marL="0" indent="0">
              <a:buFont typeface="Georgia" pitchFamily="18" charset="0"/>
              <a:buNone/>
            </a:pPr>
            <a:r>
              <a:rPr lang="ru-RU" altLang="ru-RU" b="1" smtClean="0">
                <a:latin typeface="Arial" pitchFamily="34" charset="0"/>
              </a:rPr>
              <a:t>г</a:t>
            </a:r>
            <a:r>
              <a:rPr lang="uk-UA" altLang="ru-RU" b="1" smtClean="0">
                <a:latin typeface="Arial" pitchFamily="34" charset="0"/>
              </a:rPr>
              <a:t>де </a:t>
            </a:r>
            <a:r>
              <a:rPr lang="ru-RU" altLang="ru-RU" b="1" i="1" smtClean="0">
                <a:latin typeface="Arial" pitchFamily="34" charset="0"/>
              </a:rPr>
              <a:t>O</a:t>
            </a:r>
            <a:r>
              <a:rPr lang="ru-RU" altLang="ru-RU" b="1" i="1" baseline="-25000" smtClean="0">
                <a:latin typeface="Arial" pitchFamily="34" charset="0"/>
              </a:rPr>
              <a:t>i</a:t>
            </a:r>
            <a:r>
              <a:rPr lang="ru-RU" altLang="ru-RU" b="1" i="1" smtClean="0">
                <a:latin typeface="Arial" pitchFamily="34" charset="0"/>
              </a:rPr>
              <a:t> = O</a:t>
            </a:r>
            <a:r>
              <a:rPr lang="ru-RU" altLang="ru-RU" b="1" i="1" baseline="-25000" smtClean="0">
                <a:latin typeface="Arial" pitchFamily="34" charset="0"/>
              </a:rPr>
              <a:t>i</a:t>
            </a:r>
            <a:r>
              <a:rPr lang="ru-RU" altLang="ru-RU" b="1" i="1" smtClean="0">
                <a:latin typeface="Arial" pitchFamily="34" charset="0"/>
              </a:rPr>
              <a:t>(Name</a:t>
            </a:r>
            <a:r>
              <a:rPr lang="ru-RU" altLang="ru-RU" b="1" i="1" baseline="-25000" smtClean="0">
                <a:latin typeface="Arial" pitchFamily="34" charset="0"/>
              </a:rPr>
              <a:t>i</a:t>
            </a:r>
            <a:r>
              <a:rPr lang="ru-RU" altLang="ru-RU" b="1" i="1" smtClean="0">
                <a:latin typeface="Arial" pitchFamily="34" charset="0"/>
              </a:rPr>
              <a:t>, Den</a:t>
            </a:r>
            <a:r>
              <a:rPr lang="ru-RU" altLang="ru-RU" b="1" i="1" baseline="-25000" smtClean="0">
                <a:latin typeface="Arial" pitchFamily="34" charset="0"/>
              </a:rPr>
              <a:t>i</a:t>
            </a:r>
            <a:r>
              <a:rPr lang="ru-RU" altLang="ru-RU" b="1" i="1" smtClean="0">
                <a:latin typeface="Arial" pitchFamily="34" charset="0"/>
              </a:rPr>
              <a:t>, Con</a:t>
            </a:r>
            <a:r>
              <a:rPr lang="ru-RU" altLang="ru-RU" b="1" i="1" baseline="-25000" smtClean="0">
                <a:latin typeface="Arial" pitchFamily="34" charset="0"/>
              </a:rPr>
              <a:t>i</a:t>
            </a:r>
            <a:r>
              <a:rPr lang="ru-RU" altLang="ru-RU" b="1" i="1" smtClean="0">
                <a:latin typeface="Arial" pitchFamily="34" charset="0"/>
              </a:rPr>
              <a:t>), </a:t>
            </a:r>
            <a:r>
              <a:rPr lang="uk-UA" altLang="ru-RU" b="1" smtClean="0">
                <a:latin typeface="Arial" pitchFamily="34" charset="0"/>
                <a:sym typeface="Symbol" pitchFamily="18" charset="2"/>
              </a:rPr>
              <a:t></a:t>
            </a:r>
            <a:r>
              <a:rPr lang="uk-UA" altLang="ru-RU" b="1" smtClean="0">
                <a:latin typeface="Arial" pitchFamily="34" charset="0"/>
              </a:rPr>
              <a:t> </a:t>
            </a:r>
            <a:r>
              <a:rPr lang="en-US" altLang="ru-RU" b="1" i="1" smtClean="0">
                <a:latin typeface="Arial" pitchFamily="34" charset="0"/>
              </a:rPr>
              <a:t>j</a:t>
            </a:r>
            <a:r>
              <a:rPr lang="ru-RU" altLang="ru-RU" smtClean="0">
                <a:latin typeface="Arial" pitchFamily="34" charset="0"/>
              </a:rPr>
              <a:t> </a:t>
            </a:r>
            <a:r>
              <a:rPr lang="en-US" altLang="ru-RU" b="1" i="1" smtClean="0">
                <a:latin typeface="Arial" pitchFamily="34" charset="0"/>
              </a:rPr>
              <a:t>Con</a:t>
            </a:r>
            <a:r>
              <a:rPr lang="uk-UA" altLang="ru-RU" b="1" i="1" baseline="-25000" smtClean="0">
                <a:latin typeface="Arial" pitchFamily="34" charset="0"/>
              </a:rPr>
              <a:t>i</a:t>
            </a:r>
            <a:r>
              <a:rPr lang="uk-UA" altLang="ru-RU" b="1" i="1" smtClean="0">
                <a:latin typeface="Arial" pitchFamily="34" charset="0"/>
              </a:rPr>
              <a:t> = </a:t>
            </a:r>
            <a:r>
              <a:rPr lang="uk-UA" altLang="ru-RU" b="1" smtClean="0">
                <a:latin typeface="Arial" pitchFamily="34" charset="0"/>
                <a:sym typeface="Symbol" pitchFamily="18" charset="2"/>
              </a:rPr>
              <a:t></a:t>
            </a:r>
            <a:r>
              <a:rPr lang="uk-UA" altLang="ru-RU" b="1" smtClean="0">
                <a:latin typeface="Arial" pitchFamily="34" charset="0"/>
              </a:rPr>
              <a:t>;</a:t>
            </a:r>
            <a:r>
              <a:rPr lang="uk-UA" altLang="ru-RU" b="1" i="1" smtClean="0">
                <a:latin typeface="Arial" pitchFamily="34" charset="0"/>
              </a:rPr>
              <a:t> </a:t>
            </a:r>
            <a:r>
              <a:rPr lang="en-US" altLang="ru-RU" b="1" i="1" smtClean="0">
                <a:latin typeface="Arial" pitchFamily="34" charset="0"/>
              </a:rPr>
              <a:t>Den</a:t>
            </a:r>
            <a:r>
              <a:rPr lang="uk-UA" altLang="ru-RU" b="1" i="1" baseline="-25000" smtClean="0">
                <a:latin typeface="Arial" pitchFamily="34" charset="0"/>
              </a:rPr>
              <a:t>i</a:t>
            </a:r>
            <a:r>
              <a:rPr lang="uk-UA" altLang="ru-RU" b="1" baseline="-25000" smtClean="0">
                <a:latin typeface="Arial" pitchFamily="34" charset="0"/>
              </a:rPr>
              <a:t>1</a:t>
            </a:r>
            <a:r>
              <a:rPr lang="uk-UA" altLang="ru-RU" b="1" i="1" smtClean="0">
                <a:latin typeface="Arial" pitchFamily="34" charset="0"/>
              </a:rPr>
              <a:t> </a:t>
            </a:r>
            <a:r>
              <a:rPr lang="uk-UA" altLang="ru-RU" b="1" smtClean="0">
                <a:latin typeface="Arial" pitchFamily="34" charset="0"/>
                <a:sym typeface="Symbol" pitchFamily="18" charset="2"/>
              </a:rPr>
              <a:t></a:t>
            </a:r>
            <a:r>
              <a:rPr lang="uk-UA" altLang="ru-RU" b="1" smtClean="0">
                <a:latin typeface="Arial" pitchFamily="34" charset="0"/>
              </a:rPr>
              <a:t> ... </a:t>
            </a:r>
            <a:r>
              <a:rPr lang="uk-UA" altLang="ru-RU" b="1" smtClean="0">
                <a:latin typeface="Arial" pitchFamily="34" charset="0"/>
                <a:sym typeface="Symbol" pitchFamily="18" charset="2"/>
              </a:rPr>
              <a:t></a:t>
            </a:r>
            <a:r>
              <a:rPr lang="uk-UA" altLang="ru-RU" b="1" i="1" smtClean="0">
                <a:latin typeface="Arial" pitchFamily="34" charset="0"/>
              </a:rPr>
              <a:t> </a:t>
            </a:r>
            <a:r>
              <a:rPr lang="en-US" altLang="ru-RU" b="1" i="1" smtClean="0">
                <a:latin typeface="Arial" pitchFamily="34" charset="0"/>
              </a:rPr>
              <a:t>Den</a:t>
            </a:r>
            <a:r>
              <a:rPr lang="uk-UA" altLang="ru-RU" b="1" i="1" baseline="-25000" smtClean="0">
                <a:latin typeface="Arial" pitchFamily="34" charset="0"/>
              </a:rPr>
              <a:t>i</a:t>
            </a:r>
            <a:r>
              <a:rPr lang="en-US" altLang="ru-RU" b="1" i="1" baseline="-25000" smtClean="0">
                <a:latin typeface="Arial" pitchFamily="34" charset="0"/>
              </a:rPr>
              <a:t>k</a:t>
            </a:r>
            <a:r>
              <a:rPr lang="uk-UA" altLang="ru-RU" b="1" i="1" smtClean="0">
                <a:latin typeface="Arial" pitchFamily="34" charset="0"/>
              </a:rPr>
              <a:t> = </a:t>
            </a:r>
            <a:r>
              <a:rPr lang="en-US" altLang="ru-RU" b="1" i="1" smtClean="0">
                <a:latin typeface="Arial" pitchFamily="34" charset="0"/>
              </a:rPr>
              <a:t>Den</a:t>
            </a:r>
            <a:r>
              <a:rPr lang="uk-UA" altLang="ru-RU" b="1" i="1" baseline="-25000" smtClean="0">
                <a:latin typeface="Arial" pitchFamily="34" charset="0"/>
              </a:rPr>
              <a:t>i</a:t>
            </a:r>
            <a:r>
              <a:rPr lang="uk-UA" altLang="ru-RU" b="1" smtClean="0">
                <a:latin typeface="Arial" pitchFamily="34" charset="0"/>
              </a:rPr>
              <a:t>.</a:t>
            </a:r>
          </a:p>
          <a:p>
            <a:pPr marL="0" indent="0"/>
            <a:endParaRPr lang="uk-UA" altLang="ru-RU" b="1" smtClean="0">
              <a:latin typeface="Arial" pitchFamily="34" charset="0"/>
            </a:endParaRPr>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288" y="1268413"/>
            <a:ext cx="9239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1288" y="3644900"/>
            <a:ext cx="9239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100013"/>
            <a:ext cx="8305800" cy="792163"/>
          </a:xfrm>
        </p:spPr>
        <p:txBody>
          <a:bodyPr wrap="square" numCol="1" anchor="b" compatLnSpc="1">
            <a:prstTxWarp prst="textNoShape">
              <a:avLst/>
            </a:prstTxWarp>
          </a:bodyPr>
          <a:lstStyle/>
          <a:p>
            <a:pPr eaLnBrk="1" hangingPunct="1">
              <a:buFont typeface="Georgia" pitchFamily="18" charset="0"/>
              <a:buNone/>
              <a:defRPr/>
            </a:pPr>
            <a:r>
              <a:rPr lang="uk-UA" altLang="ru-RU" sz="3200" dirty="0" err="1" smtClean="0">
                <a:solidFill>
                  <a:schemeClr val="tx1"/>
                </a:solidFill>
                <a:effectLst>
                  <a:outerShdw blurRad="38100" dist="38100" dir="2700000" algn="tl">
                    <a:srgbClr val="C0C0C0"/>
                  </a:outerShdw>
                </a:effectLst>
                <a:latin typeface="Trebuchet MS" pitchFamily="34" charset="0"/>
              </a:rPr>
              <a:t>Расширение</a:t>
            </a:r>
            <a:r>
              <a:rPr lang="uk-UA" altLang="ru-RU" sz="3200" dirty="0" smtClean="0">
                <a:solidFill>
                  <a:schemeClr val="tx1"/>
                </a:solidFill>
                <a:effectLst>
                  <a:outerShdw blurRad="38100" dist="38100" dir="2700000" algn="tl">
                    <a:srgbClr val="C0C0C0"/>
                  </a:outerShdw>
                </a:effectLst>
                <a:latin typeface="Trebuchet MS" pitchFamily="34" charset="0"/>
              </a:rPr>
              <a:t> и  </a:t>
            </a:r>
            <a:r>
              <a:rPr lang="uk-UA" altLang="ru-RU" sz="3200" dirty="0" err="1" smtClean="0">
                <a:solidFill>
                  <a:schemeClr val="tx1"/>
                </a:solidFill>
                <a:effectLst>
                  <a:outerShdw blurRad="38100" dist="38100" dir="2700000" algn="tl">
                    <a:srgbClr val="C0C0C0"/>
                  </a:outerShdw>
                </a:effectLst>
                <a:latin typeface="Trebuchet MS" pitchFamily="34" charset="0"/>
              </a:rPr>
              <a:t>сужение</a:t>
            </a:r>
            <a:r>
              <a:rPr lang="uk-UA" altLang="ru-RU" sz="3200" dirty="0" smtClean="0">
                <a:solidFill>
                  <a:schemeClr val="tx1"/>
                </a:solidFill>
                <a:effectLst>
                  <a:outerShdw blurRad="38100" dist="38100" dir="2700000" algn="tl">
                    <a:srgbClr val="C0C0C0"/>
                  </a:outerShdw>
                </a:effectLst>
                <a:latin typeface="Trebuchet MS" pitchFamily="34" charset="0"/>
              </a:rPr>
              <a:t> </a:t>
            </a:r>
            <a:r>
              <a:rPr lang="uk-UA" altLang="ru-RU" sz="3200" dirty="0" err="1" smtClean="0">
                <a:solidFill>
                  <a:schemeClr val="tx1"/>
                </a:solidFill>
                <a:effectLst>
                  <a:outerShdw blurRad="38100" dist="38100" dir="2700000" algn="tl">
                    <a:srgbClr val="C0C0C0"/>
                  </a:outerShdw>
                </a:effectLst>
                <a:latin typeface="Trebuchet MS" pitchFamily="34" charset="0"/>
              </a:rPr>
              <a:t>концепта</a:t>
            </a:r>
            <a:endParaRPr lang="uk-UA" altLang="ru-RU" sz="3200" dirty="0" smtClean="0">
              <a:solidFill>
                <a:schemeClr val="tx1"/>
              </a:solidFill>
              <a:effectLst>
                <a:outerShdw blurRad="38100" dist="38100" dir="2700000" algn="tl">
                  <a:srgbClr val="C0C0C0"/>
                </a:outerShdw>
              </a:effectLst>
              <a:latin typeface="Trebuchet MS" pitchFamily="34" charset="0"/>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175" y="1700213"/>
            <a:ext cx="24288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413" y="4221163"/>
            <a:ext cx="109537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7" name="Прямоугольник 3"/>
          <p:cNvSpPr>
            <a:spLocks noChangeArrowheads="1"/>
          </p:cNvSpPr>
          <p:nvPr/>
        </p:nvSpPr>
        <p:spPr bwMode="auto">
          <a:xfrm>
            <a:off x="179388" y="836613"/>
            <a:ext cx="6678612"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 typeface="Georgia" pitchFamily="18" charset="0"/>
              <a:buNone/>
            </a:pPr>
            <a:endParaRPr lang="ru-RU" altLang="ru-RU" sz="2000" b="1">
              <a:solidFill>
                <a:schemeClr val="accent1"/>
              </a:solidFill>
            </a:endParaRPr>
          </a:p>
          <a:p>
            <a:pPr eaLnBrk="1" hangingPunct="1">
              <a:spcBef>
                <a:spcPct val="0"/>
              </a:spcBef>
              <a:spcAft>
                <a:spcPct val="0"/>
              </a:spcAft>
              <a:buClrTx/>
              <a:buSzTx/>
              <a:buFont typeface="Georgia" pitchFamily="18" charset="0"/>
              <a:buNone/>
            </a:pPr>
            <a:r>
              <a:rPr lang="ru-RU" altLang="ru-RU" sz="2000" b="1">
                <a:solidFill>
                  <a:schemeClr val="accent1"/>
                </a:solidFill>
              </a:rPr>
              <a:t>Расширение концепта существующего объекта</a:t>
            </a:r>
            <a:r>
              <a:rPr lang="ru-RU" altLang="ru-RU" sz="2000" b="1" i="1">
                <a:solidFill>
                  <a:schemeClr val="tx1"/>
                </a:solidFill>
              </a:rPr>
              <a:t> </a:t>
            </a:r>
          </a:p>
          <a:p>
            <a:pPr eaLnBrk="1" hangingPunct="1">
              <a:spcBef>
                <a:spcPct val="0"/>
              </a:spcBef>
              <a:spcAft>
                <a:spcPct val="0"/>
              </a:spcAft>
              <a:buClrTx/>
              <a:buSzTx/>
              <a:buFont typeface="Georgia" pitchFamily="18" charset="0"/>
              <a:buNone/>
            </a:pPr>
            <a:endParaRPr lang="ru-RU" altLang="ru-RU" sz="2000" b="1" i="1">
              <a:solidFill>
                <a:schemeClr val="tx1"/>
              </a:solidFill>
            </a:endParaRPr>
          </a:p>
          <a:p>
            <a:pPr eaLnBrk="1" hangingPunct="1">
              <a:spcBef>
                <a:spcPct val="0"/>
              </a:spcBef>
              <a:spcAft>
                <a:spcPct val="0"/>
              </a:spcAft>
              <a:buClrTx/>
              <a:buSzTx/>
              <a:buFont typeface="Georgia" pitchFamily="18" charset="0"/>
              <a:buNone/>
            </a:pPr>
            <a:r>
              <a:rPr lang="ru-RU" altLang="ru-RU" sz="2000" b="1" i="1">
                <a:solidFill>
                  <a:schemeClr val="tx1"/>
                </a:solidFill>
              </a:rPr>
              <a:t>Если предикат  P</a:t>
            </a:r>
            <a:r>
              <a:rPr lang="ru-RU" altLang="ru-RU" sz="2000" b="1" i="1" baseline="-25000">
                <a:solidFill>
                  <a:schemeClr val="tx1"/>
                </a:solidFill>
              </a:rPr>
              <a:t>t</a:t>
            </a:r>
            <a:r>
              <a:rPr lang="ru-RU" altLang="ru-RU" sz="2000" b="1" i="1">
                <a:solidFill>
                  <a:schemeClr val="tx1"/>
                </a:solidFill>
              </a:rPr>
              <a:t> </a:t>
            </a:r>
            <a:r>
              <a:rPr lang="ru-RU" altLang="ru-RU" sz="2000" b="1" i="1">
                <a:solidFill>
                  <a:schemeClr val="tx1"/>
                </a:solidFill>
                <a:sym typeface="Symbol" pitchFamily="18" charset="2"/>
              </a:rPr>
              <a:t></a:t>
            </a:r>
            <a:r>
              <a:rPr lang="ru-RU" altLang="ru-RU" sz="2000" b="1" i="1">
                <a:solidFill>
                  <a:schemeClr val="tx1"/>
                </a:solidFill>
              </a:rPr>
              <a:t> P, P</a:t>
            </a:r>
            <a:r>
              <a:rPr lang="ru-RU" altLang="ru-RU" sz="2000" b="1" i="1" baseline="-25000">
                <a:solidFill>
                  <a:schemeClr val="tx1"/>
                </a:solidFill>
              </a:rPr>
              <a:t>t</a:t>
            </a:r>
            <a:r>
              <a:rPr lang="ru-RU" altLang="ru-RU" sz="2000" b="1" i="1">
                <a:solidFill>
                  <a:schemeClr val="tx1"/>
                </a:solidFill>
              </a:rPr>
              <a:t> ∉ Con</a:t>
            </a:r>
            <a:r>
              <a:rPr lang="ru-RU" altLang="ru-RU" sz="2000" b="1" i="1" baseline="-25000">
                <a:solidFill>
                  <a:schemeClr val="tx1"/>
                </a:solidFill>
              </a:rPr>
              <a:t>i</a:t>
            </a:r>
            <a:r>
              <a:rPr lang="ru-RU" altLang="ru-RU" sz="2000" b="1" i="1">
                <a:solidFill>
                  <a:schemeClr val="tx1"/>
                </a:solidFill>
              </a:rPr>
              <a:t> и P</a:t>
            </a:r>
            <a:r>
              <a:rPr lang="ru-RU" altLang="ru-RU" sz="2000" b="1" i="1" baseline="-25000">
                <a:solidFill>
                  <a:schemeClr val="tx1"/>
                </a:solidFill>
              </a:rPr>
              <a:t>(</a:t>
            </a:r>
            <a:r>
              <a:rPr lang="en-US" altLang="ru-RU" sz="2000" b="1" i="1" baseline="-25000">
                <a:solidFill>
                  <a:schemeClr val="tx1"/>
                </a:solidFill>
              </a:rPr>
              <a:t> </a:t>
            </a:r>
            <a:r>
              <a:rPr lang="en-US" altLang="ru-RU" sz="2000" b="1" i="1">
                <a:solidFill>
                  <a:schemeClr val="tx1"/>
                </a:solidFill>
              </a:rPr>
              <a:t>(O</a:t>
            </a:r>
            <a:r>
              <a:rPr lang="ru-RU" altLang="ru-RU" sz="2000" b="1" i="1" baseline="-25000">
                <a:solidFill>
                  <a:schemeClr val="tx1"/>
                </a:solidFill>
              </a:rPr>
              <a:t>i</a:t>
            </a:r>
            <a:r>
              <a:rPr lang="ru-RU" altLang="ru-RU" sz="2000" b="1" i="1">
                <a:solidFill>
                  <a:schemeClr val="tx1"/>
                </a:solidFill>
              </a:rPr>
              <a:t>) принимает значение истины, то </a:t>
            </a:r>
          </a:p>
          <a:p>
            <a:pPr eaLnBrk="1" hangingPunct="1">
              <a:spcBef>
                <a:spcPct val="0"/>
              </a:spcBef>
              <a:spcAft>
                <a:spcPct val="0"/>
              </a:spcAft>
              <a:buClrTx/>
              <a:buSzTx/>
              <a:buFont typeface="Georgia" pitchFamily="18" charset="0"/>
              <a:buNone/>
            </a:pPr>
            <a:r>
              <a:rPr lang="ru-RU" altLang="ru-RU" sz="2000" b="1" i="1">
                <a:solidFill>
                  <a:schemeClr val="tx1"/>
                </a:solidFill>
              </a:rPr>
              <a:t>сonexp(O</a:t>
            </a:r>
            <a:r>
              <a:rPr lang="ru-RU" altLang="ru-RU" sz="2000" b="1" i="1" baseline="-25000">
                <a:solidFill>
                  <a:schemeClr val="tx1"/>
                </a:solidFill>
              </a:rPr>
              <a:t>i</a:t>
            </a:r>
            <a:r>
              <a:rPr lang="ru-RU" altLang="ru-RU" sz="2000" b="1" i="1">
                <a:solidFill>
                  <a:schemeClr val="tx1"/>
                </a:solidFill>
              </a:rPr>
              <a:t>, P</a:t>
            </a:r>
            <a:r>
              <a:rPr lang="ru-RU" altLang="ru-RU" sz="2000" b="1" i="1" baseline="-25000">
                <a:solidFill>
                  <a:schemeClr val="tx1"/>
                </a:solidFill>
              </a:rPr>
              <a:t>t</a:t>
            </a:r>
            <a:r>
              <a:rPr lang="ru-RU" altLang="ru-RU" sz="2000" b="1" i="1">
                <a:solidFill>
                  <a:schemeClr val="tx1"/>
                </a:solidFill>
              </a:rPr>
              <a:t>): O</a:t>
            </a:r>
            <a:r>
              <a:rPr lang="ru-RU" altLang="ru-RU" sz="2000" b="1" i="1" baseline="-25000">
                <a:solidFill>
                  <a:schemeClr val="tx1"/>
                </a:solidFill>
              </a:rPr>
              <a:t>i</a:t>
            </a:r>
            <a:r>
              <a:rPr lang="ru-RU" altLang="ru-RU" sz="2000" b="1" i="1">
                <a:solidFill>
                  <a:schemeClr val="tx1"/>
                </a:solidFill>
              </a:rPr>
              <a:t> </a:t>
            </a:r>
            <a:r>
              <a:rPr lang="uk-UA" altLang="ru-RU" sz="2000" b="1" i="1">
                <a:solidFill>
                  <a:schemeClr val="tx1"/>
                </a:solidFill>
              </a:rPr>
              <a:t>→</a:t>
            </a:r>
            <a:r>
              <a:rPr lang="ru-RU" altLang="ru-RU" sz="2000" b="1" i="1">
                <a:solidFill>
                  <a:schemeClr val="tx1"/>
                </a:solidFill>
              </a:rPr>
              <a:t>O</a:t>
            </a:r>
            <a:r>
              <a:rPr lang="en-US" altLang="ru-RU" sz="2000" b="1" i="1">
                <a:solidFill>
                  <a:schemeClr val="tx1"/>
                </a:solidFill>
              </a:rPr>
              <a:t>'</a:t>
            </a:r>
            <a:r>
              <a:rPr lang="ru-RU" altLang="ru-RU" sz="2000" b="1" i="1" baseline="-25000">
                <a:solidFill>
                  <a:schemeClr val="tx1"/>
                </a:solidFill>
              </a:rPr>
              <a:t>i</a:t>
            </a:r>
            <a:r>
              <a:rPr lang="ru-RU" altLang="ru-RU" sz="2000" b="1" i="1">
                <a:solidFill>
                  <a:schemeClr val="tx1"/>
                </a:solidFill>
              </a:rPr>
              <a:t> </a:t>
            </a:r>
            <a:r>
              <a:rPr lang="en-US" altLang="ru-RU" sz="2000" b="1" i="1">
                <a:solidFill>
                  <a:schemeClr val="tx1"/>
                </a:solidFill>
              </a:rPr>
              <a:t>,</a:t>
            </a:r>
            <a:endParaRPr lang="ru-RU" altLang="ru-RU" sz="2000" b="1" i="1">
              <a:solidFill>
                <a:schemeClr val="tx1"/>
              </a:solidFill>
            </a:endParaRPr>
          </a:p>
          <a:p>
            <a:pPr eaLnBrk="1" hangingPunct="1">
              <a:spcBef>
                <a:spcPct val="0"/>
              </a:spcBef>
              <a:spcAft>
                <a:spcPct val="0"/>
              </a:spcAft>
              <a:buClrTx/>
              <a:buSzTx/>
              <a:buFont typeface="Georgia" pitchFamily="18" charset="0"/>
              <a:buNone/>
            </a:pPr>
            <a:r>
              <a:rPr lang="ru-RU" altLang="ru-RU" sz="2000" b="1" i="1">
                <a:solidFill>
                  <a:schemeClr val="tx1"/>
                </a:solidFill>
              </a:rPr>
              <a:t>где </a:t>
            </a:r>
            <a:r>
              <a:rPr lang="uk-UA" altLang="ru-RU" sz="2000" b="1" i="1"/>
              <a:t>O</a:t>
            </a:r>
            <a:r>
              <a:rPr lang="uk-UA" altLang="ru-RU" sz="2000" b="1" i="1" baseline="-25000"/>
              <a:t>i</a:t>
            </a:r>
            <a:r>
              <a:rPr lang="uk-UA" altLang="ru-RU" sz="2000" b="1" i="1"/>
              <a:t>` = O</a:t>
            </a:r>
            <a:r>
              <a:rPr lang="uk-UA" altLang="ru-RU" sz="2000" b="1" i="1" baseline="-25000"/>
              <a:t>i</a:t>
            </a:r>
            <a:r>
              <a:rPr lang="uk-UA" altLang="ru-RU" sz="2000" b="1" i="1"/>
              <a:t>`(Name</a:t>
            </a:r>
            <a:r>
              <a:rPr lang="uk-UA" altLang="ru-RU" sz="2000" b="1" i="1" baseline="-25000"/>
              <a:t>i</a:t>
            </a:r>
            <a:r>
              <a:rPr lang="uk-UA" altLang="ru-RU" sz="2000" b="1" i="1"/>
              <a:t>, Den</a:t>
            </a:r>
            <a:r>
              <a:rPr lang="uk-UA" altLang="ru-RU" sz="2000" b="1" i="1" baseline="-25000"/>
              <a:t>i</a:t>
            </a:r>
            <a:r>
              <a:rPr lang="uk-UA" altLang="ru-RU" sz="2000" b="1" i="1"/>
              <a:t>, Con</a:t>
            </a:r>
            <a:r>
              <a:rPr lang="uk-UA" altLang="ru-RU" sz="2000" b="1" i="1" baseline="-25000"/>
              <a:t>i</a:t>
            </a:r>
            <a:r>
              <a:rPr lang="uk-UA" altLang="ru-RU" sz="2000" b="1" i="1"/>
              <a:t>`)</a:t>
            </a:r>
            <a:r>
              <a:rPr lang="uk-UA" altLang="ru-RU" sz="2000" i="1"/>
              <a:t>, </a:t>
            </a:r>
            <a:r>
              <a:rPr lang="ru-RU" altLang="ru-RU" sz="2000" b="1" i="1">
                <a:solidFill>
                  <a:schemeClr val="tx1"/>
                </a:solidFill>
              </a:rPr>
              <a:t>Con</a:t>
            </a:r>
            <a:r>
              <a:rPr lang="ru-RU" altLang="ru-RU" sz="2000" b="1" i="1" baseline="-25000">
                <a:solidFill>
                  <a:schemeClr val="tx1"/>
                </a:solidFill>
              </a:rPr>
              <a:t>ij</a:t>
            </a:r>
            <a:r>
              <a:rPr lang="ru-RU" altLang="ru-RU" sz="2000" b="1" i="1">
                <a:solidFill>
                  <a:schemeClr val="tx1"/>
                </a:solidFill>
              </a:rPr>
              <a:t> </a:t>
            </a:r>
            <a:r>
              <a:rPr lang="ru-RU" altLang="ru-RU" sz="2000" b="1" i="1">
                <a:solidFill>
                  <a:schemeClr val="tx1"/>
                </a:solidFill>
                <a:sym typeface="Symbol" pitchFamily="18" charset="2"/>
              </a:rPr>
              <a:t></a:t>
            </a:r>
            <a:r>
              <a:rPr lang="ru-RU" altLang="ru-RU" sz="2000" b="1" i="1">
                <a:solidFill>
                  <a:schemeClr val="tx1"/>
                </a:solidFill>
              </a:rPr>
              <a:t> { P</a:t>
            </a:r>
            <a:r>
              <a:rPr lang="ru-RU" altLang="ru-RU" sz="2000" b="1" i="1" baseline="-25000">
                <a:solidFill>
                  <a:schemeClr val="tx1"/>
                </a:solidFill>
              </a:rPr>
              <a:t>t</a:t>
            </a:r>
            <a:r>
              <a:rPr lang="ru-RU" altLang="ru-RU" sz="2000" b="1" i="1">
                <a:solidFill>
                  <a:schemeClr val="tx1"/>
                </a:solidFill>
              </a:rPr>
              <a:t> } = Con</a:t>
            </a:r>
            <a:r>
              <a:rPr lang="ru-RU" altLang="ru-RU" sz="2000" b="1" i="1" baseline="-25000">
                <a:solidFill>
                  <a:schemeClr val="tx1"/>
                </a:solidFill>
              </a:rPr>
              <a:t>i</a:t>
            </a:r>
            <a:r>
              <a:rPr lang="en-US" altLang="ru-RU" sz="2000" b="1" i="1" baseline="-25000">
                <a:solidFill>
                  <a:schemeClr val="tx1"/>
                </a:solidFill>
              </a:rPr>
              <a:t> </a:t>
            </a:r>
            <a:r>
              <a:rPr lang="ru-RU" altLang="ru-RU" sz="2000" b="1" i="1">
                <a:solidFill>
                  <a:schemeClr val="tx1"/>
                </a:solidFill>
              </a:rPr>
              <a:t>.</a:t>
            </a:r>
          </a:p>
          <a:p>
            <a:pPr eaLnBrk="1" hangingPunct="1">
              <a:spcBef>
                <a:spcPct val="0"/>
              </a:spcBef>
              <a:spcAft>
                <a:spcPct val="0"/>
              </a:spcAft>
              <a:buClrTx/>
              <a:buSzTx/>
              <a:buFont typeface="Georgia" pitchFamily="18" charset="0"/>
              <a:buNone/>
            </a:pPr>
            <a:endParaRPr lang="ru-RU" altLang="ru-RU" sz="2000" b="1">
              <a:solidFill>
                <a:schemeClr val="tx1"/>
              </a:solidFill>
            </a:endParaRPr>
          </a:p>
          <a:p>
            <a:pPr eaLnBrk="1" hangingPunct="1">
              <a:spcBef>
                <a:spcPct val="0"/>
              </a:spcBef>
              <a:spcAft>
                <a:spcPct val="0"/>
              </a:spcAft>
              <a:buClrTx/>
              <a:buSzTx/>
              <a:buFont typeface="Georgia" pitchFamily="18" charset="0"/>
              <a:buNone/>
            </a:pPr>
            <a:r>
              <a:rPr lang="ru-RU" altLang="ru-RU" sz="2000" b="1">
                <a:solidFill>
                  <a:schemeClr val="accent1"/>
                </a:solidFill>
              </a:rPr>
              <a:t>Сужение концепта существующего объекта</a:t>
            </a:r>
            <a:r>
              <a:rPr lang="ru-RU" altLang="ru-RU" sz="2000" b="1">
                <a:solidFill>
                  <a:schemeClr val="tx1"/>
                </a:solidFill>
              </a:rPr>
              <a:t> </a:t>
            </a:r>
          </a:p>
          <a:p>
            <a:pPr eaLnBrk="1" hangingPunct="1">
              <a:spcBef>
                <a:spcPct val="0"/>
              </a:spcBef>
              <a:spcAft>
                <a:spcPct val="0"/>
              </a:spcAft>
              <a:buClrTx/>
              <a:buSzTx/>
              <a:buFont typeface="Georgia" pitchFamily="18" charset="0"/>
              <a:buNone/>
            </a:pPr>
            <a:endParaRPr lang="ru-RU" altLang="ru-RU" sz="2000" b="1" i="1">
              <a:solidFill>
                <a:schemeClr val="tx1"/>
              </a:solidFill>
            </a:endParaRPr>
          </a:p>
          <a:p>
            <a:pPr eaLnBrk="1" hangingPunct="1">
              <a:spcBef>
                <a:spcPct val="0"/>
              </a:spcBef>
              <a:spcAft>
                <a:spcPct val="0"/>
              </a:spcAft>
              <a:buClrTx/>
              <a:buSzTx/>
              <a:buFont typeface="Georgia" pitchFamily="18" charset="0"/>
              <a:buNone/>
            </a:pPr>
            <a:r>
              <a:rPr lang="ru-RU" altLang="ru-RU" sz="2000" b="1" i="1">
                <a:solidFill>
                  <a:schemeClr val="tx1"/>
                </a:solidFill>
              </a:rPr>
              <a:t>Если предикат P</a:t>
            </a:r>
            <a:r>
              <a:rPr lang="ru-RU" altLang="ru-RU" sz="2000" b="1" i="1" baseline="-25000">
                <a:solidFill>
                  <a:schemeClr val="tx1"/>
                </a:solidFill>
              </a:rPr>
              <a:t>t</a:t>
            </a:r>
            <a:r>
              <a:rPr lang="ru-RU" altLang="ru-RU" sz="2000" b="1" i="1">
                <a:solidFill>
                  <a:schemeClr val="tx1"/>
                </a:solidFill>
              </a:rPr>
              <a:t> </a:t>
            </a:r>
            <a:r>
              <a:rPr lang="ru-RU" altLang="ru-RU" sz="2000" b="1" i="1">
                <a:solidFill>
                  <a:schemeClr val="tx1"/>
                </a:solidFill>
                <a:sym typeface="Symbol" pitchFamily="18" charset="2"/>
              </a:rPr>
              <a:t></a:t>
            </a:r>
            <a:r>
              <a:rPr lang="ru-RU" altLang="ru-RU" sz="2000" b="1" i="1">
                <a:solidFill>
                  <a:schemeClr val="tx1"/>
                </a:solidFill>
              </a:rPr>
              <a:t> Con</a:t>
            </a:r>
            <a:r>
              <a:rPr lang="ru-RU" altLang="ru-RU" sz="2000" b="1" i="1" baseline="-25000">
                <a:solidFill>
                  <a:schemeClr val="tx1"/>
                </a:solidFill>
              </a:rPr>
              <a:t>i</a:t>
            </a:r>
            <a:r>
              <a:rPr lang="ru-RU" altLang="ru-RU" sz="2000" b="1" i="1">
                <a:solidFill>
                  <a:schemeClr val="tx1"/>
                </a:solidFill>
              </a:rPr>
              <a:t>, то</a:t>
            </a:r>
          </a:p>
          <a:p>
            <a:pPr eaLnBrk="1" hangingPunct="1">
              <a:spcBef>
                <a:spcPct val="0"/>
              </a:spcBef>
              <a:spcAft>
                <a:spcPct val="0"/>
              </a:spcAft>
              <a:buClrTx/>
              <a:buSzTx/>
              <a:buFont typeface="Georgia" pitchFamily="18" charset="0"/>
              <a:buNone/>
            </a:pPr>
            <a:r>
              <a:rPr lang="ru-RU" altLang="ru-RU" sz="2000" b="1" i="1">
                <a:solidFill>
                  <a:schemeClr val="tx1"/>
                </a:solidFill>
              </a:rPr>
              <a:t> connar(O</a:t>
            </a:r>
            <a:r>
              <a:rPr lang="ru-RU" altLang="ru-RU" sz="2000" b="1" i="1" baseline="-25000">
                <a:solidFill>
                  <a:schemeClr val="tx1"/>
                </a:solidFill>
              </a:rPr>
              <a:t>i</a:t>
            </a:r>
            <a:r>
              <a:rPr lang="ru-RU" altLang="ru-RU" sz="2000" b="1" i="1">
                <a:solidFill>
                  <a:schemeClr val="tx1"/>
                </a:solidFill>
              </a:rPr>
              <a:t>, P</a:t>
            </a:r>
            <a:r>
              <a:rPr lang="ru-RU" altLang="ru-RU" sz="2000" b="1" i="1" baseline="-25000">
                <a:solidFill>
                  <a:schemeClr val="tx1"/>
                </a:solidFill>
              </a:rPr>
              <a:t>t</a:t>
            </a:r>
            <a:r>
              <a:rPr lang="ru-RU" altLang="ru-RU" sz="2000" b="1" i="1">
                <a:solidFill>
                  <a:schemeClr val="tx1"/>
                </a:solidFill>
              </a:rPr>
              <a:t>): O</a:t>
            </a:r>
            <a:r>
              <a:rPr lang="ru-RU" altLang="ru-RU" sz="2000" b="1" i="1" baseline="-25000">
                <a:solidFill>
                  <a:schemeClr val="tx1"/>
                </a:solidFill>
              </a:rPr>
              <a:t>i</a:t>
            </a:r>
            <a:r>
              <a:rPr lang="ru-RU" altLang="ru-RU" sz="2000" b="1" i="1">
                <a:solidFill>
                  <a:schemeClr val="tx1"/>
                </a:solidFill>
              </a:rPr>
              <a:t> </a:t>
            </a:r>
            <a:r>
              <a:rPr lang="uk-UA" altLang="ru-RU" sz="2000" b="1" i="1">
                <a:solidFill>
                  <a:schemeClr val="tx1"/>
                </a:solidFill>
              </a:rPr>
              <a:t>→</a:t>
            </a:r>
            <a:r>
              <a:rPr lang="ru-RU" altLang="ru-RU" sz="2000" b="1" i="1">
                <a:solidFill>
                  <a:schemeClr val="tx1"/>
                </a:solidFill>
              </a:rPr>
              <a:t>  O</a:t>
            </a:r>
            <a:r>
              <a:rPr lang="en-US" altLang="ru-RU" sz="2000" b="1" i="1">
                <a:solidFill>
                  <a:schemeClr val="tx1"/>
                </a:solidFill>
              </a:rPr>
              <a:t>'</a:t>
            </a:r>
            <a:r>
              <a:rPr lang="ru-RU" altLang="ru-RU" sz="2000" b="1" i="1" baseline="-25000">
                <a:solidFill>
                  <a:schemeClr val="tx1"/>
                </a:solidFill>
              </a:rPr>
              <a:t>i</a:t>
            </a:r>
            <a:r>
              <a:rPr lang="en-US" altLang="ru-RU" sz="2000" b="1" i="1">
                <a:solidFill>
                  <a:schemeClr val="tx1"/>
                </a:solidFill>
              </a:rPr>
              <a:t>, ,</a:t>
            </a:r>
            <a:r>
              <a:rPr lang="ru-RU" altLang="ru-RU" sz="2000" b="1" i="1">
                <a:solidFill>
                  <a:schemeClr val="tx1"/>
                </a:solidFill>
              </a:rPr>
              <a:t> </a:t>
            </a:r>
          </a:p>
          <a:p>
            <a:pPr eaLnBrk="1" hangingPunct="1">
              <a:spcBef>
                <a:spcPct val="0"/>
              </a:spcBef>
              <a:spcAft>
                <a:spcPct val="0"/>
              </a:spcAft>
              <a:buClrTx/>
              <a:buSzTx/>
              <a:buFont typeface="Georgia" pitchFamily="18" charset="0"/>
              <a:buNone/>
            </a:pPr>
            <a:r>
              <a:rPr lang="ru-RU" altLang="ru-RU" sz="2000" b="1" i="1">
                <a:solidFill>
                  <a:schemeClr val="tx1"/>
                </a:solidFill>
              </a:rPr>
              <a:t>где </a:t>
            </a:r>
            <a:r>
              <a:rPr lang="uk-UA" altLang="ru-RU" sz="2000" b="1" i="1"/>
              <a:t>O</a:t>
            </a:r>
            <a:r>
              <a:rPr lang="uk-UA" altLang="ru-RU" sz="2000" b="1" i="1" baseline="-25000"/>
              <a:t>i</a:t>
            </a:r>
            <a:r>
              <a:rPr lang="uk-UA" altLang="ru-RU" sz="2000" b="1" i="1"/>
              <a:t>` = O</a:t>
            </a:r>
            <a:r>
              <a:rPr lang="uk-UA" altLang="ru-RU" sz="2000" b="1" i="1" baseline="-25000"/>
              <a:t>i</a:t>
            </a:r>
            <a:r>
              <a:rPr lang="uk-UA" altLang="ru-RU" sz="2000" b="1" i="1"/>
              <a:t>`(Name</a:t>
            </a:r>
            <a:r>
              <a:rPr lang="uk-UA" altLang="ru-RU" sz="2000" b="1" i="1" baseline="-25000"/>
              <a:t>i</a:t>
            </a:r>
            <a:r>
              <a:rPr lang="uk-UA" altLang="ru-RU" sz="2000" b="1" i="1"/>
              <a:t>, Den</a:t>
            </a:r>
            <a:r>
              <a:rPr lang="uk-UA" altLang="ru-RU" sz="2000" b="1" i="1" baseline="-25000"/>
              <a:t>i</a:t>
            </a:r>
            <a:r>
              <a:rPr lang="uk-UA" altLang="ru-RU" sz="2000" b="1" i="1"/>
              <a:t>, Con</a:t>
            </a:r>
            <a:r>
              <a:rPr lang="uk-UA" altLang="ru-RU" sz="2000" b="1" i="1" baseline="-25000"/>
              <a:t>i</a:t>
            </a:r>
            <a:r>
              <a:rPr lang="uk-UA" altLang="ru-RU" sz="2000" b="1" i="1"/>
              <a:t>`), </a:t>
            </a:r>
            <a:r>
              <a:rPr lang="ru-RU" altLang="ru-RU" sz="2000" b="1" i="1">
                <a:solidFill>
                  <a:schemeClr val="tx1"/>
                </a:solidFill>
              </a:rPr>
              <a:t>Con</a:t>
            </a:r>
            <a:r>
              <a:rPr lang="ru-RU" altLang="ru-RU" sz="2000" b="1" i="1" baseline="-25000">
                <a:solidFill>
                  <a:schemeClr val="tx1"/>
                </a:solidFill>
              </a:rPr>
              <a:t>ij</a:t>
            </a:r>
            <a:r>
              <a:rPr lang="en-US" altLang="ru-RU" sz="2000" b="1" i="1">
                <a:solidFill>
                  <a:schemeClr val="tx1"/>
                </a:solidFill>
              </a:rPr>
              <a:t>'</a:t>
            </a:r>
            <a:r>
              <a:rPr lang="ru-RU" altLang="ru-RU" sz="2000" b="1" i="1">
                <a:solidFill>
                  <a:schemeClr val="tx1"/>
                </a:solidFill>
              </a:rPr>
              <a:t> = Con</a:t>
            </a:r>
            <a:r>
              <a:rPr lang="ru-RU" altLang="ru-RU" sz="2000" b="1" i="1" baseline="-25000">
                <a:solidFill>
                  <a:schemeClr val="tx1"/>
                </a:solidFill>
              </a:rPr>
              <a:t>ij </a:t>
            </a:r>
            <a:r>
              <a:rPr lang="ru-RU" altLang="ru-RU" sz="2000" b="1" i="1">
                <a:solidFill>
                  <a:schemeClr val="tx1"/>
                </a:solidFill>
              </a:rPr>
              <a:t>\ P</a:t>
            </a:r>
            <a:r>
              <a:rPr lang="ru-RU" altLang="ru-RU" sz="2000" b="1" i="1" baseline="-25000">
                <a:solidFill>
                  <a:schemeClr val="tx1"/>
                </a:solidFill>
              </a:rPr>
              <a:t>t </a:t>
            </a:r>
            <a:r>
              <a:rPr lang="ru-RU" altLang="ru-RU" sz="2000" b="1" i="1">
                <a:solidFill>
                  <a:schemeClr val="tx1"/>
                </a:solidFill>
              </a:rPr>
              <a:t>.</a:t>
            </a:r>
          </a:p>
          <a:p>
            <a:pPr eaLnBrk="1" hangingPunct="1">
              <a:spcBef>
                <a:spcPct val="0"/>
              </a:spcBef>
              <a:spcAft>
                <a:spcPct val="0"/>
              </a:spcAft>
              <a:buClrTx/>
              <a:buSzTx/>
              <a:buFont typeface="Georgia" pitchFamily="18" charset="0"/>
              <a:buNone/>
            </a:pPr>
            <a:endParaRPr lang="ru-RU" altLang="ru-RU" sz="2000" b="1" i="1">
              <a:solidFill>
                <a:schemeClr val="tx1"/>
              </a:solidFill>
            </a:endParaRPr>
          </a:p>
          <a:p>
            <a:pPr eaLnBrk="1" hangingPunct="1">
              <a:spcBef>
                <a:spcPct val="0"/>
              </a:spcBef>
              <a:spcAft>
                <a:spcPct val="0"/>
              </a:spcAft>
              <a:buClrTx/>
              <a:buSzTx/>
              <a:buFont typeface="Georgia" pitchFamily="18" charset="0"/>
              <a:buNone/>
            </a:pPr>
            <a:endParaRPr lang="ru-RU" altLang="ru-RU" sz="2000" b="1">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bwMode="auto">
          <a:xfrm>
            <a:off x="1793875" y="6381750"/>
            <a:ext cx="651192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000" smtClean="0">
                <a:solidFill>
                  <a:schemeClr val="tx1"/>
                </a:solidFill>
                <a:effectLst/>
                <a:latin typeface="Arial" pitchFamily="34" charset="0"/>
              </a:rPr>
              <a:t>Лаврищева Е.М.</a:t>
            </a:r>
          </a:p>
        </p:txBody>
      </p:sp>
      <p:sp>
        <p:nvSpPr>
          <p:cNvPr id="24579" name="Rectangle 3"/>
          <p:cNvSpPr>
            <a:spLocks noGrp="1"/>
          </p:cNvSpPr>
          <p:nvPr>
            <p:ph type="body" idx="4294967295"/>
          </p:nvPr>
        </p:nvSpPr>
        <p:spPr>
          <a:xfrm>
            <a:off x="179388" y="0"/>
            <a:ext cx="8280400" cy="6453188"/>
          </a:xfrm>
        </p:spPr>
        <p:txBody>
          <a:bodyPr/>
          <a:lstStyle/>
          <a:p>
            <a:pPr>
              <a:lnSpc>
                <a:spcPct val="80000"/>
              </a:lnSpc>
              <a:buFont typeface="Georgia" pitchFamily="18" charset="0"/>
              <a:buNone/>
              <a:tabLst>
                <a:tab pos="1162050" algn="l"/>
              </a:tabLst>
            </a:pPr>
            <a:endParaRPr lang="ru-RU" altLang="ru-RU" sz="1000" b="1" smtClean="0">
              <a:latin typeface="Arial" pitchFamily="34" charset="0"/>
            </a:endParaRPr>
          </a:p>
          <a:p>
            <a:pPr>
              <a:lnSpc>
                <a:spcPct val="80000"/>
              </a:lnSpc>
              <a:buFont typeface="Georgia" pitchFamily="18" charset="0"/>
              <a:buNone/>
              <a:tabLst>
                <a:tab pos="1162050" algn="l"/>
              </a:tabLst>
            </a:pPr>
            <a:r>
              <a:rPr lang="ru-RU" altLang="ru-RU" sz="1100" b="1" smtClean="0">
                <a:solidFill>
                  <a:schemeClr val="accent1"/>
                </a:solidFill>
                <a:latin typeface="Arial" pitchFamily="34" charset="0"/>
              </a:rPr>
              <a:t>           </a:t>
            </a:r>
            <a:r>
              <a:rPr lang="ru-RU" altLang="ru-RU" sz="1500" b="1" smtClean="0">
                <a:solidFill>
                  <a:schemeClr val="accent1"/>
                </a:solidFill>
                <a:latin typeface="Arial" pitchFamily="34" charset="0"/>
              </a:rPr>
              <a:t>             Формирование классов объектов</a:t>
            </a:r>
            <a:endParaRPr lang="en-US" altLang="ru-RU" sz="1500" b="1" smtClean="0">
              <a:solidFill>
                <a:schemeClr val="accent1"/>
              </a:solidFill>
              <a:latin typeface="Arial" pitchFamily="34" charset="0"/>
            </a:endParaRPr>
          </a:p>
          <a:p>
            <a:pPr>
              <a:lnSpc>
                <a:spcPct val="80000"/>
              </a:lnSpc>
              <a:buFont typeface="Georgia" pitchFamily="18" charset="0"/>
              <a:buNone/>
              <a:tabLst>
                <a:tab pos="1162050" algn="l"/>
              </a:tabLst>
            </a:pPr>
            <a:r>
              <a:rPr lang="ru-RU" altLang="ru-RU" sz="1000" b="1" smtClean="0">
                <a:solidFill>
                  <a:schemeClr val="accent1"/>
                </a:solidFill>
                <a:latin typeface="Arial" pitchFamily="34" charset="0"/>
              </a:rPr>
              <a:t>   </a:t>
            </a:r>
          </a:p>
          <a:p>
            <a:pPr>
              <a:lnSpc>
                <a:spcPct val="80000"/>
              </a:lnSpc>
              <a:buFont typeface="Georgia" pitchFamily="18" charset="0"/>
              <a:buNone/>
              <a:tabLst>
                <a:tab pos="1162050" algn="l"/>
              </a:tabLst>
            </a:pPr>
            <a:r>
              <a:rPr lang="ru-RU" altLang="ru-RU" sz="1000" b="1" smtClean="0">
                <a:solidFill>
                  <a:schemeClr val="accent1"/>
                </a:solidFill>
                <a:latin typeface="Arial" pitchFamily="34" charset="0"/>
              </a:rPr>
              <a:t>    </a:t>
            </a:r>
            <a:r>
              <a:rPr lang="ru-RU" altLang="ru-RU" sz="1600" b="1" smtClean="0">
                <a:solidFill>
                  <a:schemeClr val="accent1"/>
                </a:solidFill>
                <a:latin typeface="Arial" pitchFamily="34" charset="0"/>
              </a:rPr>
              <a:t>Класс</a:t>
            </a:r>
            <a:r>
              <a:rPr lang="ru-RU" altLang="ru-RU" sz="1600" b="1" smtClean="0">
                <a:latin typeface="Arial" pitchFamily="34" charset="0"/>
              </a:rPr>
              <a:t> - это определенное множество объектов, имеющих общие переменные, структуру и поведение. Объект является экземпляром класса. Поведение экземпляра определяется операциями их создания, уничтожения, сериализации, и операциями   над переменными класса. </a:t>
            </a:r>
          </a:p>
          <a:p>
            <a:pPr>
              <a:lnSpc>
                <a:spcPct val="80000"/>
              </a:lnSpc>
              <a:buFont typeface="Georgia" pitchFamily="18" charset="0"/>
              <a:buNone/>
              <a:tabLst>
                <a:tab pos="1162050" algn="l"/>
              </a:tabLst>
            </a:pPr>
            <a:r>
              <a:rPr lang="ru-RU" altLang="ru-RU" sz="1600" b="1" smtClean="0">
                <a:latin typeface="Arial" pitchFamily="34" charset="0"/>
              </a:rPr>
              <a:t>    Совокупность внешних переменных и методов класса определяет </a:t>
            </a:r>
            <a:r>
              <a:rPr lang="ru-RU" altLang="ru-RU" sz="1600" b="1" smtClean="0">
                <a:solidFill>
                  <a:schemeClr val="accent1"/>
                </a:solidFill>
                <a:latin typeface="Arial" pitchFamily="34" charset="0"/>
              </a:rPr>
              <a:t>интерфейс,</a:t>
            </a:r>
            <a:r>
              <a:rPr lang="ru-RU" altLang="ru-RU" sz="1600" b="1" smtClean="0">
                <a:latin typeface="Arial" pitchFamily="34" charset="0"/>
              </a:rPr>
              <a:t> с  помощью которого экземпляры классов взаимодействуют между собой.</a:t>
            </a:r>
          </a:p>
          <a:p>
            <a:pPr>
              <a:lnSpc>
                <a:spcPct val="80000"/>
              </a:lnSpc>
              <a:buFont typeface="Georgia" pitchFamily="18" charset="0"/>
              <a:buNone/>
              <a:tabLst>
                <a:tab pos="1162050" algn="l"/>
              </a:tabLst>
            </a:pPr>
            <a:r>
              <a:rPr lang="ru-RU" altLang="ru-RU" sz="1600" b="1" smtClean="0">
                <a:latin typeface="Arial" pitchFamily="34" charset="0"/>
              </a:rPr>
              <a:t>   Одним из основных свойств объектов является </a:t>
            </a:r>
            <a:r>
              <a:rPr lang="ru-RU" altLang="ru-RU" sz="1600" b="1" smtClean="0">
                <a:solidFill>
                  <a:schemeClr val="accent1"/>
                </a:solidFill>
                <a:latin typeface="Arial" pitchFamily="34" charset="0"/>
              </a:rPr>
              <a:t>инкапсуляция</a:t>
            </a:r>
            <a:r>
              <a:rPr lang="ru-RU" altLang="ru-RU" sz="1600" b="1" smtClean="0">
                <a:latin typeface="Arial" pitchFamily="34" charset="0"/>
              </a:rPr>
              <a:t>. Она реализуется с помощью интерфейсов, которые состоят из методов объектов,  атрибутов и параметров передачи (обмена) данных через внешние переменные экземпляра класса. </a:t>
            </a:r>
          </a:p>
          <a:p>
            <a:pPr>
              <a:lnSpc>
                <a:spcPct val="80000"/>
              </a:lnSpc>
              <a:buFont typeface="Georgia" pitchFamily="18" charset="0"/>
              <a:buNone/>
              <a:tabLst>
                <a:tab pos="1162050" algn="l"/>
              </a:tabLst>
            </a:pPr>
            <a:r>
              <a:rPr lang="ru-RU" altLang="ru-RU" sz="1600" b="1" smtClean="0">
                <a:latin typeface="Arial" pitchFamily="34" charset="0"/>
              </a:rPr>
              <a:t>   Для каждой внешней переменной существуют методы выборки значение переменной (</a:t>
            </a:r>
            <a:r>
              <a:rPr lang="ru-RU" altLang="ru-RU" sz="1600" b="1" smtClean="0">
                <a:solidFill>
                  <a:schemeClr val="accent1"/>
                </a:solidFill>
                <a:latin typeface="Arial" pitchFamily="34" charset="0"/>
              </a:rPr>
              <a:t>get-метод</a:t>
            </a:r>
            <a:r>
              <a:rPr lang="ru-RU" altLang="ru-RU" sz="1600" b="1" smtClean="0">
                <a:latin typeface="Arial" pitchFamily="34" charset="0"/>
              </a:rPr>
              <a:t>) и присвоение ему новое значение (</a:t>
            </a:r>
            <a:r>
              <a:rPr lang="ru-RU" altLang="ru-RU" sz="1600" b="1" smtClean="0">
                <a:solidFill>
                  <a:schemeClr val="accent1"/>
                </a:solidFill>
                <a:latin typeface="Arial" pitchFamily="34" charset="0"/>
              </a:rPr>
              <a:t>set-метод</a:t>
            </a:r>
            <a:r>
              <a:rPr lang="ru-RU" altLang="ru-RU" sz="1600" b="1" smtClean="0">
                <a:latin typeface="Arial" pitchFamily="34" charset="0"/>
              </a:rPr>
              <a:t>). </a:t>
            </a:r>
          </a:p>
          <a:p>
            <a:pPr>
              <a:lnSpc>
                <a:spcPct val="80000"/>
              </a:lnSpc>
              <a:buFont typeface="Georgia" pitchFamily="18" charset="0"/>
              <a:buNone/>
              <a:tabLst>
                <a:tab pos="1162050" algn="l"/>
              </a:tabLst>
            </a:pPr>
            <a:r>
              <a:rPr lang="ru-RU" altLang="ru-RU" sz="1600" b="1" smtClean="0">
                <a:latin typeface="Arial" pitchFamily="34" charset="0"/>
              </a:rPr>
              <a:t>   </a:t>
            </a:r>
            <a:r>
              <a:rPr lang="ru-RU" altLang="ru-RU" sz="1600" b="1" smtClean="0">
                <a:solidFill>
                  <a:schemeClr val="accent1"/>
                </a:solidFill>
                <a:latin typeface="Arial" pitchFamily="34" charset="0"/>
              </a:rPr>
              <a:t>Интерфейс экземпляра  </a:t>
            </a:r>
            <a:r>
              <a:rPr lang="ru-RU" altLang="ru-RU" sz="1600" b="1" smtClean="0">
                <a:latin typeface="Arial" pitchFamily="34" charset="0"/>
              </a:rPr>
              <a:t>объекта состоит из совокупности методов и их вызовов. Каждый объект может иметь несколько интерфейсов, которые определяют его функциональные свойства. Объект может иметь специальный интерфейс, методы которого работают с целыми экземплярами (Home-интерфейс в модели EJB языка Java). </a:t>
            </a:r>
          </a:p>
          <a:p>
            <a:pPr>
              <a:lnSpc>
                <a:spcPct val="80000"/>
              </a:lnSpc>
              <a:buFont typeface="Georgia" pitchFamily="18" charset="0"/>
              <a:buNone/>
              <a:tabLst>
                <a:tab pos="1162050" algn="l"/>
              </a:tabLst>
            </a:pPr>
            <a:r>
              <a:rPr lang="ru-RU" altLang="ru-RU" sz="1600" b="1" smtClean="0">
                <a:latin typeface="Arial" pitchFamily="34" charset="0"/>
              </a:rPr>
              <a:t>    В состав этих методов входят методы поиска экземпляров объектов, их создание, уничтожение и т.п. Например, поиск экземпляра объекта  может происходить по его </a:t>
            </a:r>
            <a:r>
              <a:rPr lang="ru-RU" altLang="ru-RU" sz="1600" b="1" smtClean="0">
                <a:solidFill>
                  <a:schemeClr val="accent1"/>
                </a:solidFill>
                <a:latin typeface="Arial" pitchFamily="34" charset="0"/>
              </a:rPr>
              <a:t>уникальному  имени</a:t>
            </a:r>
            <a:r>
              <a:rPr lang="ru-RU" altLang="ru-RU" sz="1600" b="1" smtClean="0">
                <a:latin typeface="Arial" pitchFamily="34" charset="0"/>
              </a:rPr>
              <a:t> или </a:t>
            </a:r>
            <a:r>
              <a:rPr lang="ru-RU" altLang="ru-RU" sz="1600" b="1" smtClean="0">
                <a:solidFill>
                  <a:schemeClr val="accent1"/>
                </a:solidFill>
                <a:latin typeface="Arial" pitchFamily="34" charset="0"/>
              </a:rPr>
              <a:t>значению</a:t>
            </a:r>
            <a:r>
              <a:rPr lang="ru-RU" altLang="ru-RU" sz="1600" b="1" smtClean="0">
                <a:latin typeface="Arial" pitchFamily="34" charset="0"/>
              </a:rPr>
              <a:t> переменной.</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bwMode="auto">
          <a:xfrm>
            <a:off x="1793875" y="6381750"/>
            <a:ext cx="651192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000" smtClean="0">
                <a:solidFill>
                  <a:schemeClr val="tx1"/>
                </a:solidFill>
                <a:effectLst/>
                <a:latin typeface="Arial" pitchFamily="34" charset="0"/>
              </a:rPr>
              <a:t>Лаврищева Е.М.</a:t>
            </a:r>
          </a:p>
        </p:txBody>
      </p:sp>
      <p:sp>
        <p:nvSpPr>
          <p:cNvPr id="25603" name="Rectangle 3"/>
          <p:cNvSpPr>
            <a:spLocks noGrp="1"/>
          </p:cNvSpPr>
          <p:nvPr>
            <p:ph type="body" idx="4294967295"/>
          </p:nvPr>
        </p:nvSpPr>
        <p:spPr>
          <a:xfrm>
            <a:off x="179388" y="0"/>
            <a:ext cx="8280400" cy="6453188"/>
          </a:xfrm>
        </p:spPr>
        <p:txBody>
          <a:bodyPr/>
          <a:lstStyle/>
          <a:p>
            <a:pPr>
              <a:lnSpc>
                <a:spcPct val="90000"/>
              </a:lnSpc>
              <a:buFont typeface="Georgia" pitchFamily="18" charset="0"/>
              <a:buNone/>
              <a:tabLst>
                <a:tab pos="1162050" algn="l"/>
              </a:tabLst>
            </a:pPr>
            <a:endParaRPr lang="ru-RU" altLang="ru-RU" sz="1800" b="1" smtClean="0">
              <a:latin typeface="Arial" pitchFamily="34" charset="0"/>
            </a:endParaRPr>
          </a:p>
          <a:p>
            <a:pPr>
              <a:lnSpc>
                <a:spcPct val="90000"/>
              </a:lnSpc>
              <a:buFont typeface="Georgia" pitchFamily="18" charset="0"/>
              <a:buNone/>
              <a:tabLst>
                <a:tab pos="1162050" algn="l"/>
              </a:tabLst>
            </a:pPr>
            <a:r>
              <a:rPr lang="ru-RU" altLang="ru-RU" sz="1900" b="1" smtClean="0">
                <a:solidFill>
                  <a:schemeClr val="accent1"/>
                </a:solidFill>
                <a:latin typeface="Arial" pitchFamily="34" charset="0"/>
              </a:rPr>
              <a:t>           </a:t>
            </a:r>
            <a:r>
              <a:rPr lang="ru-RU" altLang="ru-RU" sz="2600" b="1" smtClean="0">
                <a:solidFill>
                  <a:schemeClr val="accent1"/>
                </a:solidFill>
                <a:latin typeface="Arial" pitchFamily="34" charset="0"/>
              </a:rPr>
              <a:t>             Интерфейс объектов</a:t>
            </a:r>
            <a:endParaRPr lang="en-US" altLang="ru-RU" sz="2600" b="1" smtClean="0">
              <a:solidFill>
                <a:schemeClr val="accent1"/>
              </a:solidFill>
              <a:latin typeface="Arial" pitchFamily="34" charset="0"/>
            </a:endParaRPr>
          </a:p>
          <a:p>
            <a:pPr>
              <a:lnSpc>
                <a:spcPct val="90000"/>
              </a:lnSpc>
              <a:buFont typeface="Georgia" pitchFamily="18" charset="0"/>
              <a:buNone/>
              <a:tabLst>
                <a:tab pos="1162050" algn="l"/>
              </a:tabLst>
            </a:pPr>
            <a:r>
              <a:rPr lang="ru-RU" altLang="ru-RU" sz="1800" b="1" smtClean="0">
                <a:solidFill>
                  <a:schemeClr val="accent1"/>
                </a:solidFill>
                <a:latin typeface="Arial" pitchFamily="34" charset="0"/>
              </a:rPr>
              <a:t>   </a:t>
            </a:r>
          </a:p>
          <a:p>
            <a:pPr>
              <a:lnSpc>
                <a:spcPct val="90000"/>
              </a:lnSpc>
              <a:buFont typeface="Georgia" pitchFamily="18" charset="0"/>
              <a:buNone/>
              <a:tabLst>
                <a:tab pos="1162050" algn="l"/>
              </a:tabLst>
            </a:pPr>
            <a:r>
              <a:rPr lang="ru-RU" altLang="ru-RU" sz="1800" b="1" smtClean="0">
                <a:solidFill>
                  <a:schemeClr val="accent1"/>
                </a:solidFill>
                <a:latin typeface="Arial" pitchFamily="34" charset="0"/>
              </a:rPr>
              <a:t>   </a:t>
            </a:r>
            <a:r>
              <a:rPr lang="ru-RU" altLang="ru-RU" sz="1800" b="1" smtClean="0">
                <a:solidFill>
                  <a:schemeClr val="tx1"/>
                </a:solidFill>
                <a:latin typeface="Arial" pitchFamily="34" charset="0"/>
              </a:rPr>
              <a:t>О</a:t>
            </a:r>
            <a:r>
              <a:rPr lang="ru-RU" altLang="ru-RU" sz="1800" b="1" smtClean="0">
                <a:latin typeface="Arial" pitchFamily="34" charset="0"/>
              </a:rPr>
              <a:t>бъект класса имеет:</a:t>
            </a:r>
          </a:p>
          <a:p>
            <a:pPr>
              <a:lnSpc>
                <a:spcPct val="90000"/>
              </a:lnSpc>
              <a:buFont typeface="Georgia" pitchFamily="18" charset="0"/>
              <a:buNone/>
              <a:tabLst>
                <a:tab pos="1162050" algn="l"/>
              </a:tabLst>
            </a:pPr>
            <a:r>
              <a:rPr lang="ru-RU" altLang="ru-RU" sz="1800" b="1" smtClean="0">
                <a:latin typeface="Arial" pitchFamily="34" charset="0"/>
              </a:rPr>
              <a:t>  - специальный </a:t>
            </a:r>
            <a:r>
              <a:rPr lang="ru-RU" altLang="ru-RU" sz="1800" b="1" smtClean="0">
                <a:solidFill>
                  <a:schemeClr val="accent1"/>
                </a:solidFill>
                <a:latin typeface="Arial" pitchFamily="34" charset="0"/>
              </a:rPr>
              <a:t>интерфейс</a:t>
            </a:r>
            <a:r>
              <a:rPr lang="ru-RU" altLang="ru-RU" sz="1800" b="1" smtClean="0">
                <a:latin typeface="Arial" pitchFamily="34" charset="0"/>
              </a:rPr>
              <a:t>, методы которого работают с экземплярами объекта и непосредственно не определяют функциональных свойств экземпляров;</a:t>
            </a:r>
          </a:p>
          <a:p>
            <a:pPr>
              <a:lnSpc>
                <a:spcPct val="90000"/>
              </a:lnSpc>
              <a:buFont typeface="Georgia" pitchFamily="18" charset="0"/>
              <a:buNone/>
              <a:tabLst>
                <a:tab pos="1162050" algn="l"/>
              </a:tabLst>
            </a:pPr>
            <a:r>
              <a:rPr lang="ru-RU" altLang="ru-RU" sz="1800" b="1" smtClean="0">
                <a:latin typeface="Arial" pitchFamily="34" charset="0"/>
              </a:rPr>
              <a:t> - один или несколько функциональных интерфейсов, которые реализуются в экземплярах объектов определяют их функциональные свойства.</a:t>
            </a:r>
          </a:p>
          <a:p>
            <a:pPr>
              <a:lnSpc>
                <a:spcPct val="90000"/>
              </a:lnSpc>
              <a:buFont typeface="Georgia" pitchFamily="18" charset="0"/>
              <a:buNone/>
              <a:tabLst>
                <a:tab pos="1162050" algn="l"/>
              </a:tabLst>
            </a:pPr>
            <a:r>
              <a:rPr lang="ru-RU" altLang="ru-RU" sz="1800" b="1" smtClean="0">
                <a:latin typeface="Arial" pitchFamily="34" charset="0"/>
              </a:rPr>
              <a:t>   На абстрактном уровне интерфейс может рассматриваться как частичный вид абстрактного класса. Поэтому эта операция семантически может быть сведена к операции приведения классов. Если выполняется операция приведения экземпляра класса в соответствии с определенным интерфейсом, то обязательным условием является реализация этим экземпляром всех методов соответствующего интерфейса.</a:t>
            </a:r>
          </a:p>
          <a:p>
            <a:pPr>
              <a:lnSpc>
                <a:spcPct val="90000"/>
              </a:lnSpc>
              <a:buFont typeface="Georgia" pitchFamily="18" charset="0"/>
              <a:buNone/>
              <a:tabLst>
                <a:tab pos="1162050" algn="l"/>
              </a:tabLst>
            </a:pPr>
            <a:r>
              <a:rPr lang="ru-RU" altLang="ru-RU" sz="1800" b="1" smtClean="0">
                <a:latin typeface="Arial" pitchFamily="34" charset="0"/>
              </a:rPr>
              <a:t>  </a:t>
            </a:r>
            <a:r>
              <a:rPr lang="ru-RU" altLang="ru-RU" sz="1800" b="1" smtClean="0">
                <a:solidFill>
                  <a:schemeClr val="accent1"/>
                </a:solidFill>
                <a:latin typeface="Arial" pitchFamily="34" charset="0"/>
              </a:rPr>
              <a:t>Утверждение 1: </a:t>
            </a:r>
            <a:r>
              <a:rPr lang="ru-RU" altLang="ru-RU" sz="1800" b="1" smtClean="0">
                <a:latin typeface="Arial" pitchFamily="34" charset="0"/>
              </a:rPr>
              <a:t>Любой экземпляр объекта обязательно является экземпляром определенного класса и имеет все методы, которые определены в этом классе. Экземпляр класса может быть приведен в соответствии с одним из суперклассов  в соответствии с интерфейсом, который реализуется в этом классе.</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bwMode="auto">
          <a:xfrm>
            <a:off x="1793875" y="6381750"/>
            <a:ext cx="651192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000" smtClean="0">
                <a:solidFill>
                  <a:schemeClr val="tx1"/>
                </a:solidFill>
                <a:effectLst/>
                <a:latin typeface="Arial" pitchFamily="34" charset="0"/>
              </a:rPr>
              <a:t>Лаврищева Е.М.</a:t>
            </a:r>
          </a:p>
        </p:txBody>
      </p:sp>
      <p:sp>
        <p:nvSpPr>
          <p:cNvPr id="26627" name="Rectangle 3"/>
          <p:cNvSpPr>
            <a:spLocks noGrp="1"/>
          </p:cNvSpPr>
          <p:nvPr>
            <p:ph type="body" idx="4294967295"/>
          </p:nvPr>
        </p:nvSpPr>
        <p:spPr>
          <a:xfrm>
            <a:off x="179388" y="419100"/>
            <a:ext cx="8280400" cy="5818188"/>
          </a:xfrm>
        </p:spPr>
        <p:txBody>
          <a:bodyPr/>
          <a:lstStyle/>
          <a:p>
            <a:pPr algn="ctr">
              <a:lnSpc>
                <a:spcPct val="90000"/>
              </a:lnSpc>
              <a:buFont typeface="Georgia" pitchFamily="18" charset="0"/>
              <a:buNone/>
            </a:pPr>
            <a:r>
              <a:rPr lang="ru-RU" altLang="ru-RU" sz="2400" b="1" smtClean="0">
                <a:solidFill>
                  <a:schemeClr val="accent1"/>
                </a:solidFill>
                <a:latin typeface="Arial" pitchFamily="34" charset="0"/>
              </a:rPr>
              <a:t>  </a:t>
            </a:r>
            <a:r>
              <a:rPr lang="ru-RU" altLang="ru-RU" sz="2800" b="1" smtClean="0">
                <a:solidFill>
                  <a:schemeClr val="tx1"/>
                </a:solidFill>
                <a:latin typeface="Arial" pitchFamily="34" charset="0"/>
              </a:rPr>
              <a:t>Цель объектного анализа</a:t>
            </a:r>
          </a:p>
          <a:p>
            <a:pPr>
              <a:lnSpc>
                <a:spcPct val="90000"/>
              </a:lnSpc>
              <a:buFont typeface="Georgia" pitchFamily="18" charset="0"/>
              <a:buNone/>
            </a:pPr>
            <a:r>
              <a:rPr lang="ru-RU" altLang="ru-RU" sz="2000" b="1" smtClean="0">
                <a:latin typeface="Arial" pitchFamily="34" charset="0"/>
              </a:rPr>
              <a:t>Предметная область представляется  в виде  множества объектов со свойствами и характеристиками, которые необходимы и достаточны для определения и идентификации отдельных объектов, а также описания их поведения в рамках  системы понятий и абстракций.</a:t>
            </a:r>
          </a:p>
          <a:p>
            <a:pPr>
              <a:lnSpc>
                <a:spcPct val="90000"/>
              </a:lnSpc>
              <a:buFont typeface="Georgia" pitchFamily="18" charset="0"/>
              <a:buNone/>
            </a:pPr>
            <a:r>
              <a:rPr lang="ru-RU" altLang="ru-RU" sz="2000" b="1" smtClean="0">
                <a:latin typeface="Arial" pitchFamily="34" charset="0"/>
              </a:rPr>
              <a:t>Объекты определяются  на </a:t>
            </a:r>
            <a:r>
              <a:rPr lang="ru-RU" altLang="ru-RU" sz="2000" b="1" smtClean="0">
                <a:solidFill>
                  <a:schemeClr val="accent1"/>
                </a:solidFill>
                <a:latin typeface="Arial" pitchFamily="34" charset="0"/>
              </a:rPr>
              <a:t>четырех уровнях</a:t>
            </a:r>
            <a:r>
              <a:rPr lang="ru-RU" altLang="ru-RU" sz="2000" b="1" smtClean="0">
                <a:latin typeface="Arial" pitchFamily="34" charset="0"/>
              </a:rPr>
              <a:t> объектного анализа  с привлечением логико-математических формализмов построения объектной модели (ОМ) с  уточнением  функций объектов и  соответствующих свойств и характеристик.</a:t>
            </a:r>
            <a:r>
              <a:rPr lang="en-US" altLang="ru-RU" sz="2000" b="1" smtClean="0">
                <a:latin typeface="Arial" pitchFamily="34" charset="0"/>
              </a:rPr>
              <a:t>  </a:t>
            </a:r>
            <a:r>
              <a:rPr lang="ru-RU" altLang="ru-RU" sz="2000" b="1" smtClean="0">
                <a:latin typeface="Arial" pitchFamily="34" charset="0"/>
              </a:rPr>
              <a:t>ОМ отображает  понятия и сущности предметной области, их связи и поведение. К формальным уровням абстракции представления объектов относятся:</a:t>
            </a:r>
          </a:p>
          <a:p>
            <a:pPr>
              <a:lnSpc>
                <a:spcPct val="90000"/>
              </a:lnSpc>
              <a:buFont typeface="Georgia" pitchFamily="18" charset="0"/>
              <a:buNone/>
            </a:pPr>
            <a:r>
              <a:rPr lang="ru-RU" altLang="ru-RU" sz="2000" b="1" smtClean="0">
                <a:solidFill>
                  <a:schemeClr val="accent1"/>
                </a:solidFill>
                <a:latin typeface="Arial" pitchFamily="34" charset="0"/>
              </a:rPr>
              <a:t> </a:t>
            </a:r>
            <a:r>
              <a:rPr lang="en-US" altLang="ru-RU" sz="2000" b="1" smtClean="0">
                <a:solidFill>
                  <a:schemeClr val="accent1"/>
                </a:solidFill>
                <a:latin typeface="Arial" pitchFamily="34" charset="0"/>
              </a:rPr>
              <a:t>1</a:t>
            </a:r>
            <a:r>
              <a:rPr lang="ru-RU" altLang="ru-RU" sz="2000" b="1" smtClean="0">
                <a:solidFill>
                  <a:schemeClr val="accent1"/>
                </a:solidFill>
                <a:latin typeface="Arial" pitchFamily="34" charset="0"/>
              </a:rPr>
              <a:t>.</a:t>
            </a:r>
            <a:r>
              <a:rPr lang="en-US" altLang="ru-RU" sz="2000" b="1" smtClean="0">
                <a:solidFill>
                  <a:schemeClr val="accent1"/>
                </a:solidFill>
                <a:latin typeface="Arial" pitchFamily="34" charset="0"/>
              </a:rPr>
              <a:t> </a:t>
            </a:r>
            <a:r>
              <a:rPr lang="ru-RU" altLang="ru-RU" sz="2000" b="1" smtClean="0">
                <a:solidFill>
                  <a:schemeClr val="accent1"/>
                </a:solidFill>
                <a:latin typeface="Arial" pitchFamily="34" charset="0"/>
              </a:rPr>
              <a:t>Обобщающий уровень</a:t>
            </a:r>
          </a:p>
          <a:p>
            <a:pPr>
              <a:lnSpc>
                <a:spcPct val="90000"/>
              </a:lnSpc>
              <a:buFont typeface="Georgia" pitchFamily="18" charset="0"/>
              <a:buNone/>
            </a:pPr>
            <a:r>
              <a:rPr lang="en-US" altLang="ru-RU" sz="2000" b="1" smtClean="0">
                <a:solidFill>
                  <a:schemeClr val="accent1"/>
                </a:solidFill>
                <a:latin typeface="Arial" pitchFamily="34" charset="0"/>
              </a:rPr>
              <a:t>  2</a:t>
            </a:r>
            <a:r>
              <a:rPr lang="ru-RU" altLang="ru-RU" sz="2000" b="1" smtClean="0">
                <a:solidFill>
                  <a:schemeClr val="accent1"/>
                </a:solidFill>
                <a:latin typeface="Arial" pitchFamily="34" charset="0"/>
              </a:rPr>
              <a:t>.</a:t>
            </a:r>
            <a:r>
              <a:rPr lang="en-US" altLang="ru-RU" sz="2000" b="1" smtClean="0">
                <a:solidFill>
                  <a:schemeClr val="accent1"/>
                </a:solidFill>
                <a:latin typeface="Arial" pitchFamily="34" charset="0"/>
              </a:rPr>
              <a:t> </a:t>
            </a:r>
            <a:r>
              <a:rPr lang="ru-RU" altLang="ru-RU" sz="2000" b="1" smtClean="0">
                <a:solidFill>
                  <a:schemeClr val="accent1"/>
                </a:solidFill>
                <a:latin typeface="Arial" pitchFamily="34" charset="0"/>
              </a:rPr>
              <a:t>Структурный уровень</a:t>
            </a:r>
          </a:p>
          <a:p>
            <a:pPr>
              <a:lnSpc>
                <a:spcPct val="90000"/>
              </a:lnSpc>
              <a:buFont typeface="Georgia" pitchFamily="18" charset="0"/>
              <a:buNone/>
            </a:pPr>
            <a:r>
              <a:rPr lang="en-US" altLang="ru-RU" sz="2000" b="1" smtClean="0">
                <a:solidFill>
                  <a:schemeClr val="accent1"/>
                </a:solidFill>
                <a:latin typeface="Arial" pitchFamily="34" charset="0"/>
              </a:rPr>
              <a:t>  3</a:t>
            </a:r>
            <a:r>
              <a:rPr lang="ru-RU" altLang="ru-RU" sz="2000" b="1" smtClean="0">
                <a:solidFill>
                  <a:schemeClr val="accent1"/>
                </a:solidFill>
                <a:latin typeface="Arial" pitchFamily="34" charset="0"/>
              </a:rPr>
              <a:t>.</a:t>
            </a:r>
            <a:r>
              <a:rPr lang="en-US" altLang="ru-RU" sz="2000" b="1" smtClean="0">
                <a:solidFill>
                  <a:schemeClr val="accent1"/>
                </a:solidFill>
                <a:latin typeface="Arial" pitchFamily="34" charset="0"/>
              </a:rPr>
              <a:t> </a:t>
            </a:r>
            <a:r>
              <a:rPr lang="ru-RU" altLang="ru-RU" sz="2000" b="1" smtClean="0">
                <a:solidFill>
                  <a:schemeClr val="accent1"/>
                </a:solidFill>
                <a:latin typeface="Arial" pitchFamily="34" charset="0"/>
              </a:rPr>
              <a:t>Характеристический уровень</a:t>
            </a:r>
          </a:p>
          <a:p>
            <a:pPr>
              <a:lnSpc>
                <a:spcPct val="90000"/>
              </a:lnSpc>
              <a:buFont typeface="Georgia" pitchFamily="18" charset="0"/>
              <a:buNone/>
            </a:pPr>
            <a:r>
              <a:rPr lang="en-US" altLang="ru-RU" sz="2000" b="1" smtClean="0">
                <a:solidFill>
                  <a:schemeClr val="accent1"/>
                </a:solidFill>
                <a:latin typeface="Arial" pitchFamily="34" charset="0"/>
              </a:rPr>
              <a:t>  4</a:t>
            </a:r>
            <a:r>
              <a:rPr lang="ru-RU" altLang="ru-RU" sz="2000" b="1" smtClean="0">
                <a:solidFill>
                  <a:schemeClr val="accent1"/>
                </a:solidFill>
                <a:latin typeface="Arial" pitchFamily="34" charset="0"/>
              </a:rPr>
              <a:t>,</a:t>
            </a:r>
            <a:r>
              <a:rPr lang="en-US" altLang="ru-RU" sz="2000" b="1" smtClean="0">
                <a:solidFill>
                  <a:schemeClr val="accent1"/>
                </a:solidFill>
                <a:latin typeface="Arial" pitchFamily="34" charset="0"/>
              </a:rPr>
              <a:t> </a:t>
            </a:r>
            <a:r>
              <a:rPr lang="ru-RU" altLang="ru-RU" sz="2000" b="1" smtClean="0">
                <a:solidFill>
                  <a:schemeClr val="accent1"/>
                </a:solidFill>
                <a:latin typeface="Arial" pitchFamily="34" charset="0"/>
              </a:rPr>
              <a:t>Поведенческий уровень</a:t>
            </a:r>
          </a:p>
          <a:p>
            <a:pPr>
              <a:lnSpc>
                <a:spcPct val="90000"/>
              </a:lnSpc>
              <a:buFont typeface="Georgia" pitchFamily="18" charset="0"/>
              <a:buNone/>
            </a:pPr>
            <a:endParaRPr lang="ru-RU" altLang="ru-RU" smtClean="0">
              <a:latin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bwMode="auto">
          <a:xfrm>
            <a:off x="1763713" y="6453188"/>
            <a:ext cx="7200900" cy="50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600" smtClean="0">
                <a:solidFill>
                  <a:schemeClr val="tx1"/>
                </a:solidFill>
                <a:effectLst/>
                <a:latin typeface="Arial" pitchFamily="34" charset="0"/>
              </a:rPr>
              <a:t>Лаврищева Е.М.</a:t>
            </a:r>
          </a:p>
        </p:txBody>
      </p:sp>
      <p:sp>
        <p:nvSpPr>
          <p:cNvPr id="27651" name="Rectangle 3"/>
          <p:cNvSpPr>
            <a:spLocks noGrp="1"/>
          </p:cNvSpPr>
          <p:nvPr>
            <p:ph type="body" idx="4294967295"/>
          </p:nvPr>
        </p:nvSpPr>
        <p:spPr>
          <a:xfrm>
            <a:off x="684213" y="0"/>
            <a:ext cx="8064500" cy="6596063"/>
          </a:xfrm>
        </p:spPr>
        <p:txBody>
          <a:bodyPr/>
          <a:lstStyle/>
          <a:p>
            <a:pPr>
              <a:buFont typeface="Georgia" pitchFamily="18" charset="0"/>
              <a:buNone/>
            </a:pPr>
            <a:r>
              <a:rPr lang="ru-RU" altLang="ru-RU" smtClean="0">
                <a:latin typeface="Arial" pitchFamily="34" charset="0"/>
              </a:rPr>
              <a:t>           </a:t>
            </a:r>
            <a:r>
              <a:rPr lang="ru-RU" altLang="ru-RU" b="1" smtClean="0">
                <a:solidFill>
                  <a:schemeClr val="accent1"/>
                </a:solidFill>
                <a:latin typeface="Arial" pitchFamily="34" charset="0"/>
              </a:rPr>
              <a:t> Уровни логико-математического моделирования</a:t>
            </a:r>
          </a:p>
        </p:txBody>
      </p:sp>
      <p:sp>
        <p:nvSpPr>
          <p:cNvPr id="2765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graphicFrame>
        <p:nvGraphicFramePr>
          <p:cNvPr id="27653" name="Object 4"/>
          <p:cNvGraphicFramePr>
            <a:graphicFrameLocks noChangeAspect="1"/>
          </p:cNvGraphicFramePr>
          <p:nvPr/>
        </p:nvGraphicFramePr>
        <p:xfrm>
          <a:off x="1042988" y="476250"/>
          <a:ext cx="5616575" cy="6024563"/>
        </p:xfrm>
        <a:graphic>
          <a:graphicData uri="http://schemas.openxmlformats.org/presentationml/2006/ole">
            <mc:AlternateContent xmlns:mc="http://schemas.openxmlformats.org/markup-compatibility/2006">
              <mc:Choice xmlns:v="urn:schemas-microsoft-com:vml" Requires="v">
                <p:oleObj spid="_x0000_s27656" name="Visio" r:id="rId3" imgW="2762109" imgH="2256006" progId="Visio.Drawing.11">
                  <p:embed/>
                </p:oleObj>
              </mc:Choice>
              <mc:Fallback>
                <p:oleObj name="Visio" r:id="rId3" imgW="2762109" imgH="2256006" progId="Visio.Drawing.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76250"/>
                        <a:ext cx="5616575"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bwMode="auto">
          <a:xfrm>
            <a:off x="1763713" y="6524625"/>
            <a:ext cx="6511925"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ru-RU" altLang="ru-RU" sz="1200" smtClean="0">
                <a:solidFill>
                  <a:schemeClr val="tx1"/>
                </a:solidFill>
                <a:effectLst/>
                <a:latin typeface="Arial" pitchFamily="34" charset="0"/>
              </a:rPr>
              <a:t>Лаврищева Е.М.</a:t>
            </a:r>
          </a:p>
        </p:txBody>
      </p:sp>
      <p:sp>
        <p:nvSpPr>
          <p:cNvPr id="28675" name="Rectangle 3"/>
          <p:cNvSpPr>
            <a:spLocks noGrp="1"/>
          </p:cNvSpPr>
          <p:nvPr>
            <p:ph type="body" idx="4294967295"/>
          </p:nvPr>
        </p:nvSpPr>
        <p:spPr>
          <a:xfrm>
            <a:off x="323850" y="476250"/>
            <a:ext cx="7219950" cy="5616575"/>
          </a:xfrm>
        </p:spPr>
        <p:txBody>
          <a:bodyPr/>
          <a:lstStyle/>
          <a:p>
            <a:pPr>
              <a:lnSpc>
                <a:spcPct val="90000"/>
              </a:lnSpc>
              <a:buFont typeface="Georgia" pitchFamily="18" charset="0"/>
              <a:buNone/>
            </a:pPr>
            <a:r>
              <a:rPr lang="ru-RU" altLang="ru-RU" sz="2000" smtClean="0">
                <a:latin typeface="Arial" pitchFamily="34" charset="0"/>
              </a:rPr>
              <a:t>      </a:t>
            </a:r>
            <a:r>
              <a:rPr lang="ru-RU" altLang="ru-RU" sz="2400" b="1" smtClean="0">
                <a:solidFill>
                  <a:schemeClr val="accent1"/>
                </a:solidFill>
                <a:latin typeface="Arial" pitchFamily="34" charset="0"/>
              </a:rPr>
              <a:t>Теоретико-множественные операции ОКМ</a:t>
            </a:r>
            <a:r>
              <a:rPr lang="ru-RU" altLang="ru-RU" sz="2000" smtClean="0">
                <a:latin typeface="Arial" pitchFamily="34" charset="0"/>
              </a:rPr>
              <a:t>:</a:t>
            </a:r>
            <a:endParaRPr lang="ru-RU" altLang="ru-RU" sz="2000" i="1" smtClean="0">
              <a:latin typeface="Arial" pitchFamily="34" charset="0"/>
            </a:endParaRPr>
          </a:p>
          <a:p>
            <a:pPr>
              <a:lnSpc>
                <a:spcPct val="90000"/>
              </a:lnSpc>
              <a:buFont typeface="Georgia" pitchFamily="18" charset="0"/>
              <a:buNone/>
            </a:pPr>
            <a:r>
              <a:rPr lang="ru-RU" altLang="ru-RU" sz="2000" i="1" smtClean="0">
                <a:latin typeface="Arial" pitchFamily="34" charset="0"/>
              </a:rPr>
              <a:t>   </a:t>
            </a:r>
            <a:r>
              <a:rPr lang="ru-RU" altLang="ru-RU" sz="2000" b="1" i="1" smtClean="0">
                <a:solidFill>
                  <a:schemeClr val="accent1"/>
                </a:solidFill>
                <a:latin typeface="Arial" pitchFamily="34" charset="0"/>
              </a:rPr>
              <a:t> объединения</a:t>
            </a:r>
            <a:r>
              <a:rPr lang="ru-RU" altLang="ru-RU" sz="2000" b="1" smtClean="0">
                <a:solidFill>
                  <a:schemeClr val="accent1"/>
                </a:solidFill>
                <a:latin typeface="Arial" pitchFamily="34" charset="0"/>
              </a:rPr>
              <a:t> </a:t>
            </a:r>
            <a:r>
              <a:rPr lang="ru-RU" altLang="ru-RU" b="1" smtClean="0">
                <a:latin typeface="Arial" pitchFamily="34" charset="0"/>
              </a:rPr>
              <a:t> </a:t>
            </a:r>
            <a:r>
              <a:rPr lang="ru-RU" altLang="ru-RU" b="1" smtClean="0">
                <a:latin typeface="Arial" pitchFamily="34" charset="0"/>
                <a:sym typeface="Symbol" pitchFamily="18" charset="2"/>
              </a:rPr>
              <a:t></a:t>
            </a:r>
            <a:r>
              <a:rPr lang="ru-RU" altLang="ru-RU" b="1" smtClean="0">
                <a:latin typeface="Arial" pitchFamily="34" charset="0"/>
              </a:rPr>
              <a:t> </a:t>
            </a:r>
            <a:r>
              <a:rPr lang="ru-RU" altLang="ru-RU" sz="2000" b="1" i="1" smtClean="0">
                <a:latin typeface="Arial" pitchFamily="34" charset="0"/>
              </a:rPr>
              <a:t>(A, B)</a:t>
            </a:r>
            <a:r>
              <a:rPr lang="ru-RU" altLang="ru-RU" sz="2000" b="1" smtClean="0">
                <a:latin typeface="Arial" pitchFamily="34" charset="0"/>
              </a:rPr>
              <a:t>, где </a:t>
            </a:r>
            <a:r>
              <a:rPr lang="ru-RU" altLang="ru-RU" sz="2000" b="1" i="1" smtClean="0">
                <a:latin typeface="Arial" pitchFamily="34" charset="0"/>
              </a:rPr>
              <a:t>A</a:t>
            </a:r>
            <a:r>
              <a:rPr lang="ru-RU" altLang="ru-RU" sz="2000" b="1" smtClean="0">
                <a:latin typeface="Arial" pitchFamily="34" charset="0"/>
              </a:rPr>
              <a:t> и </a:t>
            </a:r>
            <a:r>
              <a:rPr lang="ru-RU" altLang="ru-RU" sz="2000" b="1" i="1" smtClean="0">
                <a:latin typeface="Arial" pitchFamily="34" charset="0"/>
              </a:rPr>
              <a:t>B</a:t>
            </a:r>
            <a:r>
              <a:rPr lang="ru-RU" altLang="ru-RU" sz="2000" b="1" smtClean="0">
                <a:latin typeface="Arial" pitchFamily="34" charset="0"/>
              </a:rPr>
              <a:t> – объекты со статусом множеств. Результат применения операции - новый объект-множество, которое получено объединением множеств </a:t>
            </a:r>
            <a:r>
              <a:rPr lang="ru-RU" altLang="ru-RU" sz="2000" b="1" i="1" smtClean="0">
                <a:latin typeface="Arial" pitchFamily="34" charset="0"/>
              </a:rPr>
              <a:t>A</a:t>
            </a:r>
            <a:r>
              <a:rPr lang="ru-RU" altLang="ru-RU" sz="2000" b="1" smtClean="0">
                <a:latin typeface="Arial" pitchFamily="34" charset="0"/>
              </a:rPr>
              <a:t> и </a:t>
            </a:r>
            <a:r>
              <a:rPr lang="ru-RU" altLang="ru-RU" sz="2000" b="1" i="1" smtClean="0">
                <a:latin typeface="Arial" pitchFamily="34" charset="0"/>
              </a:rPr>
              <a:t>B;</a:t>
            </a:r>
          </a:p>
          <a:p>
            <a:pPr>
              <a:lnSpc>
                <a:spcPct val="90000"/>
              </a:lnSpc>
              <a:buFont typeface="Georgia" pitchFamily="18" charset="0"/>
              <a:buNone/>
            </a:pPr>
            <a:r>
              <a:rPr lang="en-US" altLang="ru-RU" sz="2000" b="1" i="1" smtClean="0">
                <a:latin typeface="Arial" pitchFamily="34" charset="0"/>
              </a:rPr>
              <a:t>  </a:t>
            </a:r>
            <a:r>
              <a:rPr lang="ru-RU" altLang="ru-RU" sz="2000" b="1" i="1" smtClean="0">
                <a:solidFill>
                  <a:schemeClr val="accent1"/>
                </a:solidFill>
                <a:latin typeface="Arial" pitchFamily="34" charset="0"/>
              </a:rPr>
              <a:t> пересечения</a:t>
            </a:r>
            <a:r>
              <a:rPr lang="ru-RU" altLang="ru-RU" sz="2000" b="1" smtClean="0">
                <a:latin typeface="Arial" pitchFamily="34" charset="0"/>
              </a:rPr>
              <a:t> </a:t>
            </a:r>
            <a:r>
              <a:rPr lang="ru-RU" altLang="ru-RU" sz="2000" b="1" i="1" smtClean="0">
                <a:latin typeface="Arial" pitchFamily="34" charset="0"/>
              </a:rPr>
              <a:t>∩(A, B)</a:t>
            </a:r>
            <a:r>
              <a:rPr lang="ru-RU" altLang="ru-RU" sz="2000" b="1" smtClean="0">
                <a:latin typeface="Arial" pitchFamily="34" charset="0"/>
              </a:rPr>
              <a:t>, где </a:t>
            </a:r>
            <a:r>
              <a:rPr lang="ru-RU" altLang="ru-RU" sz="2000" b="1" i="1" smtClean="0">
                <a:latin typeface="Arial" pitchFamily="34" charset="0"/>
              </a:rPr>
              <a:t>A</a:t>
            </a:r>
            <a:r>
              <a:rPr lang="ru-RU" altLang="ru-RU" sz="2000" b="1" smtClean="0">
                <a:latin typeface="Arial" pitchFamily="34" charset="0"/>
              </a:rPr>
              <a:t> и </a:t>
            </a:r>
            <a:r>
              <a:rPr lang="ru-RU" altLang="ru-RU" sz="2000" b="1" i="1" smtClean="0">
                <a:latin typeface="Arial" pitchFamily="34" charset="0"/>
              </a:rPr>
              <a:t>B</a:t>
            </a:r>
            <a:r>
              <a:rPr lang="ru-RU" altLang="ru-RU" sz="2000" b="1" smtClean="0">
                <a:latin typeface="Arial" pitchFamily="34" charset="0"/>
              </a:rPr>
              <a:t> – объекты-множества. Результат применения операций: новый объект-множество, который является пересечением множеств </a:t>
            </a:r>
            <a:r>
              <a:rPr lang="ru-RU" altLang="ru-RU" sz="2000" b="1" i="1" smtClean="0">
                <a:latin typeface="Arial" pitchFamily="34" charset="0"/>
              </a:rPr>
              <a:t>A</a:t>
            </a:r>
            <a:r>
              <a:rPr lang="ru-RU" altLang="ru-RU" sz="2000" b="1" smtClean="0">
                <a:latin typeface="Arial" pitchFamily="34" charset="0"/>
              </a:rPr>
              <a:t> и </a:t>
            </a:r>
            <a:r>
              <a:rPr lang="ru-RU" altLang="ru-RU" sz="2000" b="1" i="1" smtClean="0">
                <a:latin typeface="Arial" pitchFamily="34" charset="0"/>
              </a:rPr>
              <a:t>B</a:t>
            </a:r>
            <a:r>
              <a:rPr lang="ru-RU" altLang="ru-RU" sz="2000" b="1" smtClean="0">
                <a:latin typeface="Arial" pitchFamily="34" charset="0"/>
              </a:rPr>
              <a:t>;</a:t>
            </a:r>
            <a:endParaRPr lang="ru-RU" altLang="ru-RU" sz="2000" b="1" i="1" smtClean="0">
              <a:latin typeface="Arial" pitchFamily="34" charset="0"/>
            </a:endParaRPr>
          </a:p>
          <a:p>
            <a:pPr>
              <a:lnSpc>
                <a:spcPct val="90000"/>
              </a:lnSpc>
              <a:buFont typeface="Georgia" pitchFamily="18" charset="0"/>
              <a:buNone/>
            </a:pPr>
            <a:r>
              <a:rPr lang="en-US" altLang="ru-RU" sz="2000" b="1" i="1" smtClean="0">
                <a:latin typeface="Arial" pitchFamily="34" charset="0"/>
              </a:rPr>
              <a:t>   </a:t>
            </a:r>
            <a:r>
              <a:rPr lang="ru-RU" altLang="ru-RU" sz="2000" b="1" i="1" smtClean="0">
                <a:solidFill>
                  <a:schemeClr val="accent1"/>
                </a:solidFill>
                <a:latin typeface="Arial" pitchFamily="34" charset="0"/>
              </a:rPr>
              <a:t> вычитания</a:t>
            </a:r>
            <a:r>
              <a:rPr lang="ru-RU" altLang="ru-RU" sz="2000" b="1" smtClean="0">
                <a:latin typeface="Arial" pitchFamily="34" charset="0"/>
              </a:rPr>
              <a:t> </a:t>
            </a:r>
            <a:r>
              <a:rPr lang="ru-RU" altLang="ru-RU" sz="2000" b="1" i="1" smtClean="0">
                <a:latin typeface="Arial" pitchFamily="34" charset="0"/>
              </a:rPr>
              <a:t>D = A </a:t>
            </a:r>
            <a:r>
              <a:rPr lang="uk-UA" altLang="ru-RU" sz="2000" b="1" i="1" smtClean="0">
                <a:latin typeface="Arial" pitchFamily="34" charset="0"/>
                <a:sym typeface="Symbol" pitchFamily="18" charset="2"/>
              </a:rPr>
              <a:t></a:t>
            </a:r>
            <a:r>
              <a:rPr lang="ru-RU" altLang="ru-RU" sz="2000" b="1" i="1" smtClean="0">
                <a:latin typeface="Arial" pitchFamily="34" charset="0"/>
              </a:rPr>
              <a:t> B</a:t>
            </a:r>
            <a:r>
              <a:rPr lang="ru-RU" altLang="ru-RU" sz="2000" b="1" smtClean="0">
                <a:latin typeface="Arial" pitchFamily="34" charset="0"/>
              </a:rPr>
              <a:t> при </a:t>
            </a:r>
            <a:r>
              <a:rPr lang="ru-RU" altLang="ru-RU" sz="2000" b="1" i="1" smtClean="0">
                <a:latin typeface="Arial" pitchFamily="34" charset="0"/>
              </a:rPr>
              <a:t>B </a:t>
            </a:r>
            <a:r>
              <a:rPr lang="ru-RU" altLang="ru-RU" sz="2000" b="1" i="1" smtClean="0">
                <a:latin typeface="Arial" pitchFamily="34" charset="0"/>
                <a:sym typeface="Symbol" pitchFamily="18" charset="2"/>
              </a:rPr>
              <a:t></a:t>
            </a:r>
            <a:r>
              <a:rPr lang="ru-RU" altLang="ru-RU" sz="2000" b="1" i="1" smtClean="0">
                <a:latin typeface="Arial" pitchFamily="34" charset="0"/>
              </a:rPr>
              <a:t> A</a:t>
            </a:r>
            <a:r>
              <a:rPr lang="ru-RU" altLang="ru-RU" sz="2000" b="1" smtClean="0">
                <a:latin typeface="Arial" pitchFamily="34" charset="0"/>
              </a:rPr>
              <a:t>. Результат применения операции: новый объект-множество со всеми элементами </a:t>
            </a:r>
            <a:r>
              <a:rPr lang="ru-RU" altLang="ru-RU" sz="2000" b="1" i="1" smtClean="0">
                <a:latin typeface="Arial" pitchFamily="34" charset="0"/>
              </a:rPr>
              <a:t>A</a:t>
            </a:r>
            <a:r>
              <a:rPr lang="ru-RU" altLang="ru-RU" sz="2000" b="1" smtClean="0">
                <a:latin typeface="Arial" pitchFamily="34" charset="0"/>
              </a:rPr>
              <a:t>, которые не входят в </a:t>
            </a:r>
            <a:r>
              <a:rPr lang="ru-RU" altLang="ru-RU" sz="2000" b="1" i="1" smtClean="0">
                <a:latin typeface="Arial" pitchFamily="34" charset="0"/>
              </a:rPr>
              <a:t>B</a:t>
            </a:r>
            <a:r>
              <a:rPr lang="ru-RU" altLang="ru-RU" sz="2000" b="1" smtClean="0">
                <a:latin typeface="Arial" pitchFamily="34" charset="0"/>
              </a:rPr>
              <a:t>;</a:t>
            </a:r>
            <a:endParaRPr lang="ru-RU" altLang="ru-RU" sz="2000" b="1" i="1" smtClean="0">
              <a:latin typeface="Arial" pitchFamily="34" charset="0"/>
            </a:endParaRPr>
          </a:p>
          <a:p>
            <a:pPr>
              <a:lnSpc>
                <a:spcPct val="90000"/>
              </a:lnSpc>
              <a:buFont typeface="Georgia" pitchFamily="18" charset="0"/>
              <a:buNone/>
            </a:pPr>
            <a:r>
              <a:rPr lang="en-US" altLang="ru-RU" sz="2000" b="1" i="1" smtClean="0">
                <a:latin typeface="Arial" pitchFamily="34" charset="0"/>
              </a:rPr>
              <a:t> </a:t>
            </a:r>
            <a:r>
              <a:rPr lang="ru-RU" altLang="ru-RU" sz="2000" b="1" i="1" smtClean="0">
                <a:solidFill>
                  <a:schemeClr val="accent1"/>
                </a:solidFill>
                <a:latin typeface="Arial" pitchFamily="34" charset="0"/>
              </a:rPr>
              <a:t> симметричного вычитания</a:t>
            </a:r>
            <a:r>
              <a:rPr lang="ru-RU" altLang="ru-RU" sz="2000" b="1" smtClean="0">
                <a:latin typeface="Arial" pitchFamily="34" charset="0"/>
              </a:rPr>
              <a:t> </a:t>
            </a:r>
            <a:r>
              <a:rPr lang="ru-RU" altLang="ru-RU" sz="2000" b="1" i="1" smtClean="0">
                <a:latin typeface="Arial" pitchFamily="34" charset="0"/>
              </a:rPr>
              <a:t>S = A \ B</a:t>
            </a:r>
            <a:r>
              <a:rPr lang="ru-RU" altLang="ru-RU" sz="2000" b="1" smtClean="0">
                <a:latin typeface="Arial" pitchFamily="34" charset="0"/>
              </a:rPr>
              <a:t>, где </a:t>
            </a:r>
            <a:r>
              <a:rPr lang="ru-RU" altLang="ru-RU" sz="2000" b="1" i="1" smtClean="0">
                <a:latin typeface="Arial" pitchFamily="34" charset="0"/>
              </a:rPr>
              <a:t>A ∩ B</a:t>
            </a:r>
            <a:r>
              <a:rPr lang="ru-RU" altLang="ru-RU" sz="2000" b="1" smtClean="0">
                <a:latin typeface="Arial" pitchFamily="34" charset="0"/>
              </a:rPr>
              <a:t>, и не </a:t>
            </a:r>
            <a:r>
              <a:rPr lang="ru-RU" altLang="ru-RU" sz="2000" b="1" i="1" smtClean="0">
                <a:latin typeface="Arial" pitchFamily="34" charset="0"/>
              </a:rPr>
              <a:t>A </a:t>
            </a:r>
            <a:r>
              <a:rPr lang="ru-RU" altLang="ru-RU" sz="2000" b="1" i="1" smtClean="0">
                <a:latin typeface="Arial" pitchFamily="34" charset="0"/>
                <a:sym typeface="Symbol" pitchFamily="18" charset="2"/>
              </a:rPr>
              <a:t></a:t>
            </a:r>
            <a:r>
              <a:rPr lang="ru-RU" altLang="ru-RU" sz="2000" b="1" i="1" smtClean="0">
                <a:latin typeface="Arial" pitchFamily="34" charset="0"/>
              </a:rPr>
              <a:t> B</a:t>
            </a:r>
            <a:r>
              <a:rPr lang="ru-RU" altLang="ru-RU" sz="2000" b="1" smtClean="0">
                <a:latin typeface="Arial" pitchFamily="34" charset="0"/>
              </a:rPr>
              <a:t>, не </a:t>
            </a:r>
            <a:r>
              <a:rPr lang="ru-RU" altLang="ru-RU" sz="2000" b="1" i="1" smtClean="0">
                <a:latin typeface="Arial" pitchFamily="34" charset="0"/>
              </a:rPr>
              <a:t>B </a:t>
            </a:r>
            <a:r>
              <a:rPr lang="ru-RU" altLang="ru-RU" sz="2000" b="1" i="1" smtClean="0">
                <a:latin typeface="Arial" pitchFamily="34" charset="0"/>
                <a:sym typeface="Symbol" pitchFamily="18" charset="2"/>
              </a:rPr>
              <a:t></a:t>
            </a:r>
            <a:r>
              <a:rPr lang="ru-RU" altLang="ru-RU" sz="2000" b="1" i="1" smtClean="0">
                <a:latin typeface="Arial" pitchFamily="34" charset="0"/>
              </a:rPr>
              <a:t> A</a:t>
            </a:r>
            <a:r>
              <a:rPr lang="ru-RU" altLang="ru-RU" sz="2000" b="1" smtClean="0">
                <a:latin typeface="Arial" pitchFamily="34" charset="0"/>
              </a:rPr>
              <a:t>. Результат применения операции – это новый объект-множество с множеством элементов, которые принадлежат </a:t>
            </a:r>
            <a:r>
              <a:rPr lang="ru-RU" altLang="ru-RU" sz="2000" b="1" i="1" smtClean="0">
                <a:latin typeface="Arial" pitchFamily="34" charset="0"/>
              </a:rPr>
              <a:t>A</a:t>
            </a:r>
            <a:r>
              <a:rPr lang="ru-RU" altLang="ru-RU" sz="2000" b="1" smtClean="0">
                <a:latin typeface="Arial" pitchFamily="34" charset="0"/>
              </a:rPr>
              <a:t> ("или" – распределенное) </a:t>
            </a:r>
            <a:r>
              <a:rPr lang="ru-RU" altLang="ru-RU" sz="2000" b="1" i="1" smtClean="0">
                <a:latin typeface="Arial" pitchFamily="34" charset="0"/>
              </a:rPr>
              <a:t>B</a:t>
            </a:r>
            <a:r>
              <a:rPr lang="ru-RU" altLang="ru-RU" sz="2000" b="1" smtClean="0">
                <a:latin typeface="Arial" pitchFamily="34" charset="0"/>
              </a:rPr>
              <a:t>. </a:t>
            </a:r>
          </a:p>
        </p:txBody>
      </p:sp>
      <p:sp>
        <p:nvSpPr>
          <p:cNvPr id="2867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graphicFrame>
        <p:nvGraphicFramePr>
          <p:cNvPr id="28677" name="Object 4"/>
          <p:cNvGraphicFramePr>
            <a:graphicFrameLocks noChangeAspect="1"/>
          </p:cNvGraphicFramePr>
          <p:nvPr/>
        </p:nvGraphicFramePr>
        <p:xfrm>
          <a:off x="0" y="0"/>
          <a:ext cx="152400" cy="161925"/>
        </p:xfrm>
        <a:graphic>
          <a:graphicData uri="http://schemas.openxmlformats.org/presentationml/2006/ole">
            <mc:AlternateContent xmlns:mc="http://schemas.openxmlformats.org/markup-compatibility/2006">
              <mc:Choice xmlns:v="urn:schemas-microsoft-com:vml" Requires="v">
                <p:oleObj spid="_x0000_s28680" name="Формула" r:id="rId3" imgW="152334" imgH="190417" progId="Equation.3">
                  <p:embed/>
                </p:oleObj>
              </mc:Choice>
              <mc:Fallback>
                <p:oleObj name="Формула" r:id="rId3" imgW="152334" imgH="190417"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793875" y="188913"/>
            <a:ext cx="6511925" cy="719137"/>
          </a:xfrm>
        </p:spPr>
        <p:txBody>
          <a:bodyPr wrap="square" numCol="1" anchor="b" compatLnSpc="1">
            <a:prstTxWarp prst="textNoShape">
              <a:avLst/>
            </a:prstTxWarp>
          </a:bodyPr>
          <a:lstStyle/>
          <a:p>
            <a:pPr algn="ctr" eaLnBrk="1" hangingPunct="1">
              <a:buFont typeface="Georgia" pitchFamily="18" charset="0"/>
              <a:buNone/>
              <a:defRPr/>
            </a:pPr>
            <a:r>
              <a:rPr lang="uk-UA" altLang="ru-RU" sz="2800" dirty="0" err="1" smtClean="0">
                <a:solidFill>
                  <a:schemeClr val="accent1"/>
                </a:solidFill>
                <a:effectLst>
                  <a:outerShdw blurRad="38100" dist="38100" dir="2700000" algn="tl">
                    <a:srgbClr val="C0C0C0"/>
                  </a:outerShdw>
                </a:effectLst>
                <a:latin typeface="Trebuchet MS" pitchFamily="34" charset="0"/>
              </a:rPr>
              <a:t>Обобщающий</a:t>
            </a:r>
            <a:r>
              <a:rPr lang="uk-UA" altLang="ru-RU" sz="2800" dirty="0" smtClean="0">
                <a:solidFill>
                  <a:schemeClr val="accent1"/>
                </a:solidFill>
                <a:effectLst>
                  <a:outerShdw blurRad="38100" dist="38100" dir="2700000" algn="tl">
                    <a:srgbClr val="C0C0C0"/>
                  </a:outerShdw>
                </a:effectLst>
                <a:latin typeface="Trebuchet MS" pitchFamily="34" charset="0"/>
              </a:rPr>
              <a:t>  </a:t>
            </a:r>
            <a:r>
              <a:rPr lang="uk-UA" altLang="ru-RU" sz="2800" dirty="0" err="1" smtClean="0">
                <a:solidFill>
                  <a:schemeClr val="accent1"/>
                </a:solidFill>
                <a:effectLst>
                  <a:outerShdw blurRad="38100" dist="38100" dir="2700000" algn="tl">
                    <a:srgbClr val="C0C0C0"/>
                  </a:outerShdw>
                </a:effectLst>
                <a:latin typeface="Trebuchet MS" pitchFamily="34" charset="0"/>
              </a:rPr>
              <a:t>уровень</a:t>
            </a:r>
            <a:endParaRPr lang="uk-UA" altLang="ru-RU" sz="2800" dirty="0" smtClean="0">
              <a:solidFill>
                <a:schemeClr val="accent1"/>
              </a:solidFill>
              <a:effectLst>
                <a:outerShdw blurRad="38100" dist="38100" dir="2700000" algn="tl">
                  <a:srgbClr val="C0C0C0"/>
                </a:outerShdw>
              </a:effectLst>
              <a:latin typeface="Trebuchet MS" pitchFamily="34" charset="0"/>
            </a:endParaRPr>
          </a:p>
        </p:txBody>
      </p:sp>
      <p:sp>
        <p:nvSpPr>
          <p:cNvPr id="5" name="Овал 4"/>
          <p:cNvSpPr/>
          <p:nvPr/>
        </p:nvSpPr>
        <p:spPr>
          <a:xfrm>
            <a:off x="900113" y="5373688"/>
            <a:ext cx="7416800" cy="1439862"/>
          </a:xfrm>
          <a:prstGeom prst="ellipse">
            <a:avLst/>
          </a:prstGeom>
          <a:solidFill>
            <a:schemeClr val="accent5">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lgn="ctr">
              <a:defRPr/>
            </a:pPr>
            <a:r>
              <a:rPr lang="en-US" altLang="ru-RU" sz="3200" smtClean="0">
                <a:solidFill>
                  <a:srgbClr val="FFFFFF"/>
                </a:solidFill>
                <a:latin typeface="Palatino Linotype" pitchFamily="18" charset="0"/>
              </a:rPr>
              <a:t>O</a:t>
            </a:r>
            <a:r>
              <a:rPr lang="en-US" altLang="ru-RU" sz="2400" smtClean="0">
                <a:solidFill>
                  <a:srgbClr val="FFFFFF"/>
                </a:solidFill>
                <a:latin typeface="Palatino Linotype" pitchFamily="18" charset="0"/>
              </a:rPr>
              <a:t>0					</a:t>
            </a:r>
            <a:r>
              <a:rPr lang="uk-UA" altLang="ru-RU" sz="2400" smtClean="0">
                <a:solidFill>
                  <a:srgbClr val="FFFFFF"/>
                </a:solidFill>
                <a:latin typeface="Palatino Linotype" pitchFamily="18" charset="0"/>
              </a:rPr>
              <a:t> </a:t>
            </a:r>
            <a:endParaRPr lang="uk-UA" altLang="ru-RU" smtClean="0">
              <a:solidFill>
                <a:srgbClr val="FFFFFF"/>
              </a:solidFill>
              <a:latin typeface="Palatino Linotype" pitchFamily="18" charset="0"/>
            </a:endParaRPr>
          </a:p>
        </p:txBody>
      </p:sp>
      <p:sp>
        <p:nvSpPr>
          <p:cNvPr id="6" name="Овал 5"/>
          <p:cNvSpPr/>
          <p:nvPr/>
        </p:nvSpPr>
        <p:spPr>
          <a:xfrm>
            <a:off x="3492500" y="5364163"/>
            <a:ext cx="4311650" cy="873125"/>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O</a:t>
            </a:r>
            <a:r>
              <a:rPr lang="en-US" sz="2400" dirty="0"/>
              <a:t>1</a:t>
            </a:r>
            <a:endParaRPr lang="uk-UA" dirty="0"/>
          </a:p>
        </p:txBody>
      </p:sp>
      <p:sp>
        <p:nvSpPr>
          <p:cNvPr id="7" name="Овал 6"/>
          <p:cNvSpPr/>
          <p:nvPr/>
        </p:nvSpPr>
        <p:spPr>
          <a:xfrm>
            <a:off x="4068763" y="5453063"/>
            <a:ext cx="1008062" cy="436562"/>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O</a:t>
            </a:r>
            <a:r>
              <a:rPr lang="en-US" sz="2400" dirty="0"/>
              <a:t>2</a:t>
            </a:r>
            <a:endParaRPr lang="uk-UA" dirty="0"/>
          </a:p>
        </p:txBody>
      </p:sp>
      <p:sp>
        <p:nvSpPr>
          <p:cNvPr id="8" name="Овал 7"/>
          <p:cNvSpPr/>
          <p:nvPr/>
        </p:nvSpPr>
        <p:spPr>
          <a:xfrm>
            <a:off x="5867400" y="5373688"/>
            <a:ext cx="1008063" cy="434975"/>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O</a:t>
            </a:r>
            <a:r>
              <a:rPr lang="en-US" sz="2400" dirty="0"/>
              <a:t>3</a:t>
            </a:r>
            <a:endParaRPr lang="uk-UA" dirty="0"/>
          </a:p>
        </p:txBody>
      </p:sp>
      <p:sp>
        <p:nvSpPr>
          <p:cNvPr id="9" name="Овал 8"/>
          <p:cNvSpPr/>
          <p:nvPr/>
        </p:nvSpPr>
        <p:spPr>
          <a:xfrm>
            <a:off x="4500563" y="6232525"/>
            <a:ext cx="1008062" cy="436563"/>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O</a:t>
            </a:r>
            <a:r>
              <a:rPr lang="en-US" sz="2400" dirty="0"/>
              <a:t>4</a:t>
            </a:r>
            <a:endParaRPr lang="uk-UA" dirty="0"/>
          </a:p>
        </p:txBody>
      </p:sp>
      <p:sp>
        <p:nvSpPr>
          <p:cNvPr id="10" name="Овал 9"/>
          <p:cNvSpPr/>
          <p:nvPr/>
        </p:nvSpPr>
        <p:spPr>
          <a:xfrm>
            <a:off x="2987675" y="6232525"/>
            <a:ext cx="1008063" cy="436563"/>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O</a:t>
            </a:r>
            <a:r>
              <a:rPr lang="en-US" sz="2400" dirty="0"/>
              <a:t>5</a:t>
            </a:r>
            <a:endParaRPr lang="uk-UA" dirty="0"/>
          </a:p>
        </p:txBody>
      </p:sp>
      <p:sp>
        <p:nvSpPr>
          <p:cNvPr id="29705" name="Rectangle 12"/>
          <p:cNvSpPr>
            <a:spLocks noChangeArrowheads="1"/>
          </p:cNvSpPr>
          <p:nvPr/>
        </p:nvSpPr>
        <p:spPr bwMode="auto">
          <a:xfrm>
            <a:off x="179388" y="1038225"/>
            <a:ext cx="8964612"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algn="ctr" eaLnBrk="1" hangingPunct="1">
              <a:spcBef>
                <a:spcPct val="0"/>
              </a:spcBef>
              <a:spcAft>
                <a:spcPct val="0"/>
              </a:spcAft>
              <a:buClrTx/>
              <a:buSzTx/>
              <a:buFontTx/>
              <a:buNone/>
            </a:pPr>
            <a:r>
              <a:rPr lang="ru-RU" altLang="ru-RU" sz="2000" b="1">
                <a:solidFill>
                  <a:schemeClr val="tx1"/>
                </a:solidFill>
                <a:sym typeface="Symbol" pitchFamily="18" charset="2"/>
              </a:rPr>
              <a:t>Объект – это класс или множество</a:t>
            </a:r>
          </a:p>
          <a:p>
            <a:pPr algn="ctr" eaLnBrk="1" hangingPunct="1">
              <a:spcBef>
                <a:spcPct val="0"/>
              </a:spcBef>
              <a:spcAft>
                <a:spcPct val="0"/>
              </a:spcAft>
              <a:buClrTx/>
              <a:buSzTx/>
              <a:buFontTx/>
              <a:buNone/>
            </a:pPr>
            <a:endParaRPr lang="ru-RU" altLang="ru-RU" sz="2000" b="1">
              <a:solidFill>
                <a:schemeClr val="tx1"/>
              </a:solidFill>
              <a:sym typeface="Symbol" pitchFamily="18" charset="2"/>
            </a:endParaRPr>
          </a:p>
          <a:p>
            <a:pPr eaLnBrk="1" hangingPunct="1">
              <a:spcBef>
                <a:spcPct val="0"/>
              </a:spcBef>
              <a:spcAft>
                <a:spcPct val="0"/>
              </a:spcAft>
              <a:buClrTx/>
              <a:buSzTx/>
              <a:buFontTx/>
              <a:buNone/>
            </a:pPr>
            <a:r>
              <a:rPr lang="ru-RU" altLang="ru-RU" sz="2000" b="1">
                <a:solidFill>
                  <a:schemeClr val="tx1"/>
                </a:solidFill>
                <a:sym typeface="Symbol" pitchFamily="18" charset="2"/>
              </a:rPr>
              <a:t>(класс в данном случае рассматривается как соответствующее понятие аксиоматической теории множеств Геделя-Бернайса).</a:t>
            </a:r>
          </a:p>
          <a:p>
            <a:pPr algn="ctr" eaLnBrk="1" hangingPunct="1">
              <a:spcBef>
                <a:spcPct val="0"/>
              </a:spcBef>
              <a:spcAft>
                <a:spcPct val="0"/>
              </a:spcAft>
              <a:buClrTx/>
              <a:buSzTx/>
              <a:buFontTx/>
              <a:buNone/>
            </a:pPr>
            <a:endParaRPr lang="ru-RU" altLang="ru-RU" sz="2000" b="1" i="1">
              <a:solidFill>
                <a:schemeClr val="tx1"/>
              </a:solidFill>
              <a:sym typeface="Symbol" pitchFamily="18" charset="2"/>
            </a:endParaRPr>
          </a:p>
          <a:p>
            <a:pPr algn="ctr" eaLnBrk="1" hangingPunct="1">
              <a:spcBef>
                <a:spcPct val="0"/>
              </a:spcBef>
              <a:spcAft>
                <a:spcPct val="0"/>
              </a:spcAft>
              <a:buClrTx/>
              <a:buSzTx/>
              <a:buFontTx/>
              <a:buNone/>
            </a:pPr>
            <a:r>
              <a:rPr lang="ru-RU" altLang="ru-RU" sz="2000" b="1" i="1">
                <a:solidFill>
                  <a:schemeClr val="tx1"/>
                </a:solidFill>
                <a:sym typeface="Symbol" pitchFamily="18" charset="2"/>
              </a:rPr>
              <a:t>O = </a:t>
            </a:r>
            <a:r>
              <a:rPr lang="ru-RU" altLang="ru-RU" sz="2000" b="1">
                <a:solidFill>
                  <a:schemeClr val="tx1"/>
                </a:solidFill>
                <a:sym typeface="Symbol" pitchFamily="18" charset="2"/>
              </a:rPr>
              <a:t>(</a:t>
            </a:r>
            <a:r>
              <a:rPr lang="ru-RU" altLang="ru-RU" sz="2000" b="1" i="1">
                <a:solidFill>
                  <a:schemeClr val="tx1"/>
                </a:solidFill>
                <a:sym typeface="Symbol" pitchFamily="18" charset="2"/>
              </a:rPr>
              <a:t>O</a:t>
            </a:r>
            <a:r>
              <a:rPr lang="ru-RU" altLang="ru-RU" sz="1800" b="1" i="1" baseline="-25000">
                <a:solidFill>
                  <a:schemeClr val="tx1"/>
                </a:solidFill>
                <a:sym typeface="Symbol" pitchFamily="18" charset="2"/>
              </a:rPr>
              <a:t>0</a:t>
            </a:r>
            <a:r>
              <a:rPr lang="ru-RU" altLang="ru-RU" sz="2000" b="1" i="1">
                <a:solidFill>
                  <a:schemeClr val="tx1"/>
                </a:solidFill>
                <a:sym typeface="Symbol" pitchFamily="18" charset="2"/>
              </a:rPr>
              <a:t>, O</a:t>
            </a:r>
            <a:r>
              <a:rPr lang="ru-RU" altLang="ru-RU" sz="2000" b="1" i="1" baseline="-25000">
                <a:solidFill>
                  <a:schemeClr val="tx1"/>
                </a:solidFill>
                <a:sym typeface="Symbol" pitchFamily="18" charset="2"/>
              </a:rPr>
              <a:t>1</a:t>
            </a:r>
            <a:r>
              <a:rPr lang="ru-RU" altLang="ru-RU" sz="2000" b="1" i="1">
                <a:solidFill>
                  <a:schemeClr val="tx1"/>
                </a:solidFill>
                <a:sym typeface="Symbol" pitchFamily="18" charset="2"/>
              </a:rPr>
              <a:t>, … O</a:t>
            </a:r>
            <a:r>
              <a:rPr lang="ru-RU" altLang="ru-RU" sz="2000" b="1" i="1" baseline="-25000">
                <a:solidFill>
                  <a:schemeClr val="tx1"/>
                </a:solidFill>
                <a:sym typeface="Symbol" pitchFamily="18" charset="2"/>
              </a:rPr>
              <a:t>n</a:t>
            </a:r>
            <a:r>
              <a:rPr lang="ru-RU" altLang="ru-RU" sz="2000" b="1">
                <a:solidFill>
                  <a:schemeClr val="tx1"/>
                </a:solidFill>
                <a:sym typeface="Symbol" pitchFamily="18" charset="2"/>
              </a:rPr>
              <a:t>)</a:t>
            </a:r>
          </a:p>
          <a:p>
            <a:pPr algn="ctr" eaLnBrk="1" hangingPunct="1">
              <a:spcBef>
                <a:spcPct val="0"/>
              </a:spcBef>
              <a:spcAft>
                <a:spcPct val="0"/>
              </a:spcAft>
              <a:buClrTx/>
              <a:buSzTx/>
              <a:buFontTx/>
              <a:buNone/>
            </a:pPr>
            <a:endParaRPr lang="ru-RU" altLang="ru-RU" sz="2000" b="1" i="1">
              <a:solidFill>
                <a:schemeClr val="tx1"/>
              </a:solidFill>
              <a:sym typeface="Symbol" pitchFamily="18" charset="2"/>
            </a:endParaRPr>
          </a:p>
          <a:p>
            <a:pPr eaLnBrk="1" hangingPunct="1">
              <a:spcBef>
                <a:spcPct val="0"/>
              </a:spcBef>
              <a:spcAft>
                <a:spcPct val="0"/>
              </a:spcAft>
              <a:buClrTx/>
              <a:buSzTx/>
              <a:buFontTx/>
              <a:buNone/>
            </a:pPr>
            <a:r>
              <a:rPr lang="ru-RU" altLang="ru-RU" sz="2000" b="1" i="1">
                <a:solidFill>
                  <a:schemeClr val="tx1"/>
                </a:solidFill>
                <a:sym typeface="Symbol" pitchFamily="18" charset="2"/>
              </a:rPr>
              <a:t>O – </a:t>
            </a:r>
            <a:r>
              <a:rPr lang="ru-RU" altLang="ru-RU" sz="2000" b="1">
                <a:solidFill>
                  <a:schemeClr val="tx1"/>
                </a:solidFill>
                <a:sym typeface="Symbol" pitchFamily="18" charset="2"/>
              </a:rPr>
              <a:t>совокупность объектов  предметной области, </a:t>
            </a:r>
          </a:p>
          <a:p>
            <a:pPr eaLnBrk="1" hangingPunct="1">
              <a:spcBef>
                <a:spcPct val="0"/>
              </a:spcBef>
              <a:spcAft>
                <a:spcPct val="0"/>
              </a:spcAft>
              <a:buClrTx/>
              <a:buSzTx/>
              <a:buFontTx/>
              <a:buNone/>
            </a:pPr>
            <a:r>
              <a:rPr lang="ru-RU" altLang="ru-RU" sz="2000" b="1" i="1">
                <a:solidFill>
                  <a:schemeClr val="tx1"/>
                </a:solidFill>
                <a:sym typeface="Symbol" pitchFamily="18" charset="2"/>
              </a:rPr>
              <a:t>O</a:t>
            </a:r>
            <a:r>
              <a:rPr lang="ru-RU" altLang="ru-RU" sz="2000" b="1" i="1" baseline="-25000">
                <a:solidFill>
                  <a:schemeClr val="tx1"/>
                </a:solidFill>
                <a:sym typeface="Symbol" pitchFamily="18" charset="2"/>
              </a:rPr>
              <a:t>0</a:t>
            </a:r>
            <a:r>
              <a:rPr lang="ru-RU" altLang="ru-RU" sz="2000" b="1" i="1">
                <a:solidFill>
                  <a:schemeClr val="tx1"/>
                </a:solidFill>
                <a:sym typeface="Symbol" pitchFamily="18" charset="2"/>
              </a:rPr>
              <a:t> – </a:t>
            </a:r>
            <a:r>
              <a:rPr lang="ru-RU" altLang="ru-RU" sz="2000" b="1">
                <a:solidFill>
                  <a:schemeClr val="tx1"/>
                </a:solidFill>
                <a:sym typeface="Symbol" pitchFamily="18" charset="2"/>
              </a:rPr>
              <a:t>собственно предметная область.</a:t>
            </a:r>
            <a:r>
              <a:rPr lang="ru-RU" altLang="ru-RU" sz="2000" b="1" i="1">
                <a:solidFill>
                  <a:schemeClr val="tx1"/>
                </a:solidFill>
                <a:sym typeface="Symbol" pitchFamily="18" charset="2"/>
              </a:rPr>
              <a:t> </a:t>
            </a:r>
          </a:p>
          <a:p>
            <a:pPr eaLnBrk="1" hangingPunct="1">
              <a:spcBef>
                <a:spcPct val="0"/>
              </a:spcBef>
              <a:spcAft>
                <a:spcPct val="0"/>
              </a:spcAft>
              <a:buClrTx/>
              <a:buSzTx/>
              <a:buFontTx/>
              <a:buNone/>
            </a:pPr>
            <a:endParaRPr lang="ru-RU" altLang="ru-RU" sz="2000" b="1">
              <a:solidFill>
                <a:schemeClr val="tx1"/>
              </a:solidFill>
              <a:sym typeface="Symbol" pitchFamily="18" charset="2"/>
            </a:endParaRPr>
          </a:p>
          <a:p>
            <a:pPr eaLnBrk="1" hangingPunct="1">
              <a:spcBef>
                <a:spcPct val="0"/>
              </a:spcBef>
              <a:spcAft>
                <a:spcPct val="0"/>
              </a:spcAft>
              <a:buClrTx/>
              <a:buSzTx/>
              <a:buFontTx/>
              <a:buNone/>
            </a:pPr>
            <a:r>
              <a:rPr lang="uk-UA" altLang="ru-RU" sz="1800" b="1">
                <a:sym typeface="Symbol" pitchFamily="18" charset="2"/>
              </a:rPr>
              <a:t> </a:t>
            </a:r>
            <a:r>
              <a:rPr lang="uk-UA" altLang="ru-RU" sz="2400" b="1">
                <a:sym typeface="Symbol" pitchFamily="18" charset="2"/>
              </a:rPr>
              <a:t> </a:t>
            </a:r>
            <a:r>
              <a:rPr lang="uk-UA" altLang="ru-RU" sz="2400">
                <a:solidFill>
                  <a:schemeClr val="tx1"/>
                </a:solidFill>
              </a:rPr>
              <a:t> </a:t>
            </a:r>
            <a:r>
              <a:rPr lang="ru-RU" altLang="ru-RU" sz="2400" b="1">
                <a:solidFill>
                  <a:schemeClr val="tx1"/>
                </a:solidFill>
                <a:sym typeface="Symbol" pitchFamily="18" charset="2"/>
              </a:rPr>
              <a:t>i</a:t>
            </a:r>
            <a:r>
              <a:rPr lang="uk-UA" altLang="ru-RU" sz="2400" b="1">
                <a:solidFill>
                  <a:schemeClr val="tx1"/>
                </a:solidFill>
                <a:sym typeface="Symbol" pitchFamily="18" charset="2"/>
              </a:rPr>
              <a:t> </a:t>
            </a:r>
            <a:r>
              <a:rPr lang="ru-RU" altLang="ru-RU" sz="2400" b="1">
                <a:solidFill>
                  <a:schemeClr val="tx1"/>
                </a:solidFill>
                <a:sym typeface="Symbol" pitchFamily="18" charset="2"/>
              </a:rPr>
              <a:t></a:t>
            </a:r>
            <a:r>
              <a:rPr lang="uk-UA" altLang="ru-RU" sz="2400" b="1">
                <a:solidFill>
                  <a:schemeClr val="tx1"/>
                </a:solidFill>
                <a:sym typeface="Symbol" pitchFamily="18" charset="2"/>
              </a:rPr>
              <a:t> </a:t>
            </a:r>
            <a:r>
              <a:rPr lang="ru-RU" altLang="ru-RU" sz="2400" b="1">
                <a:solidFill>
                  <a:schemeClr val="tx1"/>
                </a:solidFill>
                <a:sym typeface="Symbol" pitchFamily="18" charset="2"/>
              </a:rPr>
              <a:t>j</a:t>
            </a:r>
            <a:r>
              <a:rPr lang="uk-UA" altLang="ru-RU" sz="2400" b="1">
                <a:solidFill>
                  <a:schemeClr val="tx1"/>
                </a:solidFill>
                <a:sym typeface="Symbol" pitchFamily="18" charset="2"/>
              </a:rPr>
              <a:t>[(</a:t>
            </a:r>
            <a:r>
              <a:rPr lang="ru-RU" altLang="ru-RU" sz="2400" b="1">
                <a:solidFill>
                  <a:schemeClr val="tx1"/>
                </a:solidFill>
                <a:sym typeface="Symbol" pitchFamily="18" charset="2"/>
              </a:rPr>
              <a:t>i</a:t>
            </a:r>
            <a:r>
              <a:rPr lang="uk-UA" altLang="ru-RU" sz="2400" b="1">
                <a:solidFill>
                  <a:schemeClr val="tx1"/>
                </a:solidFill>
                <a:sym typeface="Symbol" pitchFamily="18" charset="2"/>
              </a:rPr>
              <a:t>&gt;0)&amp;( </a:t>
            </a:r>
            <a:r>
              <a:rPr lang="ru-RU" altLang="ru-RU" sz="2400" b="1">
                <a:solidFill>
                  <a:schemeClr val="tx1"/>
                </a:solidFill>
                <a:sym typeface="Symbol" pitchFamily="18" charset="2"/>
              </a:rPr>
              <a:t>j</a:t>
            </a:r>
            <a:r>
              <a:rPr lang="uk-UA" altLang="ru-RU" sz="2400" b="1">
                <a:solidFill>
                  <a:schemeClr val="tx1"/>
                </a:solidFill>
                <a:sym typeface="Symbol" pitchFamily="18" charset="2"/>
              </a:rPr>
              <a:t>≥0)&amp; (</a:t>
            </a:r>
            <a:r>
              <a:rPr lang="ru-RU" altLang="ru-RU" sz="2400" b="1">
                <a:solidFill>
                  <a:schemeClr val="tx1"/>
                </a:solidFill>
                <a:sym typeface="Symbol" pitchFamily="18" charset="2"/>
              </a:rPr>
              <a:t>i </a:t>
            </a:r>
            <a:r>
              <a:rPr lang="uk-UA" altLang="ru-RU" sz="2400" b="1">
                <a:solidFill>
                  <a:schemeClr val="tx1"/>
                </a:solidFill>
                <a:sym typeface="Symbol" pitchFamily="18" charset="2"/>
              </a:rPr>
              <a:t> </a:t>
            </a:r>
            <a:r>
              <a:rPr lang="ru-RU" altLang="ru-RU" sz="2400" b="1">
                <a:solidFill>
                  <a:schemeClr val="tx1"/>
                </a:solidFill>
                <a:sym typeface="Symbol" pitchFamily="18" charset="2"/>
              </a:rPr>
              <a:t>j</a:t>
            </a:r>
            <a:r>
              <a:rPr lang="uk-UA" altLang="ru-RU" sz="2400" b="1">
                <a:solidFill>
                  <a:schemeClr val="tx1"/>
                </a:solidFill>
                <a:sym typeface="Symbol" pitchFamily="18" charset="2"/>
              </a:rPr>
              <a:t>)&amp; (</a:t>
            </a:r>
            <a:r>
              <a:rPr lang="ru-RU" altLang="ru-RU" sz="2400" b="1">
                <a:solidFill>
                  <a:schemeClr val="tx1"/>
                </a:solidFill>
                <a:sym typeface="Symbol" pitchFamily="18" charset="2"/>
              </a:rPr>
              <a:t>O</a:t>
            </a:r>
            <a:r>
              <a:rPr lang="ru-RU" altLang="ru-RU" sz="2400" b="1" baseline="-25000">
                <a:solidFill>
                  <a:schemeClr val="tx1"/>
                </a:solidFill>
                <a:sym typeface="Symbol" pitchFamily="18" charset="2"/>
              </a:rPr>
              <a:t>i</a:t>
            </a:r>
            <a:r>
              <a:rPr lang="ru-RU" altLang="ru-RU" sz="2400" b="1">
                <a:solidFill>
                  <a:schemeClr val="tx1"/>
                </a:solidFill>
                <a:sym typeface="Symbol" pitchFamily="18" charset="2"/>
              </a:rPr>
              <a:t></a:t>
            </a:r>
            <a:r>
              <a:rPr lang="uk-UA" altLang="ru-RU" sz="2400" b="1">
                <a:solidFill>
                  <a:schemeClr val="tx1"/>
                </a:solidFill>
                <a:sym typeface="Symbol" pitchFamily="18" charset="2"/>
              </a:rPr>
              <a:t> </a:t>
            </a:r>
            <a:r>
              <a:rPr lang="ru-RU" altLang="ru-RU" sz="2400" b="1">
                <a:solidFill>
                  <a:schemeClr val="tx1"/>
                </a:solidFill>
                <a:sym typeface="Symbol" pitchFamily="18" charset="2"/>
              </a:rPr>
              <a:t>O</a:t>
            </a:r>
            <a:r>
              <a:rPr lang="ru-RU" altLang="ru-RU" sz="2400" b="1" baseline="-25000">
                <a:solidFill>
                  <a:schemeClr val="tx1"/>
                </a:solidFill>
                <a:sym typeface="Symbol" pitchFamily="18" charset="2"/>
              </a:rPr>
              <a:t>j</a:t>
            </a:r>
            <a:r>
              <a:rPr lang="uk-UA" altLang="ru-RU" sz="2400" b="1">
                <a:solidFill>
                  <a:schemeClr val="tx1"/>
                </a:solidFill>
                <a:sym typeface="Symbol" pitchFamily="18" charset="2"/>
              </a:rPr>
              <a:t>)].</a:t>
            </a:r>
            <a:r>
              <a:rPr lang="ru-RU" altLang="ru-RU" sz="2000">
                <a:solidFill>
                  <a:schemeClr val="tx1"/>
                </a:solidFill>
                <a:sym typeface="Symbol" pitchFamily="18" charset="2"/>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0"/>
            <a:ext cx="9144000" cy="692150"/>
          </a:xfrm>
        </p:spPr>
        <p:txBody>
          <a:bodyPr wrap="square" numCol="1" anchor="b" compatLnSpc="1">
            <a:prstTxWarp prst="textNoShape">
              <a:avLst/>
            </a:prstTxWarp>
          </a:bodyPr>
          <a:lstStyle/>
          <a:p>
            <a:pPr algn="ctr" eaLnBrk="1" hangingPunct="1">
              <a:buFont typeface="Georgia" pitchFamily="18" charset="0"/>
              <a:buNone/>
              <a:defRPr/>
            </a:pPr>
            <a:r>
              <a:rPr lang="uk-UA" altLang="ru-RU" sz="2800" dirty="0" err="1" smtClean="0">
                <a:solidFill>
                  <a:schemeClr val="accent1"/>
                </a:solidFill>
                <a:effectLst>
                  <a:outerShdw blurRad="38100" dist="38100" dir="2700000" algn="tl">
                    <a:srgbClr val="C0C0C0"/>
                  </a:outerShdw>
                </a:effectLst>
                <a:latin typeface="Trebuchet MS" pitchFamily="34" charset="0"/>
              </a:rPr>
              <a:t>Структурный</a:t>
            </a:r>
            <a:r>
              <a:rPr lang="en-US" altLang="ru-RU" sz="2800" dirty="0" smtClean="0">
                <a:solidFill>
                  <a:schemeClr val="accent1"/>
                </a:solidFill>
                <a:effectLst>
                  <a:outerShdw blurRad="38100" dist="38100" dir="2700000" algn="tl">
                    <a:srgbClr val="C0C0C0"/>
                  </a:outerShdw>
                </a:effectLst>
                <a:latin typeface="Trebuchet MS" pitchFamily="34" charset="0"/>
              </a:rPr>
              <a:t> </a:t>
            </a:r>
            <a:r>
              <a:rPr lang="ru-RU" altLang="ru-RU" sz="2800" dirty="0" smtClean="0">
                <a:solidFill>
                  <a:schemeClr val="accent1"/>
                </a:solidFill>
                <a:effectLst>
                  <a:outerShdw blurRad="38100" dist="38100" dir="2700000" algn="tl">
                    <a:srgbClr val="C0C0C0"/>
                  </a:outerShdw>
                </a:effectLst>
                <a:latin typeface="Trebuchet MS" pitchFamily="34" charset="0"/>
              </a:rPr>
              <a:t>уровень </a:t>
            </a:r>
            <a:endParaRPr lang="uk-UA" altLang="ru-RU" sz="2800" dirty="0" smtClean="0">
              <a:solidFill>
                <a:schemeClr val="accent1"/>
              </a:solidFill>
              <a:effectLst>
                <a:outerShdw blurRad="38100" dist="38100" dir="2700000" algn="tl">
                  <a:srgbClr val="C0C0C0"/>
                </a:outerShdw>
              </a:effectLst>
              <a:latin typeface="Trebuchet MS" pitchFamily="34" charset="0"/>
            </a:endParaRPr>
          </a:p>
        </p:txBody>
      </p:sp>
      <p:sp>
        <p:nvSpPr>
          <p:cNvPr id="11" name="Овал 10"/>
          <p:cNvSpPr/>
          <p:nvPr/>
        </p:nvSpPr>
        <p:spPr>
          <a:xfrm>
            <a:off x="3563938" y="5084763"/>
            <a:ext cx="4537075" cy="1439862"/>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O</a:t>
            </a:r>
            <a:r>
              <a:rPr lang="en-US" sz="2400" dirty="0"/>
              <a:t>1</a:t>
            </a:r>
            <a:r>
              <a:rPr lang="ru-RU" sz="2400" dirty="0"/>
              <a:t> </a:t>
            </a:r>
            <a:endParaRPr lang="uk-UA" dirty="0"/>
          </a:p>
        </p:txBody>
      </p:sp>
      <p:sp>
        <p:nvSpPr>
          <p:cNvPr id="12" name="Овал 11"/>
          <p:cNvSpPr/>
          <p:nvPr/>
        </p:nvSpPr>
        <p:spPr>
          <a:xfrm>
            <a:off x="3635375" y="5445125"/>
            <a:ext cx="1008063" cy="436563"/>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O</a:t>
            </a:r>
            <a:r>
              <a:rPr lang="en-US" sz="2400" dirty="0"/>
              <a:t>2</a:t>
            </a:r>
            <a:endParaRPr lang="uk-UA" dirty="0"/>
          </a:p>
        </p:txBody>
      </p:sp>
      <p:sp>
        <p:nvSpPr>
          <p:cNvPr id="13" name="Овал 12"/>
          <p:cNvSpPr/>
          <p:nvPr/>
        </p:nvSpPr>
        <p:spPr>
          <a:xfrm>
            <a:off x="6084888" y="5373688"/>
            <a:ext cx="1008062" cy="434975"/>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O</a:t>
            </a:r>
            <a:r>
              <a:rPr lang="en-US" sz="2400" dirty="0"/>
              <a:t>3</a:t>
            </a:r>
            <a:endParaRPr lang="uk-UA" dirty="0"/>
          </a:p>
        </p:txBody>
      </p:sp>
      <p:sp>
        <p:nvSpPr>
          <p:cNvPr id="14" name="Овал 13"/>
          <p:cNvSpPr/>
          <p:nvPr/>
        </p:nvSpPr>
        <p:spPr>
          <a:xfrm>
            <a:off x="4284663" y="5732463"/>
            <a:ext cx="1150937" cy="436562"/>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O</a:t>
            </a:r>
            <a:r>
              <a:rPr lang="en-US" sz="2400" dirty="0"/>
              <a:t>4</a:t>
            </a:r>
            <a:endParaRPr lang="uk-UA" dirty="0"/>
          </a:p>
        </p:txBody>
      </p:sp>
      <p:sp>
        <p:nvSpPr>
          <p:cNvPr id="15" name="Овал 14"/>
          <p:cNvSpPr/>
          <p:nvPr/>
        </p:nvSpPr>
        <p:spPr>
          <a:xfrm>
            <a:off x="2484438" y="6016625"/>
            <a:ext cx="1008062" cy="508000"/>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altLang="ru-RU" sz="3200" smtClean="0">
                <a:solidFill>
                  <a:srgbClr val="FFFFFF"/>
                </a:solidFill>
              </a:rPr>
              <a:t>O</a:t>
            </a:r>
            <a:r>
              <a:rPr lang="ru-RU" altLang="ru-RU" sz="3200" baseline="-25000" smtClean="0">
                <a:solidFill>
                  <a:srgbClr val="FFFFFF"/>
                </a:solidFill>
              </a:rPr>
              <a:t>0</a:t>
            </a:r>
            <a:endParaRPr lang="uk-UA" altLang="ru-RU" sz="3200" baseline="-25000" smtClean="0">
              <a:solidFill>
                <a:srgbClr val="FFFFFF"/>
              </a:solidFill>
            </a:endParaRPr>
          </a:p>
        </p:txBody>
      </p:sp>
      <p:sp>
        <p:nvSpPr>
          <p:cNvPr id="30728" name="Rectangle 12"/>
          <p:cNvSpPr>
            <a:spLocks noChangeArrowheads="1"/>
          </p:cNvSpPr>
          <p:nvPr/>
        </p:nvSpPr>
        <p:spPr bwMode="auto">
          <a:xfrm>
            <a:off x="0" y="687388"/>
            <a:ext cx="914400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ru-RU" altLang="ru-RU" sz="1800" b="1">
                <a:solidFill>
                  <a:schemeClr val="tx1"/>
                </a:solidFill>
              </a:rPr>
              <a:t>    </a:t>
            </a:r>
            <a:r>
              <a:rPr lang="ru-RU" altLang="ru-RU" sz="2400" b="1">
                <a:solidFill>
                  <a:schemeClr val="tx1"/>
                </a:solidFill>
              </a:rPr>
              <a:t>Объекты на обобщающем уровне представлены множеством элементов </a:t>
            </a:r>
          </a:p>
          <a:p>
            <a:pPr eaLnBrk="1" hangingPunct="1">
              <a:spcBef>
                <a:spcPct val="0"/>
              </a:spcBef>
              <a:spcAft>
                <a:spcPct val="0"/>
              </a:spcAft>
              <a:buClrTx/>
              <a:buSzTx/>
              <a:buFontTx/>
              <a:buNone/>
            </a:pPr>
            <a:r>
              <a:rPr lang="ru-RU" altLang="ru-RU" sz="2400" b="1">
                <a:solidFill>
                  <a:schemeClr val="tx1"/>
                </a:solidFill>
              </a:rPr>
              <a:t>                                        </a:t>
            </a:r>
            <a:r>
              <a:rPr lang="ru-RU" altLang="ru-RU" sz="2400" b="1" i="1">
                <a:solidFill>
                  <a:schemeClr val="tx1"/>
                </a:solidFill>
              </a:rPr>
              <a:t>O = </a:t>
            </a:r>
            <a:r>
              <a:rPr lang="ru-RU" altLang="ru-RU" sz="2400" b="1">
                <a:solidFill>
                  <a:schemeClr val="tx1"/>
                </a:solidFill>
              </a:rPr>
              <a:t>(</a:t>
            </a:r>
            <a:r>
              <a:rPr lang="ru-RU" altLang="ru-RU" sz="2400" b="1" i="1">
                <a:solidFill>
                  <a:schemeClr val="tx1"/>
                </a:solidFill>
              </a:rPr>
              <a:t>O</a:t>
            </a:r>
            <a:r>
              <a:rPr lang="ru-RU" altLang="ru-RU" sz="2400" b="1" i="1" baseline="-25000">
                <a:solidFill>
                  <a:schemeClr val="tx1"/>
                </a:solidFill>
              </a:rPr>
              <a:t>0</a:t>
            </a:r>
            <a:r>
              <a:rPr lang="ru-RU" altLang="ru-RU" sz="2400" b="1" i="1">
                <a:solidFill>
                  <a:schemeClr val="tx1"/>
                </a:solidFill>
              </a:rPr>
              <a:t>, O</a:t>
            </a:r>
            <a:r>
              <a:rPr lang="ru-RU" altLang="ru-RU" sz="2400" b="1" i="1" baseline="-25000">
                <a:solidFill>
                  <a:schemeClr val="tx1"/>
                </a:solidFill>
              </a:rPr>
              <a:t>1</a:t>
            </a:r>
            <a:r>
              <a:rPr lang="ru-RU" altLang="ru-RU" sz="2400" b="1" i="1">
                <a:solidFill>
                  <a:schemeClr val="tx1"/>
                </a:solidFill>
              </a:rPr>
              <a:t>, … O</a:t>
            </a:r>
            <a:r>
              <a:rPr lang="ru-RU" altLang="ru-RU" sz="2400" b="1" i="1" baseline="-25000">
                <a:solidFill>
                  <a:schemeClr val="tx1"/>
                </a:solidFill>
              </a:rPr>
              <a:t>n</a:t>
            </a:r>
            <a:r>
              <a:rPr lang="ru-RU" altLang="ru-RU" sz="2400" b="1">
                <a:solidFill>
                  <a:schemeClr val="tx1"/>
                </a:solidFill>
              </a:rPr>
              <a:t>). </a:t>
            </a:r>
          </a:p>
          <a:p>
            <a:pPr eaLnBrk="1" hangingPunct="1">
              <a:spcBef>
                <a:spcPct val="0"/>
              </a:spcBef>
              <a:spcAft>
                <a:spcPct val="0"/>
              </a:spcAft>
              <a:buClrTx/>
              <a:buSzTx/>
              <a:buFontTx/>
              <a:buNone/>
            </a:pPr>
            <a:r>
              <a:rPr lang="ru-RU" altLang="ru-RU" sz="2400" b="1">
                <a:solidFill>
                  <a:schemeClr val="tx1"/>
                </a:solidFill>
              </a:rPr>
              <a:t>     На этом уровне, исключим элемент </a:t>
            </a:r>
            <a:r>
              <a:rPr lang="ru-RU" altLang="ru-RU" sz="2400" b="1" i="1">
                <a:solidFill>
                  <a:schemeClr val="tx1"/>
                </a:solidFill>
              </a:rPr>
              <a:t>O</a:t>
            </a:r>
            <a:r>
              <a:rPr lang="ru-RU" altLang="ru-RU" sz="2400" b="1" i="1" baseline="-25000">
                <a:solidFill>
                  <a:schemeClr val="tx1"/>
                </a:solidFill>
              </a:rPr>
              <a:t>0 </a:t>
            </a:r>
            <a:r>
              <a:rPr lang="ru-RU" altLang="ru-RU" sz="2400" b="1">
                <a:solidFill>
                  <a:schemeClr val="tx1"/>
                </a:solidFill>
              </a:rPr>
              <a:t>из множество </a:t>
            </a:r>
            <a:r>
              <a:rPr lang="ru-RU" altLang="ru-RU" sz="2400" b="1" i="1">
                <a:solidFill>
                  <a:schemeClr val="tx1"/>
                </a:solidFill>
              </a:rPr>
              <a:t>О</a:t>
            </a:r>
            <a:r>
              <a:rPr lang="en-US" altLang="ru-RU" sz="2400" b="1" i="1">
                <a:solidFill>
                  <a:schemeClr val="tx1"/>
                </a:solidFill>
              </a:rPr>
              <a:t>,</a:t>
            </a:r>
            <a:r>
              <a:rPr lang="ru-RU" altLang="ru-RU" sz="2400" b="1" i="1">
                <a:solidFill>
                  <a:schemeClr val="tx1"/>
                </a:solidFill>
              </a:rPr>
              <a:t>  </a:t>
            </a:r>
            <a:r>
              <a:rPr lang="ru-RU" altLang="ru-RU" sz="2400" b="1">
                <a:solidFill>
                  <a:schemeClr val="tx1"/>
                </a:solidFill>
              </a:rPr>
              <a:t>получим новое множество</a:t>
            </a:r>
            <a:r>
              <a:rPr lang="ru-RU" altLang="ru-RU" sz="2400" b="1" i="1">
                <a:solidFill>
                  <a:schemeClr val="tx1"/>
                </a:solidFill>
              </a:rPr>
              <a:t>   </a:t>
            </a:r>
            <a:endParaRPr lang="ru-RU" altLang="ru-RU" sz="2400">
              <a:solidFill>
                <a:schemeClr val="tx1"/>
              </a:solidFill>
            </a:endParaRPr>
          </a:p>
          <a:p>
            <a:pPr eaLnBrk="1" hangingPunct="1">
              <a:spcBef>
                <a:spcPct val="0"/>
              </a:spcBef>
              <a:spcAft>
                <a:spcPct val="0"/>
              </a:spcAft>
              <a:buClrTx/>
              <a:buSzTx/>
              <a:buFontTx/>
              <a:buNone/>
            </a:pPr>
            <a:r>
              <a:rPr lang="ru-RU" altLang="ru-RU" sz="2400" b="1" i="1">
                <a:solidFill>
                  <a:schemeClr val="tx1"/>
                </a:solidFill>
              </a:rPr>
              <a:t>                        </a:t>
            </a:r>
            <a:r>
              <a:rPr lang="ru-RU" altLang="ru-RU" sz="2400" b="1" i="1">
                <a:solidFill>
                  <a:schemeClr val="tx1"/>
                </a:solidFill>
                <a:sym typeface="Symbol" pitchFamily="18" charset="2"/>
              </a:rPr>
              <a:t>                 </a:t>
            </a:r>
            <a:r>
              <a:rPr lang="ru-RU" altLang="ru-RU" sz="2400" b="1" i="1">
                <a:solidFill>
                  <a:schemeClr val="tx1"/>
                </a:solidFill>
              </a:rPr>
              <a:t>O</a:t>
            </a:r>
            <a:r>
              <a:rPr lang="ru-RU" altLang="ru-RU" sz="2400" b="1" i="1">
                <a:solidFill>
                  <a:schemeClr val="tx1"/>
                </a:solidFill>
                <a:sym typeface="Symbol" pitchFamily="18" charset="2"/>
              </a:rPr>
              <a:t></a:t>
            </a:r>
            <a:r>
              <a:rPr lang="ru-RU" altLang="ru-RU" sz="2400" b="1" i="1">
                <a:solidFill>
                  <a:schemeClr val="tx1"/>
                </a:solidFill>
              </a:rPr>
              <a:t> = </a:t>
            </a:r>
            <a:r>
              <a:rPr lang="ru-RU" altLang="ru-RU" sz="2400" b="1">
                <a:solidFill>
                  <a:schemeClr val="tx1"/>
                </a:solidFill>
                <a:sym typeface="Symbol" pitchFamily="18" charset="2"/>
              </a:rPr>
              <a:t>(</a:t>
            </a:r>
            <a:r>
              <a:rPr lang="ru-RU" altLang="ru-RU" sz="2400" b="1" i="1">
                <a:solidFill>
                  <a:schemeClr val="tx1"/>
                </a:solidFill>
                <a:sym typeface="Symbol" pitchFamily="18" charset="2"/>
              </a:rPr>
              <a:t>O</a:t>
            </a:r>
            <a:r>
              <a:rPr lang="ru-RU" altLang="ru-RU" sz="2400" b="1" i="1" baseline="-25000">
                <a:solidFill>
                  <a:schemeClr val="tx1"/>
                </a:solidFill>
                <a:sym typeface="Symbol" pitchFamily="18" charset="2"/>
              </a:rPr>
              <a:t>1</a:t>
            </a:r>
            <a:r>
              <a:rPr lang="ru-RU" altLang="ru-RU" sz="2400" b="1" i="1">
                <a:solidFill>
                  <a:schemeClr val="tx1"/>
                </a:solidFill>
                <a:sym typeface="Symbol" pitchFamily="18" charset="2"/>
              </a:rPr>
              <a:t>, …, O</a:t>
            </a:r>
            <a:r>
              <a:rPr lang="ru-RU" altLang="ru-RU" sz="2400" b="1" i="1" baseline="-25000">
                <a:solidFill>
                  <a:schemeClr val="tx1"/>
                </a:solidFill>
                <a:sym typeface="Symbol" pitchFamily="18" charset="2"/>
              </a:rPr>
              <a:t>n</a:t>
            </a:r>
            <a:r>
              <a:rPr lang="ru-RU" altLang="ru-RU" sz="2400" b="1">
                <a:solidFill>
                  <a:schemeClr val="tx1"/>
                </a:solidFill>
                <a:sym typeface="Symbol" pitchFamily="18" charset="2"/>
              </a:rPr>
              <a:t>).</a:t>
            </a:r>
            <a:endParaRPr lang="ru-RU" altLang="ru-RU" sz="2400" i="1">
              <a:solidFill>
                <a:schemeClr val="tx1"/>
              </a:solidFill>
              <a:sym typeface="Symbol" pitchFamily="18" charset="2"/>
            </a:endParaRPr>
          </a:p>
          <a:p>
            <a:pPr eaLnBrk="1" hangingPunct="1">
              <a:spcBef>
                <a:spcPct val="0"/>
              </a:spcBef>
              <a:spcAft>
                <a:spcPct val="0"/>
              </a:spcAft>
              <a:buClrTx/>
              <a:buSzTx/>
              <a:buFontTx/>
              <a:buNone/>
            </a:pPr>
            <a:endParaRPr lang="ru-RU" altLang="ru-RU" sz="2400" b="1" i="1">
              <a:solidFill>
                <a:schemeClr val="tx1"/>
              </a:solidFill>
              <a:sym typeface="Symbol" pitchFamily="18" charset="2"/>
            </a:endParaRPr>
          </a:p>
          <a:p>
            <a:pPr eaLnBrk="1" hangingPunct="1">
              <a:spcBef>
                <a:spcPct val="0"/>
              </a:spcBef>
              <a:spcAft>
                <a:spcPct val="0"/>
              </a:spcAft>
              <a:buClrTx/>
              <a:buSzTx/>
              <a:buFontTx/>
              <a:buNone/>
            </a:pPr>
            <a:r>
              <a:rPr lang="ru-RU" altLang="ru-RU" sz="2400" b="1" i="1">
                <a:solidFill>
                  <a:schemeClr val="tx1"/>
                </a:solidFill>
                <a:sym typeface="Symbol" pitchFamily="18" charset="2"/>
              </a:rPr>
              <a:t>                      </a:t>
            </a:r>
            <a:r>
              <a:rPr lang="ru-RU" altLang="ru-RU" sz="2400" b="1">
                <a:solidFill>
                  <a:schemeClr val="tx1"/>
                </a:solidFill>
                <a:sym typeface="Symbol" pitchFamily="18" charset="2"/>
              </a:rPr>
              <a:t></a:t>
            </a:r>
            <a:r>
              <a:rPr lang="ru-RU" altLang="ru-RU" sz="2400" b="1" i="1">
                <a:solidFill>
                  <a:schemeClr val="tx1"/>
                </a:solidFill>
              </a:rPr>
              <a:t> </a:t>
            </a:r>
            <a:r>
              <a:rPr lang="ru-RU" altLang="ru-RU" sz="2400" b="1" i="1">
                <a:solidFill>
                  <a:schemeClr val="tx1"/>
                </a:solidFill>
                <a:sym typeface="Symbol" pitchFamily="18" charset="2"/>
              </a:rPr>
              <a:t>i</a:t>
            </a:r>
            <a:r>
              <a:rPr lang="uk-UA" altLang="ru-RU" sz="2400" b="1" i="1">
                <a:solidFill>
                  <a:schemeClr val="tx1"/>
                </a:solidFill>
                <a:sym typeface="Symbol" pitchFamily="18" charset="2"/>
              </a:rPr>
              <a:t> </a:t>
            </a:r>
            <a:r>
              <a:rPr lang="ru-RU" altLang="ru-RU" sz="2400" b="1">
                <a:solidFill>
                  <a:schemeClr val="tx1"/>
                </a:solidFill>
                <a:sym typeface="Symbol" pitchFamily="18" charset="2"/>
              </a:rPr>
              <a:t></a:t>
            </a:r>
            <a:r>
              <a:rPr lang="uk-UA" altLang="ru-RU" sz="2400" b="1">
                <a:solidFill>
                  <a:schemeClr val="tx1"/>
                </a:solidFill>
              </a:rPr>
              <a:t> </a:t>
            </a:r>
            <a:r>
              <a:rPr lang="ru-RU" altLang="ru-RU" sz="2400" b="1" i="1">
                <a:solidFill>
                  <a:schemeClr val="tx1"/>
                </a:solidFill>
                <a:sym typeface="Symbol" pitchFamily="18" charset="2"/>
              </a:rPr>
              <a:t>j</a:t>
            </a:r>
            <a:r>
              <a:rPr lang="uk-UA" altLang="ru-RU" sz="2400" b="1" i="1">
                <a:solidFill>
                  <a:schemeClr val="tx1"/>
                </a:solidFill>
                <a:sym typeface="Symbol" pitchFamily="18" charset="2"/>
              </a:rPr>
              <a:t>[(</a:t>
            </a:r>
            <a:r>
              <a:rPr lang="ru-RU" altLang="ru-RU" sz="2400" b="1" i="1">
                <a:solidFill>
                  <a:schemeClr val="tx1"/>
                </a:solidFill>
                <a:sym typeface="Symbol" pitchFamily="18" charset="2"/>
              </a:rPr>
              <a:t>i</a:t>
            </a:r>
            <a:r>
              <a:rPr lang="uk-UA" altLang="ru-RU" sz="2400" b="1" i="1">
                <a:solidFill>
                  <a:schemeClr val="tx1"/>
                </a:solidFill>
                <a:sym typeface="Symbol" pitchFamily="18" charset="2"/>
              </a:rPr>
              <a:t>&gt;0)&amp;( </a:t>
            </a:r>
            <a:r>
              <a:rPr lang="ru-RU" altLang="ru-RU" sz="2400" b="1" i="1">
                <a:solidFill>
                  <a:schemeClr val="tx1"/>
                </a:solidFill>
                <a:sym typeface="Symbol" pitchFamily="18" charset="2"/>
              </a:rPr>
              <a:t>j</a:t>
            </a:r>
            <a:r>
              <a:rPr lang="uk-UA" altLang="ru-RU" sz="2400" b="1" i="1">
                <a:solidFill>
                  <a:schemeClr val="tx1"/>
                </a:solidFill>
                <a:sym typeface="Symbol" pitchFamily="18" charset="2"/>
              </a:rPr>
              <a:t>≥0)&amp; (</a:t>
            </a:r>
            <a:r>
              <a:rPr lang="ru-RU" altLang="ru-RU" sz="2400" b="1" i="1">
                <a:solidFill>
                  <a:schemeClr val="tx1"/>
                </a:solidFill>
                <a:sym typeface="Symbol" pitchFamily="18" charset="2"/>
              </a:rPr>
              <a:t>i </a:t>
            </a:r>
            <a:r>
              <a:rPr lang="uk-UA" altLang="ru-RU" sz="2400" b="1" i="1">
                <a:solidFill>
                  <a:schemeClr val="tx1"/>
                </a:solidFill>
              </a:rPr>
              <a:t> </a:t>
            </a:r>
            <a:r>
              <a:rPr lang="ru-RU" altLang="ru-RU" sz="2400" b="1" i="1">
                <a:solidFill>
                  <a:schemeClr val="tx1"/>
                </a:solidFill>
                <a:sym typeface="Symbol" pitchFamily="18" charset="2"/>
              </a:rPr>
              <a:t>j</a:t>
            </a:r>
            <a:r>
              <a:rPr lang="uk-UA" altLang="ru-RU" sz="2400" b="1" i="1">
                <a:solidFill>
                  <a:schemeClr val="tx1"/>
                </a:solidFill>
                <a:sym typeface="Symbol" pitchFamily="18" charset="2"/>
              </a:rPr>
              <a:t>)&amp; (</a:t>
            </a:r>
            <a:r>
              <a:rPr lang="ru-RU" altLang="ru-RU" sz="2400" b="1" i="1">
                <a:solidFill>
                  <a:schemeClr val="tx1"/>
                </a:solidFill>
                <a:sym typeface="Symbol" pitchFamily="18" charset="2"/>
              </a:rPr>
              <a:t>O</a:t>
            </a:r>
            <a:r>
              <a:rPr lang="ru-RU" altLang="ru-RU" sz="2400" b="1" i="1" baseline="-25000">
                <a:solidFill>
                  <a:schemeClr val="tx1"/>
                </a:solidFill>
                <a:sym typeface="Symbol" pitchFamily="18" charset="2"/>
              </a:rPr>
              <a:t>i</a:t>
            </a:r>
            <a:r>
              <a:rPr lang="ru-RU" altLang="ru-RU" sz="2400" b="1" i="1">
                <a:solidFill>
                  <a:schemeClr val="tx1"/>
                </a:solidFill>
                <a:sym typeface="Symbol" pitchFamily="18" charset="2"/>
              </a:rPr>
              <a:t></a:t>
            </a:r>
            <a:r>
              <a:rPr lang="uk-UA" altLang="ru-RU" sz="2400" b="1" i="1">
                <a:solidFill>
                  <a:schemeClr val="tx1"/>
                </a:solidFill>
              </a:rPr>
              <a:t> </a:t>
            </a:r>
            <a:r>
              <a:rPr lang="ru-RU" altLang="ru-RU" sz="2400" b="1" i="1">
                <a:solidFill>
                  <a:schemeClr val="tx1"/>
                </a:solidFill>
                <a:sym typeface="Symbol" pitchFamily="18" charset="2"/>
              </a:rPr>
              <a:t>O</a:t>
            </a:r>
            <a:r>
              <a:rPr lang="ru-RU" altLang="ru-RU" sz="2400" b="1" i="1">
                <a:solidFill>
                  <a:schemeClr val="tx1"/>
                </a:solidFill>
              </a:rPr>
              <a:t> </a:t>
            </a:r>
            <a:r>
              <a:rPr lang="ru-RU" altLang="ru-RU" sz="2400" b="1" i="1" baseline="-25000">
                <a:solidFill>
                  <a:schemeClr val="tx1"/>
                </a:solidFill>
                <a:sym typeface="Symbol" pitchFamily="18" charset="2"/>
              </a:rPr>
              <a:t>j</a:t>
            </a:r>
            <a:r>
              <a:rPr lang="uk-UA" altLang="ru-RU" sz="2400" b="1" i="1">
                <a:solidFill>
                  <a:schemeClr val="tx1"/>
                </a:solidFill>
                <a:sym typeface="Symbol" pitchFamily="18" charset="2"/>
              </a:rPr>
              <a:t>)].</a:t>
            </a:r>
            <a:r>
              <a:rPr lang="uk-UA" altLang="ru-RU" sz="2400" i="1">
                <a:solidFill>
                  <a:schemeClr val="tx1"/>
                </a:solidFill>
                <a:sym typeface="Symbol" pitchFamily="18" charset="2"/>
              </a:rPr>
              <a:t> </a:t>
            </a:r>
          </a:p>
          <a:p>
            <a:pPr eaLnBrk="1" hangingPunct="1">
              <a:spcBef>
                <a:spcPct val="0"/>
              </a:spcBef>
              <a:spcAft>
                <a:spcPct val="0"/>
              </a:spcAft>
              <a:buClrTx/>
              <a:buSzTx/>
              <a:buFontTx/>
              <a:buNone/>
            </a:pPr>
            <a:r>
              <a:rPr lang="ru-RU" altLang="ru-RU" sz="2400" b="1" i="1">
                <a:solidFill>
                  <a:schemeClr val="tx1"/>
                </a:solidFill>
                <a:sym typeface="Symbol" pitchFamily="18" charset="2"/>
              </a:rPr>
              <a:t>   </a:t>
            </a:r>
            <a:r>
              <a:rPr lang="ru-RU" altLang="ru-RU" sz="2400" b="1">
                <a:solidFill>
                  <a:schemeClr val="tx1"/>
                </a:solidFill>
                <a:sym typeface="Symbol" pitchFamily="18" charset="2"/>
              </a:rPr>
              <a:t>На множестве объектов </a:t>
            </a:r>
            <a:r>
              <a:rPr lang="ru-RU" altLang="ru-RU" sz="2400" b="1" i="1">
                <a:solidFill>
                  <a:schemeClr val="tx1"/>
                </a:solidFill>
              </a:rPr>
              <a:t>O</a:t>
            </a:r>
            <a:r>
              <a:rPr lang="ru-RU" altLang="ru-RU" sz="2400" b="1" i="1">
                <a:solidFill>
                  <a:schemeClr val="tx1"/>
                </a:solidFill>
                <a:sym typeface="Symbol" pitchFamily="18" charset="2"/>
              </a:rPr>
              <a:t></a:t>
            </a:r>
            <a:r>
              <a:rPr lang="ru-RU" altLang="ru-RU" sz="2400" b="1">
                <a:solidFill>
                  <a:schemeClr val="tx1"/>
                </a:solidFill>
                <a:sym typeface="Symbol" pitchFamily="18" charset="2"/>
              </a:rPr>
              <a:t> определена алгебраическая система</a:t>
            </a:r>
            <a:r>
              <a:rPr lang="ru-RU" altLang="ru-RU" sz="2400" b="1" i="1">
                <a:solidFill>
                  <a:schemeClr val="tx1"/>
                </a:solidFill>
                <a:sym typeface="Symbol" pitchFamily="18" charset="2"/>
              </a:rPr>
              <a:t>  </a:t>
            </a:r>
            <a:r>
              <a:rPr lang="ru-RU" altLang="ru-RU" sz="2400" b="1" i="1">
                <a:solidFill>
                  <a:schemeClr val="tx1"/>
                </a:solidFill>
              </a:rPr>
              <a:t> = (О</a:t>
            </a:r>
            <a:r>
              <a:rPr lang="ru-RU" altLang="ru-RU" sz="2400" b="1" i="1">
                <a:solidFill>
                  <a:schemeClr val="tx1"/>
                </a:solidFill>
                <a:sym typeface="Symbol" pitchFamily="18" charset="2"/>
              </a:rPr>
              <a:t></a:t>
            </a:r>
            <a:r>
              <a:rPr lang="ru-RU" altLang="ru-RU" sz="2400" b="1" i="1">
                <a:solidFill>
                  <a:schemeClr val="tx1"/>
                </a:solidFill>
              </a:rPr>
              <a:t> ,</a:t>
            </a:r>
            <a:r>
              <a:rPr lang="ru-RU" altLang="ru-RU" sz="2400" b="1" i="1">
                <a:solidFill>
                  <a:schemeClr val="tx1"/>
                </a:solidFill>
                <a:sym typeface="Symbol" pitchFamily="18" charset="2"/>
              </a:rPr>
              <a:t></a:t>
            </a:r>
            <a:r>
              <a:rPr lang="ru-RU" altLang="ru-RU" sz="2400" b="1" i="1">
                <a:solidFill>
                  <a:schemeClr val="tx1"/>
                </a:solidFill>
              </a:rPr>
              <a:t>), </a:t>
            </a:r>
            <a:endParaRPr lang="ru-RU" altLang="ru-RU" sz="2400">
              <a:solidFill>
                <a:schemeClr val="tx1"/>
              </a:solidFill>
              <a:sym typeface="Symbol" pitchFamily="18" charset="2"/>
            </a:endParaRPr>
          </a:p>
          <a:p>
            <a:pPr eaLnBrk="1" hangingPunct="1">
              <a:spcBef>
                <a:spcPct val="0"/>
              </a:spcBef>
              <a:spcAft>
                <a:spcPct val="0"/>
              </a:spcAft>
              <a:buClrTx/>
              <a:buSzTx/>
              <a:buFontTx/>
              <a:buNone/>
            </a:pPr>
            <a:r>
              <a:rPr lang="ru-RU" altLang="ru-RU" sz="2400" b="1" i="1">
                <a:solidFill>
                  <a:schemeClr val="tx1"/>
                </a:solidFill>
                <a:sym typeface="Symbol" pitchFamily="18" charset="2"/>
              </a:rPr>
              <a:t>  </a:t>
            </a:r>
            <a:r>
              <a:rPr lang="ru-RU" altLang="ru-RU" sz="2400" b="1">
                <a:solidFill>
                  <a:schemeClr val="tx1"/>
                </a:solidFill>
                <a:sym typeface="Symbol" pitchFamily="18" charset="2"/>
              </a:rPr>
              <a:t>где</a:t>
            </a:r>
            <a:r>
              <a:rPr lang="ru-RU" altLang="ru-RU" sz="2400" b="1" i="1">
                <a:solidFill>
                  <a:schemeClr val="tx1"/>
                </a:solidFill>
                <a:sym typeface="Symbol" pitchFamily="18" charset="2"/>
              </a:rPr>
              <a:t>     </a:t>
            </a:r>
            <a:r>
              <a:rPr lang="ru-RU" altLang="ru-RU" sz="2400" b="1" i="1">
                <a:solidFill>
                  <a:schemeClr val="tx1"/>
                </a:solidFill>
              </a:rPr>
              <a:t> - </a:t>
            </a:r>
            <a:r>
              <a:rPr lang="ru-RU" altLang="ru-RU" sz="2400" b="1">
                <a:solidFill>
                  <a:schemeClr val="tx1"/>
                </a:solidFill>
                <a:sym typeface="Symbol" pitchFamily="18" charset="2"/>
              </a:rPr>
              <a:t>совокупность теоретико-множественных операций (</a:t>
            </a:r>
            <a:r>
              <a:rPr lang="en-US" altLang="ru-RU" sz="2400" b="1">
                <a:solidFill>
                  <a:schemeClr val="tx1"/>
                </a:solidFill>
                <a:sym typeface="Symbol" pitchFamily="18" charset="2"/>
              </a:rPr>
              <a:t>, </a:t>
            </a:r>
            <a:r>
              <a:rPr lang="uk-UA" altLang="ru-RU" sz="2400" b="1">
                <a:solidFill>
                  <a:schemeClr val="tx1"/>
                </a:solidFill>
                <a:sym typeface="Symbol" pitchFamily="18" charset="2"/>
              </a:rPr>
              <a:t></a:t>
            </a:r>
            <a:r>
              <a:rPr lang="en-US" altLang="ru-RU" sz="2400" b="1">
                <a:solidFill>
                  <a:schemeClr val="tx1"/>
                </a:solidFill>
                <a:sym typeface="Symbol" pitchFamily="18" charset="2"/>
              </a:rPr>
              <a:t>, /</a:t>
            </a:r>
            <a:r>
              <a:rPr lang="ru-RU" altLang="ru-RU" sz="2400" b="1">
                <a:solidFill>
                  <a:schemeClr val="tx1"/>
                </a:solidFill>
                <a:sym typeface="Symbol" pitchFamily="18" charset="2"/>
              </a:rPr>
              <a:t>,</a:t>
            </a:r>
            <a:r>
              <a:rPr lang="en-US" altLang="ru-RU" sz="2400" b="1">
                <a:solidFill>
                  <a:schemeClr val="tx1"/>
                </a:solidFill>
                <a:sym typeface="Symbol" pitchFamily="18" charset="2"/>
              </a:rPr>
              <a:t> </a:t>
            </a:r>
            <a:r>
              <a:rPr lang="uk-UA" altLang="ru-RU" sz="2800" b="1">
                <a:solidFill>
                  <a:schemeClr val="tx1"/>
                </a:solidFill>
                <a:sym typeface="Symbol" pitchFamily="18" charset="2"/>
              </a:rPr>
              <a:t></a:t>
            </a:r>
            <a:r>
              <a:rPr lang="en-US" altLang="ru-RU" sz="2800" b="1">
                <a:solidFill>
                  <a:schemeClr val="tx1"/>
                </a:solidFill>
                <a:sym typeface="Symbol" pitchFamily="18" charset="2"/>
              </a:rPr>
              <a:t>,</a:t>
            </a:r>
            <a:r>
              <a:rPr lang="ru-RU" altLang="ru-RU" sz="2400" b="1">
                <a:solidFill>
                  <a:schemeClr val="tx1"/>
                </a:solidFill>
                <a:sym typeface="Symbol" pitchFamily="18" charset="2"/>
              </a:rPr>
              <a:t> </a:t>
            </a:r>
            <a:r>
              <a:rPr lang="uk-UA" altLang="ru-RU" sz="2400" b="1" i="1">
                <a:solidFill>
                  <a:schemeClr val="tx1"/>
                </a:solidFill>
                <a:sym typeface="Symbol" pitchFamily="18" charset="2"/>
              </a:rPr>
              <a:t></a:t>
            </a:r>
            <a:r>
              <a:rPr lang="en-US" altLang="ru-RU" sz="2400" b="1">
                <a:solidFill>
                  <a:schemeClr val="tx1"/>
                </a:solidFill>
                <a:sym typeface="Symbol" pitchFamily="18" charset="2"/>
              </a:rPr>
              <a:t> </a:t>
            </a:r>
            <a:r>
              <a:rPr lang="ru-RU" altLang="ru-RU" sz="2400" b="1">
                <a:solidFill>
                  <a:schemeClr val="tx1"/>
                </a:solidFill>
                <a:sym typeface="Symbol" pitchFamily="18" charset="2"/>
              </a:rPr>
              <a:t>. </a:t>
            </a:r>
            <a:r>
              <a:rPr lang="en-US" altLang="ru-RU" sz="2400" b="1">
                <a:solidFill>
                  <a:schemeClr val="tx1"/>
                </a:solidFill>
                <a:sym typeface="Symbol" pitchFamily="18" charset="2"/>
              </a:rPr>
              <a:t>–</a:t>
            </a:r>
            <a:r>
              <a:rPr lang="ru-RU" altLang="ru-RU" sz="2400" b="1">
                <a:solidFill>
                  <a:schemeClr val="tx1"/>
                </a:solidFill>
                <a:sym typeface="Symbol" pitchFamily="18" charset="2"/>
              </a:rPr>
              <a:t>).</a:t>
            </a:r>
          </a:p>
        </p:txBody>
      </p:sp>
      <p:sp>
        <p:nvSpPr>
          <p:cNvPr id="3" name="Овал 13"/>
          <p:cNvSpPr/>
          <p:nvPr/>
        </p:nvSpPr>
        <p:spPr>
          <a:xfrm>
            <a:off x="6877050" y="5445125"/>
            <a:ext cx="1152525" cy="436563"/>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ru-RU" sz="3200" smtClean="0">
                <a:solidFill>
                  <a:srgbClr val="FFFFFF"/>
                </a:solidFill>
              </a:rPr>
              <a:t>O</a:t>
            </a:r>
            <a:r>
              <a:rPr lang="ru-RU" altLang="ru-RU" sz="2400" smtClean="0">
                <a:solidFill>
                  <a:srgbClr val="FFFFFF"/>
                </a:solidFill>
              </a:rPr>
              <a:t>5</a:t>
            </a:r>
            <a:endParaRPr lang="uk-UA" altLang="ru-RU" smtClean="0">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0"/>
            <a:ext cx="9144000" cy="1557338"/>
          </a:xfrm>
        </p:spPr>
        <p:txBody>
          <a:bodyPr wrap="square" numCol="1" anchor="b" compatLnSpc="1">
            <a:prstTxWarp prst="textNoShape">
              <a:avLst/>
            </a:prstTxWarp>
          </a:bodyPr>
          <a:lstStyle/>
          <a:p>
            <a:pPr algn="l" eaLnBrk="1" hangingPunct="1">
              <a:buFont typeface="Georgia" pitchFamily="18" charset="0"/>
              <a:buNone/>
              <a:defRPr/>
            </a:pPr>
            <a:r>
              <a:rPr lang="uk-UA" altLang="ru-RU" sz="2800" smtClean="0">
                <a:solidFill>
                  <a:schemeClr val="accent1"/>
                </a:solidFill>
                <a:effectLst>
                  <a:outerShdw blurRad="38100" dist="38100" dir="2700000" algn="tl">
                    <a:srgbClr val="C0C0C0"/>
                  </a:outerShdw>
                </a:effectLst>
                <a:latin typeface="Trebuchet MS" pitchFamily="34" charset="0"/>
              </a:rPr>
              <a:t>                    Структурный</a:t>
            </a:r>
            <a:r>
              <a:rPr lang="en-US" altLang="ru-RU" sz="2800" smtClean="0">
                <a:solidFill>
                  <a:schemeClr val="accent1"/>
                </a:solidFill>
                <a:effectLst>
                  <a:outerShdw blurRad="38100" dist="38100" dir="2700000" algn="tl">
                    <a:srgbClr val="C0C0C0"/>
                  </a:outerShdw>
                </a:effectLst>
                <a:latin typeface="Trebuchet MS" pitchFamily="34" charset="0"/>
              </a:rPr>
              <a:t> </a:t>
            </a:r>
            <a:r>
              <a:rPr lang="ru-RU" altLang="ru-RU" sz="2800" smtClean="0">
                <a:solidFill>
                  <a:schemeClr val="accent1"/>
                </a:solidFill>
                <a:effectLst>
                  <a:outerShdw blurRad="38100" dist="38100" dir="2700000" algn="tl">
                    <a:srgbClr val="C0C0C0"/>
                  </a:outerShdw>
                </a:effectLst>
                <a:latin typeface="Trebuchet MS" pitchFamily="34" charset="0"/>
              </a:rPr>
              <a:t>уровень</a:t>
            </a:r>
            <a:br>
              <a:rPr lang="ru-RU" altLang="ru-RU" sz="2800" smtClean="0">
                <a:solidFill>
                  <a:schemeClr val="accent1"/>
                </a:solidFill>
                <a:effectLst>
                  <a:outerShdw blurRad="38100" dist="38100" dir="2700000" algn="tl">
                    <a:srgbClr val="C0C0C0"/>
                  </a:outerShdw>
                </a:effectLst>
                <a:latin typeface="Trebuchet MS" pitchFamily="34" charset="0"/>
              </a:rPr>
            </a:br>
            <a:r>
              <a:rPr lang="ru-RU" altLang="ru-RU" sz="2000" smtClean="0">
                <a:solidFill>
                  <a:schemeClr val="tx1"/>
                </a:solidFill>
                <a:effectLst>
                  <a:outerShdw blurRad="38100" dist="38100" dir="2700000" algn="tl">
                    <a:srgbClr val="C0C0C0"/>
                  </a:outerShdw>
                </a:effectLst>
                <a:latin typeface="Trebuchet MS" pitchFamily="34" charset="0"/>
              </a:rPr>
              <a:t/>
            </a:r>
            <a:br>
              <a:rPr lang="ru-RU" altLang="ru-RU" sz="2000" smtClean="0">
                <a:solidFill>
                  <a:schemeClr val="tx1"/>
                </a:solidFill>
                <a:effectLst>
                  <a:outerShdw blurRad="38100" dist="38100" dir="2700000" algn="tl">
                    <a:srgbClr val="C0C0C0"/>
                  </a:outerShdw>
                </a:effectLst>
                <a:latin typeface="Trebuchet MS" pitchFamily="34" charset="0"/>
              </a:rPr>
            </a:br>
            <a:r>
              <a:rPr lang="ru-RU" altLang="ru-RU" sz="2000" smtClean="0">
                <a:solidFill>
                  <a:schemeClr val="tx1"/>
                </a:solidFill>
                <a:effectLst>
                  <a:outerShdw blurRad="38100" dist="38100" dir="2700000" algn="tl">
                    <a:srgbClr val="C0C0C0"/>
                  </a:outerShdw>
                </a:effectLst>
                <a:latin typeface="Trebuchet MS" pitchFamily="34" charset="0"/>
              </a:rPr>
              <a:t>На структурном уровне будет построен  граф </a:t>
            </a:r>
            <a:r>
              <a:rPr lang="en-US" altLang="ru-RU" sz="2000" i="1" smtClean="0">
                <a:solidFill>
                  <a:schemeClr val="tx1"/>
                </a:solidFill>
                <a:effectLst>
                  <a:outerShdw blurRad="38100" dist="38100" dir="2700000" algn="tl">
                    <a:srgbClr val="C0C0C0"/>
                  </a:outerShdw>
                </a:effectLst>
                <a:latin typeface="Trebuchet MS" pitchFamily="34" charset="0"/>
              </a:rPr>
              <a:t>G</a:t>
            </a:r>
            <a:r>
              <a:rPr lang="ru-RU" altLang="ru-RU" sz="2000" smtClean="0">
                <a:solidFill>
                  <a:schemeClr val="tx1"/>
                </a:solidFill>
                <a:effectLst>
                  <a:outerShdw blurRad="38100" dist="38100" dir="2700000" algn="tl">
                    <a:srgbClr val="C0C0C0"/>
                  </a:outerShdw>
                </a:effectLst>
                <a:latin typeface="Trebuchet MS" pitchFamily="34" charset="0"/>
              </a:rPr>
              <a:t>=</a:t>
            </a:r>
            <a:r>
              <a:rPr lang="en-US" altLang="ru-RU" sz="2000" smtClean="0">
                <a:solidFill>
                  <a:schemeClr val="tx1"/>
                </a:solidFill>
                <a:effectLst>
                  <a:outerShdw blurRad="38100" dist="38100" dir="2700000" algn="tl">
                    <a:srgbClr val="C0C0C0"/>
                  </a:outerShdw>
                </a:effectLst>
                <a:latin typeface="Trebuchet MS" pitchFamily="34" charset="0"/>
              </a:rPr>
              <a:t>(</a:t>
            </a:r>
            <a:r>
              <a:rPr lang="en-US" altLang="ru-RU" sz="2000" i="1" smtClean="0">
                <a:solidFill>
                  <a:schemeClr val="tx1"/>
                </a:solidFill>
                <a:effectLst>
                  <a:outerShdw blurRad="38100" dist="38100" dir="2700000" algn="tl">
                    <a:srgbClr val="C0C0C0"/>
                  </a:outerShdw>
                </a:effectLst>
                <a:latin typeface="Trebuchet MS" pitchFamily="34" charset="0"/>
              </a:rPr>
              <a:t>O</a:t>
            </a:r>
            <a:r>
              <a:rPr lang="en-US" altLang="ru-RU" sz="2000" smtClean="0">
                <a:solidFill>
                  <a:schemeClr val="tx1"/>
                </a:solidFill>
                <a:effectLst>
                  <a:outerShdw blurRad="38100" dist="38100" dir="2700000" algn="tl">
                    <a:srgbClr val="C0C0C0"/>
                  </a:outerShdw>
                </a:effectLst>
                <a:latin typeface="Trebuchet MS" pitchFamily="34" charset="0"/>
              </a:rPr>
              <a:t>)</a:t>
            </a:r>
            <a:r>
              <a:rPr lang="ru-RU" altLang="ru-RU" sz="2800" smtClean="0">
                <a:solidFill>
                  <a:schemeClr val="accent1"/>
                </a:solidFill>
                <a:effectLst>
                  <a:outerShdw blurRad="38100" dist="38100" dir="2700000" algn="tl">
                    <a:srgbClr val="C0C0C0"/>
                  </a:outerShdw>
                </a:effectLst>
                <a:latin typeface="Trebuchet MS" pitchFamily="34" charset="0"/>
              </a:rPr>
              <a:t/>
            </a:r>
            <a:br>
              <a:rPr lang="ru-RU" altLang="ru-RU" sz="2800" smtClean="0">
                <a:solidFill>
                  <a:schemeClr val="accent1"/>
                </a:solidFill>
                <a:effectLst>
                  <a:outerShdw blurRad="38100" dist="38100" dir="2700000" algn="tl">
                    <a:srgbClr val="C0C0C0"/>
                  </a:outerShdw>
                </a:effectLst>
                <a:latin typeface="Trebuchet MS" pitchFamily="34" charset="0"/>
              </a:rPr>
            </a:br>
            <a:r>
              <a:rPr lang="ru-RU" altLang="ru-RU" sz="2800" smtClean="0">
                <a:solidFill>
                  <a:schemeClr val="accent1"/>
                </a:solidFill>
                <a:effectLst>
                  <a:outerShdw blurRad="38100" dist="38100" dir="2700000" algn="tl">
                    <a:srgbClr val="C0C0C0"/>
                  </a:outerShdw>
                </a:effectLst>
                <a:latin typeface="Trebuchet MS" pitchFamily="34" charset="0"/>
              </a:rPr>
              <a:t> </a:t>
            </a:r>
            <a:endParaRPr lang="uk-UA" altLang="ru-RU" sz="2800" smtClean="0">
              <a:solidFill>
                <a:schemeClr val="accent1"/>
              </a:solidFill>
              <a:effectLst>
                <a:outerShdw blurRad="38100" dist="38100" dir="2700000" algn="tl">
                  <a:srgbClr val="C0C0C0"/>
                </a:outerShdw>
              </a:effectLst>
              <a:latin typeface="Trebuchet MS" pitchFamily="34" charset="0"/>
            </a:endParaRPr>
          </a:p>
        </p:txBody>
      </p:sp>
      <p:sp>
        <p:nvSpPr>
          <p:cNvPr id="31747" name="Rectangle 12"/>
          <p:cNvSpPr>
            <a:spLocks noChangeArrowheads="1"/>
          </p:cNvSpPr>
          <p:nvPr/>
        </p:nvSpPr>
        <p:spPr bwMode="auto">
          <a:xfrm>
            <a:off x="0" y="17732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ru-RU" altLang="ru-RU" sz="1800" b="1">
                <a:solidFill>
                  <a:schemeClr val="tx1"/>
                </a:solidFill>
              </a:rPr>
              <a:t>    </a:t>
            </a:r>
            <a:endParaRPr lang="ru-RU" altLang="ru-RU" sz="2400" b="1">
              <a:solidFill>
                <a:schemeClr val="tx1"/>
              </a:solidFill>
              <a:sym typeface="Symbol" pitchFamily="18" charset="2"/>
            </a:endParaRPr>
          </a:p>
        </p:txBody>
      </p:sp>
      <p:graphicFrame>
        <p:nvGraphicFramePr>
          <p:cNvPr id="31748" name="Object 13"/>
          <p:cNvGraphicFramePr>
            <a:graphicFrameLocks noChangeAspect="1"/>
          </p:cNvGraphicFramePr>
          <p:nvPr/>
        </p:nvGraphicFramePr>
        <p:xfrm>
          <a:off x="2325688" y="1557338"/>
          <a:ext cx="4046537" cy="2373312"/>
        </p:xfrm>
        <a:graphic>
          <a:graphicData uri="http://schemas.openxmlformats.org/presentationml/2006/ole">
            <mc:AlternateContent xmlns:mc="http://schemas.openxmlformats.org/markup-compatibility/2006">
              <mc:Choice xmlns:v="urn:schemas-microsoft-com:vml" Requires="v">
                <p:oleObj spid="_x0000_s31752" name="Visio" r:id="rId4" imgW="1996821" imgH="1204722" progId="Visio.Drawing.11">
                  <p:embed/>
                </p:oleObj>
              </mc:Choice>
              <mc:Fallback>
                <p:oleObj name="Visio" r:id="rId4" imgW="1996821" imgH="1204722" progId="Visio.Drawing.11">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5688" y="1557338"/>
                        <a:ext cx="4046537"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9" name="Rectangle 15"/>
          <p:cNvSpPr>
            <a:spLocks noChangeArrowheads="1"/>
          </p:cNvSpPr>
          <p:nvPr/>
        </p:nvSpPr>
        <p:spPr bwMode="auto">
          <a:xfrm>
            <a:off x="468313" y="4367213"/>
            <a:ext cx="8351837"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57200"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547688" indent="-182563"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822325" indent="-182563"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096963" indent="-182563"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1389063" indent="-182563"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18462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3034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27606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217863" indent="-182563"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a:spcBef>
                <a:spcPct val="0"/>
              </a:spcBef>
              <a:spcAft>
                <a:spcPct val="0"/>
              </a:spcAft>
              <a:buClrTx/>
              <a:buSzTx/>
              <a:buFontTx/>
              <a:buNone/>
            </a:pPr>
            <a:r>
              <a:rPr lang="ru-RU" altLang="ru-RU" sz="1100">
                <a:solidFill>
                  <a:schemeClr val="tx1"/>
                </a:solidFill>
                <a:latin typeface="Times New Roman" pitchFamily="18" charset="0"/>
                <a:ea typeface="Times New Roman CYR" charset="-52"/>
                <a:cs typeface="Times New Roman" pitchFamily="18" charset="0"/>
              </a:rPr>
              <a:t> </a:t>
            </a:r>
            <a:r>
              <a:rPr lang="ru-RU" altLang="ru-RU" sz="1800" b="1">
                <a:solidFill>
                  <a:schemeClr val="tx1"/>
                </a:solidFill>
                <a:latin typeface="Times New Roman" pitchFamily="18" charset="0"/>
                <a:ea typeface="Times New Roman CYR" charset="-52"/>
                <a:cs typeface="Times New Roman" pitchFamily="18" charset="0"/>
              </a:rPr>
              <a:t>Этот граф отражает следующие свойства:</a:t>
            </a:r>
            <a:endParaRPr lang="ru-RU" altLang="ru-RU" sz="1800" b="1">
              <a:solidFill>
                <a:schemeClr val="tx1"/>
              </a:solidFill>
              <a:ea typeface="Times New Roman CYR" charset="-52"/>
              <a:cs typeface="Times New Roman" pitchFamily="18" charset="0"/>
            </a:endParaRPr>
          </a:p>
          <a:p>
            <a:pPr>
              <a:spcBef>
                <a:spcPct val="0"/>
              </a:spcBef>
              <a:spcAft>
                <a:spcPct val="0"/>
              </a:spcAft>
              <a:buClrTx/>
              <a:buSzTx/>
              <a:buFontTx/>
              <a:buNone/>
            </a:pPr>
            <a:r>
              <a:rPr lang="ru-RU" altLang="ru-RU" sz="1800" b="1">
                <a:solidFill>
                  <a:schemeClr val="tx1"/>
                </a:solidFill>
                <a:ea typeface="Times New Roman CYR" charset="-52"/>
                <a:cs typeface="Times New Roman" pitchFamily="18" charset="0"/>
              </a:rPr>
              <a:t>–</a:t>
            </a:r>
            <a:r>
              <a:rPr lang="ru-RU" altLang="ru-RU" sz="1800" b="1">
                <a:solidFill>
                  <a:schemeClr val="tx1"/>
                </a:solidFill>
                <a:latin typeface="Times New Roman" pitchFamily="18" charset="0"/>
                <a:ea typeface="Times New Roman CYR" charset="-52"/>
                <a:cs typeface="Times New Roman" pitchFamily="18" charset="0"/>
              </a:rPr>
              <a:t> множество вершин графа G =</a:t>
            </a:r>
            <a:r>
              <a:rPr lang="en-US" altLang="ru-RU" sz="1800" b="1">
                <a:solidFill>
                  <a:schemeClr val="tx1"/>
                </a:solidFill>
                <a:latin typeface="Times New Roman" pitchFamily="18" charset="0"/>
                <a:ea typeface="Times New Roman CYR" charset="-52"/>
                <a:cs typeface="Times New Roman" pitchFamily="18" charset="0"/>
              </a:rPr>
              <a:t>(</a:t>
            </a:r>
            <a:r>
              <a:rPr lang="ru-RU" altLang="ru-RU" sz="1800" b="1">
                <a:solidFill>
                  <a:schemeClr val="tx1"/>
                </a:solidFill>
                <a:latin typeface="Times New Roman" pitchFamily="18" charset="0"/>
                <a:ea typeface="Times New Roman CYR" charset="-52"/>
                <a:cs typeface="Times New Roman" pitchFamily="18" charset="0"/>
              </a:rPr>
              <a:t>О</a:t>
            </a:r>
            <a:r>
              <a:rPr lang="en-US" altLang="ru-RU" sz="1800" b="1">
                <a:solidFill>
                  <a:schemeClr val="tx1"/>
                </a:solidFill>
                <a:latin typeface="Times New Roman" pitchFamily="18" charset="0"/>
                <a:ea typeface="Times New Roman CYR" charset="-52"/>
                <a:cs typeface="Times New Roman" pitchFamily="18" charset="0"/>
              </a:rPr>
              <a:t>)</a:t>
            </a:r>
            <a:r>
              <a:rPr lang="ru-RU" altLang="ru-RU" sz="1800" b="1">
                <a:solidFill>
                  <a:schemeClr val="tx1"/>
                </a:solidFill>
                <a:latin typeface="Times New Roman" pitchFamily="18" charset="0"/>
                <a:ea typeface="Times New Roman CYR" charset="-52"/>
                <a:cs typeface="Times New Roman" pitchFamily="18" charset="0"/>
              </a:rPr>
              <a:t> задает взаимно однозначное отображение множества объектов, определенных на обобщенном  и структурном уровне описания ПрО;</a:t>
            </a:r>
            <a:endParaRPr lang="ru-RU" altLang="ru-RU" sz="1800" b="1">
              <a:solidFill>
                <a:schemeClr val="tx1"/>
              </a:solidFill>
              <a:ea typeface="Times New Roman CYR" charset="-52"/>
              <a:cs typeface="Times New Roman" pitchFamily="18" charset="0"/>
            </a:endParaRPr>
          </a:p>
          <a:p>
            <a:pPr>
              <a:spcBef>
                <a:spcPct val="0"/>
              </a:spcBef>
              <a:spcAft>
                <a:spcPct val="0"/>
              </a:spcAft>
              <a:buClrTx/>
              <a:buSzTx/>
              <a:buFontTx/>
              <a:buNone/>
            </a:pPr>
            <a:r>
              <a:rPr lang="ru-RU" altLang="ru-RU" sz="1800" b="1">
                <a:solidFill>
                  <a:schemeClr val="tx1"/>
                </a:solidFill>
                <a:ea typeface="Times New Roman CYR" charset="-52"/>
                <a:cs typeface="Times New Roman" pitchFamily="18" charset="0"/>
              </a:rPr>
              <a:t>–</a:t>
            </a:r>
            <a:r>
              <a:rPr lang="ru-RU" altLang="ru-RU" sz="1800" b="1">
                <a:solidFill>
                  <a:schemeClr val="tx1"/>
                </a:solidFill>
                <a:latin typeface="Times New Roman" pitchFamily="18" charset="0"/>
                <a:ea typeface="Times New Roman CYR" charset="-52"/>
                <a:cs typeface="Times New Roman" pitchFamily="18" charset="0"/>
              </a:rPr>
              <a:t> для каждой вершины существует хотя бы одна связь (структурная) с другой  вершиной графа (стрелки);</a:t>
            </a:r>
            <a:endParaRPr lang="ru-RU" altLang="ru-RU" sz="1800" b="1">
              <a:solidFill>
                <a:schemeClr val="tx1"/>
              </a:solidFill>
              <a:ea typeface="Times New Roman CYR" charset="-52"/>
              <a:cs typeface="Times New Roman" pitchFamily="18" charset="0"/>
            </a:endParaRPr>
          </a:p>
          <a:p>
            <a:pPr>
              <a:spcBef>
                <a:spcPct val="0"/>
              </a:spcBef>
              <a:spcAft>
                <a:spcPct val="0"/>
              </a:spcAft>
              <a:buClrTx/>
              <a:buSzTx/>
              <a:buFontTx/>
              <a:buNone/>
            </a:pPr>
            <a:r>
              <a:rPr lang="ru-RU" altLang="ru-RU" sz="1800" b="1">
                <a:solidFill>
                  <a:schemeClr val="tx1"/>
                </a:solidFill>
                <a:ea typeface="Times New Roman CYR" charset="-52"/>
                <a:cs typeface="Times New Roman" pitchFamily="18" charset="0"/>
              </a:rPr>
              <a:t>–</a:t>
            </a:r>
            <a:r>
              <a:rPr lang="ru-RU" altLang="ru-RU" sz="1800" b="1">
                <a:solidFill>
                  <a:schemeClr val="tx1"/>
                </a:solidFill>
                <a:latin typeface="Times New Roman" pitchFamily="18" charset="0"/>
                <a:ea typeface="Times New Roman CYR" charset="-52"/>
                <a:cs typeface="Times New Roman" pitchFamily="18" charset="0"/>
              </a:rPr>
              <a:t> существует лишь одна вершина О</a:t>
            </a:r>
            <a:r>
              <a:rPr lang="ru-RU" altLang="ru-RU" sz="1800" b="1" baseline="-30000">
                <a:solidFill>
                  <a:schemeClr val="tx1"/>
                </a:solidFill>
                <a:latin typeface="Times New Roman" pitchFamily="18" charset="0"/>
                <a:ea typeface="Times New Roman CYR" charset="-52"/>
                <a:cs typeface="Times New Roman" pitchFamily="18" charset="0"/>
              </a:rPr>
              <a:t>1</a:t>
            </a:r>
            <a:r>
              <a:rPr lang="ru-RU" altLang="ru-RU" sz="1800" b="1">
                <a:solidFill>
                  <a:schemeClr val="tx1"/>
                </a:solidFill>
                <a:latin typeface="Times New Roman" pitchFamily="18" charset="0"/>
                <a:ea typeface="Times New Roman CYR" charset="-52"/>
                <a:cs typeface="Times New Roman" pitchFamily="18" charset="0"/>
              </a:rPr>
              <a:t>  графа </a:t>
            </a:r>
            <a:r>
              <a:rPr lang="en-US" altLang="ru-RU" sz="1800" b="1">
                <a:solidFill>
                  <a:schemeClr val="tx1"/>
                </a:solidFill>
                <a:latin typeface="Times New Roman" pitchFamily="18" charset="0"/>
                <a:ea typeface="Times New Roman CYR" charset="-52"/>
                <a:cs typeface="Times New Roman" pitchFamily="18" charset="0"/>
              </a:rPr>
              <a:t>G</a:t>
            </a:r>
            <a:r>
              <a:rPr lang="ru-RU" altLang="ru-RU" sz="1800" b="1">
                <a:solidFill>
                  <a:schemeClr val="tx1"/>
                </a:solidFill>
                <a:latin typeface="Times New Roman" pitchFamily="18" charset="0"/>
                <a:ea typeface="Times New Roman CYR" charset="-52"/>
                <a:cs typeface="Times New Roman" pitchFamily="18" charset="0"/>
              </a:rPr>
              <a:t>, которая имеет статус множества объектов, отображающего ПрО в целом.</a:t>
            </a:r>
            <a:endParaRPr lang="ru-RU" altLang="ru-RU" sz="1800" b="1">
              <a:solidFill>
                <a:schemeClr val="tx1"/>
              </a:solidFill>
              <a:ea typeface="Times New Roman CYR" charset="-52"/>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Подзаголовок 1"/>
          <p:cNvSpPr>
            <a:spLocks noGrp="1"/>
          </p:cNvSpPr>
          <p:nvPr>
            <p:ph type="subTitle" idx="1"/>
          </p:nvPr>
        </p:nvSpPr>
        <p:spPr>
          <a:xfrm>
            <a:off x="1473200" y="6453188"/>
            <a:ext cx="7419975" cy="404812"/>
          </a:xfrm>
        </p:spPr>
        <p:txBody>
          <a:bodyPr/>
          <a:lstStyle/>
          <a:p>
            <a:pPr algn="r"/>
            <a:r>
              <a:rPr lang="ru-RU" altLang="ru-RU" sz="1200" smtClean="0">
                <a:latin typeface="Arial" pitchFamily="34" charset="0"/>
              </a:rPr>
              <a:t>Лаврищева Е.М.</a:t>
            </a:r>
          </a:p>
        </p:txBody>
      </p:sp>
      <p:sp>
        <p:nvSpPr>
          <p:cNvPr id="3" name="Заголовок 2"/>
          <p:cNvSpPr>
            <a:spLocks noGrp="1"/>
          </p:cNvSpPr>
          <p:nvPr>
            <p:ph type="ctrTitle"/>
          </p:nvPr>
        </p:nvSpPr>
        <p:spPr>
          <a:xfrm>
            <a:off x="179512" y="44624"/>
            <a:ext cx="8784976" cy="6552728"/>
          </a:xfrm>
        </p:spPr>
        <p:txBody>
          <a:bodyPr/>
          <a:lstStyle/>
          <a:p>
            <a:pPr marL="182880" indent="0">
              <a:buFont typeface="Georgia" pitchFamily="18" charset="0"/>
              <a:buNone/>
              <a:defRPr/>
            </a:pPr>
            <a:r>
              <a:rPr lang="ru-RU" sz="1800" dirty="0" smtClean="0">
                <a:effectLst/>
              </a:rPr>
              <a:t>                </a:t>
            </a:r>
            <a:r>
              <a:rPr lang="ru-RU" sz="2400" dirty="0" smtClean="0">
                <a:solidFill>
                  <a:schemeClr val="accent2"/>
                </a:solidFill>
                <a:effectLst/>
              </a:rPr>
              <a:t> Пути </a:t>
            </a:r>
            <a:r>
              <a:rPr lang="ru-RU" sz="2400" dirty="0">
                <a:solidFill>
                  <a:schemeClr val="accent2"/>
                </a:solidFill>
                <a:effectLst/>
              </a:rPr>
              <a:t>развития конвейерной сборки</a:t>
            </a:r>
            <a:br>
              <a:rPr lang="ru-RU" sz="2400" dirty="0">
                <a:solidFill>
                  <a:schemeClr val="accent2"/>
                </a:solidFill>
                <a:effectLst/>
              </a:rPr>
            </a:br>
            <a:r>
              <a:rPr lang="ru-RU" sz="1800" dirty="0">
                <a:effectLst/>
              </a:rPr>
              <a:t> </a:t>
            </a:r>
            <a:r>
              <a:rPr lang="ru-RU" sz="1800" dirty="0" smtClean="0">
                <a:solidFill>
                  <a:schemeClr val="accent2"/>
                </a:solidFill>
                <a:effectLst/>
              </a:rPr>
              <a:t>Постановление </a:t>
            </a:r>
            <a:r>
              <a:rPr lang="ru-RU" sz="1800" dirty="0">
                <a:solidFill>
                  <a:schemeClr val="accent2"/>
                </a:solidFill>
                <a:effectLst/>
              </a:rPr>
              <a:t>ГКНТ СМ СССР</a:t>
            </a:r>
            <a:r>
              <a:rPr lang="ru-RU" sz="1800" dirty="0">
                <a:effectLst/>
              </a:rPr>
              <a:t> - «Создание </a:t>
            </a:r>
            <a:r>
              <a:rPr lang="ru-RU" sz="1800" dirty="0" err="1">
                <a:effectLst/>
              </a:rPr>
              <a:t>ГосФАП</a:t>
            </a:r>
            <a:r>
              <a:rPr lang="ru-RU" sz="1800" dirty="0">
                <a:effectLst/>
              </a:rPr>
              <a:t> и РФАП» (1966-1994) и «Программные средства как продукция производственно-технического назначения» (1972).</a:t>
            </a:r>
            <a:br>
              <a:rPr lang="ru-RU" sz="1800" dirty="0">
                <a:effectLst/>
              </a:rPr>
            </a:br>
            <a:r>
              <a:rPr lang="ru-RU" sz="1800" dirty="0">
                <a:effectLst/>
              </a:rPr>
              <a:t> </a:t>
            </a:r>
            <a:r>
              <a:rPr lang="ru-RU" sz="1800" dirty="0">
                <a:solidFill>
                  <a:schemeClr val="accent2"/>
                </a:solidFill>
                <a:effectLst/>
              </a:rPr>
              <a:t>Программная инженерия</a:t>
            </a:r>
            <a:r>
              <a:rPr lang="ru-RU" sz="1800" dirty="0">
                <a:effectLst/>
              </a:rPr>
              <a:t> - качество, производительность, индустрия (1968-НАТО).</a:t>
            </a:r>
            <a:br>
              <a:rPr lang="ru-RU" sz="1800" dirty="0">
                <a:effectLst/>
              </a:rPr>
            </a:br>
            <a:r>
              <a:rPr lang="ru-RU" sz="1800" dirty="0">
                <a:solidFill>
                  <a:schemeClr val="accent2"/>
                </a:solidFill>
                <a:effectLst/>
              </a:rPr>
              <a:t> Системы автоматизации</a:t>
            </a:r>
            <a:r>
              <a:rPr lang="ru-RU" sz="1800" dirty="0">
                <a:effectLst/>
              </a:rPr>
              <a:t> производства ПС из модулей 1980-1990 (ПРИЗ, РТК, ПРОЕКТ, АПРОП, ДИСУППП, ДЕЛЬТАСТАТ, АЛЬФА, БЕТА ...).</a:t>
            </a:r>
            <a:br>
              <a:rPr lang="ru-RU" sz="1800" dirty="0">
                <a:effectLst/>
              </a:rPr>
            </a:br>
            <a:r>
              <a:rPr lang="ru-RU" sz="1800" dirty="0" smtClean="0">
                <a:solidFill>
                  <a:schemeClr val="accent2"/>
                </a:solidFill>
                <a:effectLst/>
              </a:rPr>
              <a:t>Композиционное</a:t>
            </a:r>
            <a:r>
              <a:rPr lang="ru-RU" sz="1800" dirty="0" smtClean="0">
                <a:effectLst/>
              </a:rPr>
              <a:t> </a:t>
            </a:r>
            <a:r>
              <a:rPr lang="ru-RU" sz="1800" dirty="0">
                <a:effectLst/>
              </a:rPr>
              <a:t>программирование программ ДИСУП (Редько В.Н.).</a:t>
            </a:r>
            <a:br>
              <a:rPr lang="ru-RU" sz="1800" dirty="0">
                <a:effectLst/>
              </a:rPr>
            </a:br>
            <a:r>
              <a:rPr lang="ru-RU" sz="1800" dirty="0" smtClean="0">
                <a:solidFill>
                  <a:schemeClr val="accent2"/>
                </a:solidFill>
                <a:effectLst/>
              </a:rPr>
              <a:t>Сборочное </a:t>
            </a:r>
            <a:r>
              <a:rPr lang="ru-RU" sz="1800" dirty="0">
                <a:solidFill>
                  <a:schemeClr val="accent2"/>
                </a:solidFill>
                <a:effectLst/>
              </a:rPr>
              <a:t>программирование</a:t>
            </a:r>
            <a:r>
              <a:rPr lang="ru-RU" sz="1800" dirty="0">
                <a:effectLst/>
              </a:rPr>
              <a:t> из модулей  В, </a:t>
            </a:r>
            <a:r>
              <a:rPr lang="ru-RU" sz="1800" dirty="0" err="1">
                <a:effectLst/>
              </a:rPr>
              <a:t>М.Глушков</a:t>
            </a:r>
            <a:r>
              <a:rPr lang="ru-RU" sz="1800" dirty="0">
                <a:effectLst/>
              </a:rPr>
              <a:t>, </a:t>
            </a:r>
            <a:r>
              <a:rPr lang="ru-RU" sz="1800" dirty="0" err="1">
                <a:effectLst/>
              </a:rPr>
              <a:t>А.П.Ершов</a:t>
            </a:r>
            <a:r>
              <a:rPr lang="ru-RU" sz="1800" dirty="0">
                <a:effectLst/>
              </a:rPr>
              <a:t>, </a:t>
            </a:r>
            <a:r>
              <a:rPr lang="ru-RU" sz="1800" dirty="0" err="1">
                <a:effectLst/>
              </a:rPr>
              <a:t>Е.М.Лаврищева</a:t>
            </a:r>
            <a:r>
              <a:rPr lang="ru-RU" sz="1800" dirty="0">
                <a:effectLst/>
              </a:rPr>
              <a:t> (1988 -защита диссертации - Методы и средства сборки).</a:t>
            </a:r>
            <a:br>
              <a:rPr lang="ru-RU" sz="1800" dirty="0">
                <a:effectLst/>
              </a:rPr>
            </a:br>
            <a:r>
              <a:rPr lang="ru-RU" sz="1800" dirty="0">
                <a:solidFill>
                  <a:schemeClr val="accent2"/>
                </a:solidFill>
                <a:effectLst/>
              </a:rPr>
              <a:t>От ручного труда к конвейерной сборки</a:t>
            </a:r>
            <a:r>
              <a:rPr lang="ru-RU" sz="1800" dirty="0">
                <a:effectLst/>
              </a:rPr>
              <a:t> программ "</a:t>
            </a:r>
            <a:r>
              <a:rPr lang="ru-RU" sz="1800" dirty="0" err="1">
                <a:effectLst/>
              </a:rPr>
              <a:t>Чернецкий</a:t>
            </a:r>
            <a:r>
              <a:rPr lang="ru-RU" sz="1800" dirty="0">
                <a:effectLst/>
              </a:rPr>
              <a:t> К, </a:t>
            </a:r>
            <a:r>
              <a:rPr lang="ru-RU" sz="1800" dirty="0" err="1">
                <a:effectLst/>
              </a:rPr>
              <a:t>Айзенакер</a:t>
            </a:r>
            <a:r>
              <a:rPr lang="ru-RU" sz="1800" dirty="0">
                <a:effectLst/>
              </a:rPr>
              <a:t> В." Порождающее программирование (2005).</a:t>
            </a:r>
            <a:br>
              <a:rPr lang="ru-RU" sz="1800" dirty="0">
                <a:effectLst/>
              </a:rPr>
            </a:br>
            <a:r>
              <a:rPr lang="ru-RU" sz="1800" dirty="0">
                <a:solidFill>
                  <a:schemeClr val="accent2"/>
                </a:solidFill>
                <a:effectLst/>
              </a:rPr>
              <a:t>Потоковая сборка</a:t>
            </a:r>
            <a:r>
              <a:rPr lang="ru-RU" sz="1800" dirty="0">
                <a:effectLst/>
              </a:rPr>
              <a:t> типовых приложений. </a:t>
            </a:r>
            <a:r>
              <a:rPr lang="ru-RU" sz="1800" dirty="0" err="1">
                <a:effectLst/>
              </a:rPr>
              <a:t>Гринфильда</a:t>
            </a:r>
            <a:r>
              <a:rPr lang="ru-RU" sz="1800" dirty="0">
                <a:effectLst/>
              </a:rPr>
              <a:t> Дж. "Фабрики разработки программ" (2007),</a:t>
            </a:r>
            <a:br>
              <a:rPr lang="ru-RU" sz="1800" dirty="0">
                <a:effectLst/>
              </a:rPr>
            </a:br>
            <a:r>
              <a:rPr lang="ru-RU" sz="1800" dirty="0" smtClean="0">
                <a:solidFill>
                  <a:schemeClr val="accent2"/>
                </a:solidFill>
                <a:effectLst/>
              </a:rPr>
              <a:t>UML </a:t>
            </a:r>
            <a:r>
              <a:rPr lang="ru-RU" sz="1800" dirty="0">
                <a:solidFill>
                  <a:schemeClr val="accent2"/>
                </a:solidFill>
                <a:effectLst/>
              </a:rPr>
              <a:t>инструмент</a:t>
            </a:r>
            <a:r>
              <a:rPr lang="ru-RU" sz="1800" dirty="0">
                <a:effectLst/>
              </a:rPr>
              <a:t> фабрик программ для .</a:t>
            </a:r>
            <a:r>
              <a:rPr lang="ru-RU" sz="1800" dirty="0" err="1">
                <a:effectLst/>
              </a:rPr>
              <a:t>Net</a:t>
            </a:r>
            <a:r>
              <a:rPr lang="ru-RU" sz="1800" dirty="0">
                <a:effectLst/>
              </a:rPr>
              <a:t>. Гюнтера Ленца (2006).</a:t>
            </a:r>
            <a:br>
              <a:rPr lang="ru-RU" sz="1800" dirty="0">
                <a:effectLst/>
              </a:rPr>
            </a:br>
            <a:r>
              <a:rPr lang="ru-RU" sz="1800" dirty="0" smtClean="0">
                <a:solidFill>
                  <a:schemeClr val="accent2"/>
                </a:solidFill>
                <a:effectLst/>
              </a:rPr>
              <a:t>Фабрики </a:t>
            </a:r>
            <a:r>
              <a:rPr lang="ru-RU" sz="1800" dirty="0">
                <a:solidFill>
                  <a:schemeClr val="accent2"/>
                </a:solidFill>
                <a:effectLst/>
              </a:rPr>
              <a:t>программ </a:t>
            </a:r>
            <a:r>
              <a:rPr lang="ru-RU" sz="1800" dirty="0">
                <a:effectLst/>
              </a:rPr>
              <a:t>в информационном мире (более 100),  Статья в </a:t>
            </a:r>
            <a:r>
              <a:rPr lang="ru-RU" sz="1800" dirty="0" err="1">
                <a:effectLst/>
              </a:rPr>
              <a:t>Веснике</a:t>
            </a:r>
            <a:r>
              <a:rPr lang="ru-RU" sz="1800" dirty="0">
                <a:effectLst/>
              </a:rPr>
              <a:t> НАНУ  (</a:t>
            </a:r>
            <a:r>
              <a:rPr lang="ru-RU" sz="1800" dirty="0" err="1">
                <a:effectLst/>
              </a:rPr>
              <a:t>Андон</a:t>
            </a:r>
            <a:r>
              <a:rPr lang="ru-RU" sz="1800" dirty="0">
                <a:effectLst/>
              </a:rPr>
              <a:t> П.И., Лаврищева Е.М.,  (2010).</a:t>
            </a:r>
            <a:br>
              <a:rPr lang="ru-RU" sz="1800" dirty="0">
                <a:effectLst/>
              </a:rPr>
            </a:br>
            <a:r>
              <a:rPr lang="ru-RU" sz="1800" dirty="0">
                <a:solidFill>
                  <a:schemeClr val="accent2"/>
                </a:solidFill>
                <a:effectLst/>
              </a:rPr>
              <a:t>Сборочный конвейер</a:t>
            </a:r>
            <a:r>
              <a:rPr lang="ru-RU" sz="1800" dirty="0">
                <a:effectLst/>
              </a:rPr>
              <a:t> </a:t>
            </a:r>
            <a:r>
              <a:rPr lang="ru-RU" sz="1800" dirty="0" err="1">
                <a:effectLst/>
              </a:rPr>
              <a:t>Фаулера</a:t>
            </a:r>
            <a:r>
              <a:rPr lang="ru-RU" sz="1800" dirty="0">
                <a:effectLst/>
              </a:rPr>
              <a:t> М. "</a:t>
            </a:r>
            <a:r>
              <a:rPr lang="ru-RU" sz="1800" dirty="0" err="1">
                <a:effectLst/>
              </a:rPr>
              <a:t>Continuous</a:t>
            </a:r>
            <a:r>
              <a:rPr lang="ru-RU" sz="1800" dirty="0">
                <a:effectLst/>
              </a:rPr>
              <a:t> </a:t>
            </a:r>
            <a:r>
              <a:rPr lang="ru-RU" sz="1800" dirty="0" err="1">
                <a:effectLst/>
              </a:rPr>
              <a:t>integration</a:t>
            </a:r>
            <a:r>
              <a:rPr lang="ru-RU" sz="1800" dirty="0">
                <a:effectLst/>
              </a:rPr>
              <a:t>" (2009), EPAM интеграционная фабрика программ (Белоруссия).</a:t>
            </a:r>
            <a:br>
              <a:rPr lang="ru-RU" sz="1800" dirty="0">
                <a:effectLst/>
              </a:rPr>
            </a:br>
            <a:r>
              <a:rPr lang="ru-RU" sz="1800" dirty="0">
                <a:solidFill>
                  <a:schemeClr val="accent2"/>
                </a:solidFill>
                <a:effectLst/>
              </a:rPr>
              <a:t>Фабрика программ </a:t>
            </a:r>
            <a:r>
              <a:rPr lang="ru-RU" sz="1800" dirty="0" err="1">
                <a:solidFill>
                  <a:schemeClr val="accent2"/>
                </a:solidFill>
                <a:effectLst/>
              </a:rPr>
              <a:t>Авдошина</a:t>
            </a:r>
            <a:r>
              <a:rPr lang="ru-RU" sz="1800" dirty="0">
                <a:effectLst/>
              </a:rPr>
              <a:t> по схемам сборки в UML (2010, Россия).</a:t>
            </a:r>
            <a:br>
              <a:rPr lang="ru-RU" sz="1800" dirty="0">
                <a:effectLst/>
              </a:rPr>
            </a:br>
            <a:r>
              <a:rPr lang="en-US" sz="1800" dirty="0">
                <a:effectLst/>
              </a:rPr>
              <a:t>AppFabric - IBM, </a:t>
            </a:r>
            <a:r>
              <a:rPr lang="en-US" sz="1800" dirty="0" err="1">
                <a:effectLst/>
              </a:rPr>
              <a:t>MS.Net</a:t>
            </a:r>
            <a:r>
              <a:rPr lang="en-US" sz="1800" dirty="0">
                <a:effectLst/>
              </a:rPr>
              <a:t>, Oberon, </a:t>
            </a:r>
            <a:r>
              <a:rPr lang="en-US" sz="1800" dirty="0" smtClean="0">
                <a:effectLst/>
              </a:rPr>
              <a:t>Sun</a:t>
            </a:r>
            <a:r>
              <a:rPr lang="ru-RU" sz="1800" dirty="0" smtClean="0">
                <a:effectLst/>
              </a:rPr>
              <a:t>…</a:t>
            </a:r>
            <a:r>
              <a:rPr lang="en-US" sz="1800" dirty="0" smtClean="0">
                <a:effectLst/>
              </a:rPr>
              <a:t> </a:t>
            </a:r>
            <a:endParaRPr lang="ru-RU"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755650" y="0"/>
            <a:ext cx="7550150" cy="981075"/>
          </a:xfrm>
        </p:spPr>
        <p:txBody>
          <a:bodyPr wrap="square" numCol="1" anchor="b" compatLnSpc="1">
            <a:prstTxWarp prst="textNoShape">
              <a:avLst/>
            </a:prstTxWarp>
          </a:bodyPr>
          <a:lstStyle/>
          <a:p>
            <a:pPr algn="ctr" eaLnBrk="1" hangingPunct="1">
              <a:buFont typeface="Georgia" pitchFamily="18" charset="0"/>
              <a:buNone/>
              <a:defRPr/>
            </a:pPr>
            <a:r>
              <a:rPr lang="uk-UA" altLang="ru-RU" sz="3200" smtClean="0">
                <a:solidFill>
                  <a:schemeClr val="tx1"/>
                </a:solidFill>
                <a:effectLst>
                  <a:outerShdw blurRad="38100" dist="38100" dir="2700000" algn="tl">
                    <a:srgbClr val="C0C0C0"/>
                  </a:outerShdw>
                </a:effectLst>
                <a:latin typeface="Trebuchet MS" pitchFamily="34" charset="0"/>
              </a:rPr>
              <a:t>Характеристический ур</a:t>
            </a:r>
            <a:r>
              <a:rPr lang="ru-RU" altLang="ru-RU" sz="3200" smtClean="0">
                <a:solidFill>
                  <a:schemeClr val="tx1"/>
                </a:solidFill>
                <a:effectLst>
                  <a:outerShdw blurRad="38100" dist="38100" dir="2700000" algn="tl">
                    <a:srgbClr val="C0C0C0"/>
                  </a:outerShdw>
                </a:effectLst>
                <a:latin typeface="Trebuchet MS" pitchFamily="34" charset="0"/>
              </a:rPr>
              <a:t>о</a:t>
            </a:r>
            <a:r>
              <a:rPr lang="uk-UA" altLang="ru-RU" sz="3200" smtClean="0">
                <a:solidFill>
                  <a:schemeClr val="tx1"/>
                </a:solidFill>
                <a:effectLst>
                  <a:outerShdw blurRad="38100" dist="38100" dir="2700000" algn="tl">
                    <a:srgbClr val="C0C0C0"/>
                  </a:outerShdw>
                </a:effectLst>
                <a:latin typeface="Trebuchet MS" pitchFamily="34" charset="0"/>
              </a:rPr>
              <a:t>вень</a:t>
            </a:r>
          </a:p>
        </p:txBody>
      </p:sp>
      <p:sp>
        <p:nvSpPr>
          <p:cNvPr id="32771" name="TextBox 3"/>
          <p:cNvSpPr txBox="1">
            <a:spLocks noChangeArrowheads="1"/>
          </p:cNvSpPr>
          <p:nvPr/>
        </p:nvSpPr>
        <p:spPr bwMode="auto">
          <a:xfrm>
            <a:off x="684213" y="4724400"/>
            <a:ext cx="76327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IEnumerable</a:t>
            </a:r>
            <a:r>
              <a:rPr lang="en-US" altLang="ru-RU" sz="1800">
                <a:solidFill>
                  <a:schemeClr val="tx1"/>
                </a:solidFill>
                <a:latin typeface="Palatino Linotype" pitchFamily="18" charset="0"/>
              </a:rPr>
              <a:t>	</a:t>
            </a: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ICollection</a:t>
            </a:r>
          </a:p>
          <a:p>
            <a:pPr eaLnBrk="1" hangingPunct="1">
              <a:spcBef>
                <a:spcPct val="0"/>
              </a:spcBef>
              <a:spcAft>
                <a:spcPct val="0"/>
              </a:spcAft>
              <a:buClrTx/>
              <a:buSzTx/>
              <a:buFontTx/>
              <a:buNone/>
            </a:pP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IComparable	</a:t>
            </a: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IAsyncResult</a:t>
            </a:r>
          </a:p>
          <a:p>
            <a:pPr eaLnBrk="1" hangingPunct="1">
              <a:spcBef>
                <a:spcPct val="0"/>
              </a:spcBef>
              <a:spcAft>
                <a:spcPct val="0"/>
              </a:spcAft>
              <a:buClrTx/>
              <a:buSzTx/>
              <a:buFontTx/>
              <a:buNone/>
            </a:pP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ICloneable	</a:t>
            </a: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IDisposable</a:t>
            </a:r>
          </a:p>
        </p:txBody>
      </p:sp>
      <p:sp>
        <p:nvSpPr>
          <p:cNvPr id="32772" name="Rectangle 7"/>
          <p:cNvSpPr>
            <a:spLocks noChangeArrowheads="1"/>
          </p:cNvSpPr>
          <p:nvPr/>
        </p:nvSpPr>
        <p:spPr bwMode="auto">
          <a:xfrm>
            <a:off x="179388" y="1022350"/>
            <a:ext cx="8856662"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ru-RU" altLang="ru-RU" sz="2400" b="1">
                <a:solidFill>
                  <a:schemeClr val="tx1"/>
                </a:solidFill>
              </a:rPr>
              <a:t>Для каждого объекта формируется концепт с помощью множества унарных предикатов: </a:t>
            </a:r>
          </a:p>
          <a:p>
            <a:pPr eaLnBrk="1" hangingPunct="1">
              <a:spcBef>
                <a:spcPct val="0"/>
              </a:spcBef>
              <a:spcAft>
                <a:spcPct val="0"/>
              </a:spcAft>
              <a:buClrTx/>
              <a:buSzTx/>
              <a:buFontTx/>
              <a:buNone/>
            </a:pPr>
            <a:r>
              <a:rPr lang="en-US" altLang="ru-RU" sz="2400" b="1">
                <a:solidFill>
                  <a:schemeClr val="tx1"/>
                </a:solidFill>
              </a:rPr>
              <a:t>P</a:t>
            </a:r>
            <a:r>
              <a:rPr lang="ru-RU" altLang="ru-RU" sz="2400" b="1">
                <a:solidFill>
                  <a:schemeClr val="tx1"/>
                </a:solidFill>
              </a:rPr>
              <a:t> = </a:t>
            </a:r>
            <a:r>
              <a:rPr lang="en-US" altLang="ru-RU" sz="2400" b="1">
                <a:solidFill>
                  <a:schemeClr val="tx1"/>
                </a:solidFill>
              </a:rPr>
              <a:t>(P</a:t>
            </a:r>
            <a:r>
              <a:rPr lang="en-US" altLang="ru-RU" sz="2400" b="1" baseline="-25000">
                <a:solidFill>
                  <a:schemeClr val="tx1"/>
                </a:solidFill>
              </a:rPr>
              <a:t>1</a:t>
            </a:r>
            <a:r>
              <a:rPr lang="en-US" altLang="ru-RU" sz="2400" b="1">
                <a:solidFill>
                  <a:schemeClr val="tx1"/>
                </a:solidFill>
              </a:rPr>
              <a:t>, P</a:t>
            </a:r>
            <a:r>
              <a:rPr lang="en-US" altLang="ru-RU" sz="2400" b="1" baseline="-25000">
                <a:solidFill>
                  <a:schemeClr val="tx1"/>
                </a:solidFill>
              </a:rPr>
              <a:t>2</a:t>
            </a:r>
            <a:r>
              <a:rPr lang="en-US" altLang="ru-RU" sz="2400" b="1">
                <a:solidFill>
                  <a:schemeClr val="tx1"/>
                </a:solidFill>
              </a:rPr>
              <a:t>,…, P</a:t>
            </a:r>
            <a:r>
              <a:rPr lang="en-US" altLang="ru-RU" sz="2400" b="1" baseline="-25000">
                <a:solidFill>
                  <a:schemeClr val="tx1"/>
                </a:solidFill>
              </a:rPr>
              <a:t>r</a:t>
            </a:r>
            <a:r>
              <a:rPr lang="en-US" altLang="ru-RU" sz="2400" b="1">
                <a:solidFill>
                  <a:schemeClr val="tx1"/>
                </a:solidFill>
              </a:rPr>
              <a:t>)</a:t>
            </a:r>
            <a:r>
              <a:rPr lang="ru-RU" altLang="ru-RU" sz="2400" b="1">
                <a:solidFill>
                  <a:schemeClr val="tx1"/>
                </a:solidFill>
              </a:rPr>
              <a:t>, </a:t>
            </a:r>
          </a:p>
          <a:p>
            <a:pPr eaLnBrk="1" hangingPunct="1">
              <a:spcBef>
                <a:spcPct val="0"/>
              </a:spcBef>
              <a:spcAft>
                <a:spcPct val="0"/>
              </a:spcAft>
              <a:buClrTx/>
              <a:buSzTx/>
              <a:buFontTx/>
              <a:buNone/>
            </a:pPr>
            <a:r>
              <a:rPr lang="ru-RU" altLang="ru-RU" sz="2400" b="1">
                <a:solidFill>
                  <a:schemeClr val="tx1"/>
                </a:solidFill>
              </a:rPr>
              <a:t>которые связаны со свойствами объектов  домена. </a:t>
            </a:r>
          </a:p>
          <a:p>
            <a:pPr eaLnBrk="1" hangingPunct="1">
              <a:spcBef>
                <a:spcPct val="0"/>
              </a:spcBef>
              <a:spcAft>
                <a:spcPct val="0"/>
              </a:spcAft>
              <a:buClrTx/>
              <a:buSzTx/>
              <a:buFontTx/>
              <a:buNone/>
            </a:pPr>
            <a:endParaRPr lang="ru-RU" altLang="ru-RU" sz="2400">
              <a:solidFill>
                <a:schemeClr val="tx1"/>
              </a:solidFill>
            </a:endParaRPr>
          </a:p>
          <a:p>
            <a:pPr eaLnBrk="1" hangingPunct="1">
              <a:spcBef>
                <a:spcPct val="0"/>
              </a:spcBef>
              <a:spcAft>
                <a:spcPct val="0"/>
              </a:spcAft>
              <a:buClrTx/>
              <a:buSzTx/>
              <a:buFontTx/>
              <a:buNone/>
            </a:pPr>
            <a:r>
              <a:rPr lang="ru-RU" altLang="ru-RU" sz="2400" b="1">
                <a:solidFill>
                  <a:schemeClr val="tx1"/>
                </a:solidFill>
              </a:rPr>
              <a:t>Концепт </a:t>
            </a:r>
            <a:r>
              <a:rPr lang="en-US" altLang="ru-RU" sz="2400" b="1" i="1">
                <a:solidFill>
                  <a:schemeClr val="tx1"/>
                </a:solidFill>
              </a:rPr>
              <a:t>Con</a:t>
            </a:r>
            <a:r>
              <a:rPr lang="en-US" altLang="ru-RU" sz="2400" b="1" i="1" baseline="-25000">
                <a:solidFill>
                  <a:schemeClr val="tx1"/>
                </a:solidFill>
              </a:rPr>
              <a:t>i</a:t>
            </a:r>
            <a:r>
              <a:rPr lang="en-US" altLang="ru-RU" sz="2400" b="1">
                <a:solidFill>
                  <a:schemeClr val="tx1"/>
                </a:solidFill>
              </a:rPr>
              <a:t> = {</a:t>
            </a:r>
            <a:r>
              <a:rPr lang="en-US" altLang="ru-RU" sz="2400" b="1" i="1">
                <a:solidFill>
                  <a:schemeClr val="tx1"/>
                </a:solidFill>
              </a:rPr>
              <a:t>P</a:t>
            </a:r>
            <a:r>
              <a:rPr lang="en-US" altLang="ru-RU" sz="2400" b="1" i="1" baseline="-25000">
                <a:solidFill>
                  <a:schemeClr val="tx1"/>
                </a:solidFill>
              </a:rPr>
              <a:t>ik</a:t>
            </a:r>
            <a:r>
              <a:rPr lang="en-US" altLang="ru-RU" sz="2400" b="1">
                <a:solidFill>
                  <a:schemeClr val="tx1"/>
                </a:solidFill>
              </a:rPr>
              <a:t>}, </a:t>
            </a:r>
            <a:endParaRPr lang="ru-RU" altLang="ru-RU" sz="2400">
              <a:solidFill>
                <a:schemeClr val="tx1"/>
              </a:solidFill>
            </a:endParaRPr>
          </a:p>
          <a:p>
            <a:pPr eaLnBrk="1" hangingPunct="1">
              <a:spcBef>
                <a:spcPct val="0"/>
              </a:spcBef>
              <a:spcAft>
                <a:spcPct val="0"/>
              </a:spcAft>
              <a:buClrTx/>
              <a:buSzTx/>
              <a:buFontTx/>
              <a:buNone/>
            </a:pPr>
            <a:r>
              <a:rPr lang="en-US" altLang="ru-RU" sz="2400" b="1" i="1">
                <a:solidFill>
                  <a:schemeClr val="tx1"/>
                </a:solidFill>
              </a:rPr>
              <a:t>P</a:t>
            </a:r>
            <a:r>
              <a:rPr lang="en-US" altLang="ru-RU" sz="2400" b="1" i="1" baseline="-25000">
                <a:solidFill>
                  <a:schemeClr val="tx1"/>
                </a:solidFill>
              </a:rPr>
              <a:t>ik</a:t>
            </a:r>
            <a:r>
              <a:rPr lang="en-US" altLang="ru-RU" sz="2400" b="1">
                <a:solidFill>
                  <a:schemeClr val="tx1"/>
                </a:solidFill>
              </a:rPr>
              <a:t> = </a:t>
            </a:r>
            <a:r>
              <a:rPr lang="en-US" altLang="ru-RU" sz="2400" b="1" i="1">
                <a:solidFill>
                  <a:schemeClr val="tx1"/>
                </a:solidFill>
              </a:rPr>
              <a:t>P</a:t>
            </a:r>
            <a:r>
              <a:rPr lang="en-US" altLang="ru-RU" sz="2400" b="1" i="1" baseline="-25000">
                <a:solidFill>
                  <a:schemeClr val="tx1"/>
                </a:solidFill>
              </a:rPr>
              <a:t>k</a:t>
            </a:r>
            <a:r>
              <a:rPr lang="en-US" altLang="ru-RU" sz="2400" b="1" i="1">
                <a:solidFill>
                  <a:schemeClr val="tx1"/>
                </a:solidFill>
              </a:rPr>
              <a:t> </a:t>
            </a:r>
            <a:r>
              <a:rPr lang="en-US" altLang="ru-RU" sz="2400" b="1">
                <a:solidFill>
                  <a:schemeClr val="tx1"/>
                </a:solidFill>
              </a:rPr>
              <a:t>(</a:t>
            </a:r>
            <a:r>
              <a:rPr lang="en-US" altLang="ru-RU" sz="2400" b="1" i="1">
                <a:solidFill>
                  <a:schemeClr val="tx1"/>
                </a:solidFill>
              </a:rPr>
              <a:t>O</a:t>
            </a:r>
            <a:r>
              <a:rPr lang="en-US" altLang="ru-RU" sz="2400" b="1" i="1" baseline="-25000">
                <a:solidFill>
                  <a:schemeClr val="tx1"/>
                </a:solidFill>
              </a:rPr>
              <a:t>i</a:t>
            </a:r>
            <a:r>
              <a:rPr lang="en-US" altLang="ru-RU" sz="2400" b="1">
                <a:solidFill>
                  <a:schemeClr val="tx1"/>
                </a:solidFill>
              </a:rPr>
              <a:t>) = true</a:t>
            </a:r>
            <a:r>
              <a:rPr lang="ru-RU" altLang="ru-RU" sz="2400" b="1">
                <a:solidFill>
                  <a:schemeClr val="tx1"/>
                </a:solidFill>
              </a:rPr>
              <a:t>.</a:t>
            </a:r>
            <a:endParaRPr lang="ru-RU" altLang="ru-RU" sz="2400">
              <a:solidFill>
                <a:schemeClr val="tx1"/>
              </a:solidFill>
            </a:endParaRPr>
          </a:p>
          <a:p>
            <a:pPr eaLnBrk="1" hangingPunct="1">
              <a:spcBef>
                <a:spcPct val="0"/>
              </a:spcBef>
              <a:spcAft>
                <a:spcPct val="0"/>
              </a:spcAft>
              <a:buClrTx/>
              <a:buSzTx/>
              <a:buFontTx/>
              <a:buNone/>
            </a:pPr>
            <a:r>
              <a:rPr lang="ru-RU" altLang="ru-RU" sz="2400" b="1">
                <a:solidFill>
                  <a:schemeClr val="tx1"/>
                </a:solidFill>
              </a:rPr>
              <a:t>Алгебраическая система </a:t>
            </a:r>
            <a:r>
              <a:rPr lang="en-US" altLang="ru-RU" sz="2400" b="1">
                <a:solidFill>
                  <a:schemeClr val="tx1"/>
                </a:solidFill>
              </a:rPr>
              <a:t> </a:t>
            </a:r>
            <a:r>
              <a:rPr lang="ru-RU" altLang="ru-RU" sz="2400" b="1" i="1">
                <a:solidFill>
                  <a:schemeClr val="tx1"/>
                </a:solidFill>
                <a:sym typeface="Symbol" pitchFamily="18" charset="2"/>
              </a:rPr>
              <a:t></a:t>
            </a:r>
            <a:r>
              <a:rPr lang="ru-RU" altLang="ru-RU" sz="2400" b="1" i="1">
                <a:solidFill>
                  <a:schemeClr val="tx1"/>
                </a:solidFill>
              </a:rPr>
              <a:t> = (О</a:t>
            </a:r>
            <a:r>
              <a:rPr lang="ru-RU" altLang="ru-RU" sz="2400" b="1" i="1">
                <a:solidFill>
                  <a:schemeClr val="tx1"/>
                </a:solidFill>
                <a:sym typeface="Symbol" pitchFamily="18" charset="2"/>
              </a:rPr>
              <a:t></a:t>
            </a:r>
            <a:r>
              <a:rPr lang="ru-RU" altLang="ru-RU" sz="2400" b="1" i="1">
                <a:solidFill>
                  <a:schemeClr val="tx1"/>
                </a:solidFill>
              </a:rPr>
              <a:t> ,</a:t>
            </a:r>
            <a:r>
              <a:rPr lang="ru-RU" altLang="ru-RU" sz="2400" b="1" i="1">
                <a:solidFill>
                  <a:schemeClr val="tx1"/>
                </a:solidFill>
                <a:sym typeface="Symbol" pitchFamily="18" charset="2"/>
              </a:rPr>
              <a:t></a:t>
            </a:r>
            <a:r>
              <a:rPr lang="ru-RU" altLang="ru-RU" sz="2400" b="1" i="1">
                <a:solidFill>
                  <a:schemeClr val="tx1"/>
                </a:solidFill>
              </a:rPr>
              <a:t>) </a:t>
            </a:r>
            <a:r>
              <a:rPr lang="ru-RU" altLang="ru-RU" sz="2400" b="1">
                <a:solidFill>
                  <a:schemeClr val="tx1"/>
                </a:solidFill>
              </a:rPr>
              <a:t>для характерис-тического уровня включает операции </a:t>
            </a:r>
            <a:r>
              <a:rPr lang="ru-RU" altLang="ru-RU" sz="2400" b="1">
                <a:solidFill>
                  <a:schemeClr val="tx1"/>
                </a:solidFill>
                <a:sym typeface="Symbol" pitchFamily="18" charset="2"/>
              </a:rPr>
              <a:t></a:t>
            </a:r>
            <a:r>
              <a:rPr lang="en-US" altLang="ru-RU" sz="2400" b="1">
                <a:solidFill>
                  <a:schemeClr val="tx1"/>
                </a:solidFill>
              </a:rPr>
              <a:t> = </a:t>
            </a:r>
            <a:r>
              <a:rPr lang="en-US" altLang="ru-RU" sz="2400" b="1">
                <a:solidFill>
                  <a:schemeClr val="tx1"/>
                </a:solidFill>
                <a:sym typeface="Symbol" pitchFamily="18" charset="2"/>
              </a:rPr>
              <a:t> (O, P)</a:t>
            </a:r>
            <a:r>
              <a:rPr lang="ru-RU" altLang="ru-RU" sz="2400" b="1">
                <a:solidFill>
                  <a:schemeClr val="tx1"/>
                </a:solidFill>
                <a:sym typeface="Symbol" pitchFamily="18" charset="2"/>
              </a:rPr>
              <a:t>  определения характеристик объектов.</a:t>
            </a:r>
            <a:r>
              <a:rPr lang="en-US" altLang="ru-RU" sz="2400">
                <a:solidFill>
                  <a:schemeClr val="tx1"/>
                </a:solidFill>
                <a:sym typeface="Symbol" pitchFamily="18" charset="2"/>
              </a:rPr>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755650" y="0"/>
            <a:ext cx="7550150" cy="981075"/>
          </a:xfrm>
        </p:spPr>
        <p:txBody>
          <a:bodyPr wrap="square" numCol="1" anchor="b" compatLnSpc="1">
            <a:prstTxWarp prst="textNoShape">
              <a:avLst/>
            </a:prstTxWarp>
          </a:bodyPr>
          <a:lstStyle/>
          <a:p>
            <a:pPr algn="ctr" eaLnBrk="1" hangingPunct="1">
              <a:buFont typeface="Georgia" pitchFamily="18" charset="0"/>
              <a:buNone/>
              <a:defRPr/>
            </a:pPr>
            <a:r>
              <a:rPr lang="uk-UA" altLang="ru-RU" sz="3200" smtClean="0">
                <a:solidFill>
                  <a:schemeClr val="tx1"/>
                </a:solidFill>
                <a:effectLst>
                  <a:outerShdw blurRad="38100" dist="38100" dir="2700000" algn="tl">
                    <a:srgbClr val="C0C0C0"/>
                  </a:outerShdw>
                </a:effectLst>
                <a:latin typeface="Trebuchet MS" pitchFamily="34" charset="0"/>
              </a:rPr>
              <a:t>Характеристический ур</a:t>
            </a:r>
            <a:r>
              <a:rPr lang="ru-RU" altLang="ru-RU" sz="3200" smtClean="0">
                <a:solidFill>
                  <a:schemeClr val="tx1"/>
                </a:solidFill>
                <a:effectLst>
                  <a:outerShdw blurRad="38100" dist="38100" dir="2700000" algn="tl">
                    <a:srgbClr val="C0C0C0"/>
                  </a:outerShdw>
                </a:effectLst>
                <a:latin typeface="Trebuchet MS" pitchFamily="34" charset="0"/>
              </a:rPr>
              <a:t>о</a:t>
            </a:r>
            <a:r>
              <a:rPr lang="uk-UA" altLang="ru-RU" sz="3200" smtClean="0">
                <a:solidFill>
                  <a:schemeClr val="tx1"/>
                </a:solidFill>
                <a:effectLst>
                  <a:outerShdw blurRad="38100" dist="38100" dir="2700000" algn="tl">
                    <a:srgbClr val="C0C0C0"/>
                  </a:outerShdw>
                </a:effectLst>
                <a:latin typeface="Trebuchet MS" pitchFamily="34" charset="0"/>
              </a:rPr>
              <a:t>вень</a:t>
            </a:r>
          </a:p>
        </p:txBody>
      </p:sp>
      <p:sp>
        <p:nvSpPr>
          <p:cNvPr id="33795" name="TextBox 3"/>
          <p:cNvSpPr txBox="1">
            <a:spLocks noChangeArrowheads="1"/>
          </p:cNvSpPr>
          <p:nvPr/>
        </p:nvSpPr>
        <p:spPr bwMode="auto">
          <a:xfrm>
            <a:off x="684213" y="5826125"/>
            <a:ext cx="77041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IEnumerable</a:t>
            </a:r>
            <a:r>
              <a:rPr lang="en-US" altLang="ru-RU" sz="1800">
                <a:solidFill>
                  <a:schemeClr val="tx1"/>
                </a:solidFill>
                <a:latin typeface="Palatino Linotype" pitchFamily="18" charset="0"/>
              </a:rPr>
              <a:t>	</a:t>
            </a: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ICollection</a:t>
            </a:r>
          </a:p>
          <a:p>
            <a:pPr eaLnBrk="1" hangingPunct="1">
              <a:spcBef>
                <a:spcPct val="0"/>
              </a:spcBef>
              <a:spcAft>
                <a:spcPct val="0"/>
              </a:spcAft>
              <a:buClrTx/>
              <a:buSzTx/>
              <a:buFontTx/>
              <a:buNone/>
            </a:pP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IComparable	</a:t>
            </a: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IAsyncResult</a:t>
            </a:r>
          </a:p>
          <a:p>
            <a:pPr eaLnBrk="1" hangingPunct="1">
              <a:spcBef>
                <a:spcPct val="0"/>
              </a:spcBef>
              <a:spcAft>
                <a:spcPct val="0"/>
              </a:spcAft>
              <a:buClrTx/>
              <a:buSzTx/>
              <a:buFontTx/>
              <a:buNone/>
            </a:pP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ICloneable	</a:t>
            </a:r>
            <a:r>
              <a:rPr lang="en-US" altLang="ru-RU" sz="1800">
                <a:solidFill>
                  <a:schemeClr val="tx1"/>
                </a:solidFill>
                <a:latin typeface="Consolas" pitchFamily="49" charset="0"/>
              </a:rPr>
              <a:t>MyExemplar </a:t>
            </a:r>
            <a:r>
              <a:rPr lang="en-US" altLang="ru-RU" sz="1800">
                <a:solidFill>
                  <a:srgbClr val="0000FF"/>
                </a:solidFill>
                <a:latin typeface="Consolas" pitchFamily="49" charset="0"/>
              </a:rPr>
              <a:t>is</a:t>
            </a:r>
            <a:r>
              <a:rPr lang="en-US" altLang="ru-RU" sz="1800">
                <a:solidFill>
                  <a:srgbClr val="000000"/>
                </a:solidFill>
                <a:latin typeface="Consolas" pitchFamily="49" charset="0"/>
              </a:rPr>
              <a:t> </a:t>
            </a:r>
            <a:r>
              <a:rPr lang="en-US" altLang="ru-RU" sz="1800">
                <a:solidFill>
                  <a:srgbClr val="2B91AF"/>
                </a:solidFill>
                <a:latin typeface="Consolas" pitchFamily="49" charset="0"/>
              </a:rPr>
              <a:t>IDisposable</a:t>
            </a:r>
          </a:p>
        </p:txBody>
      </p:sp>
      <p:sp>
        <p:nvSpPr>
          <p:cNvPr id="33796" name="Rectangle 7"/>
          <p:cNvSpPr>
            <a:spLocks noChangeArrowheads="1"/>
          </p:cNvSpPr>
          <p:nvPr/>
        </p:nvSpPr>
        <p:spPr bwMode="auto">
          <a:xfrm>
            <a:off x="179388" y="3008313"/>
            <a:ext cx="8856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en-US" altLang="ru-RU" sz="2400">
              <a:solidFill>
                <a:schemeClr val="tx1"/>
              </a:solidFill>
              <a:sym typeface="Symbol" pitchFamily="18" charset="2"/>
            </a:endParaRPr>
          </a:p>
        </p:txBody>
      </p:sp>
      <p:sp>
        <p:nvSpPr>
          <p:cNvPr id="33797" name="Rectangle 6"/>
          <p:cNvSpPr>
            <a:spLocks noChangeArrowheads="1"/>
          </p:cNvSpPr>
          <p:nvPr/>
        </p:nvSpPr>
        <p:spPr bwMode="auto">
          <a:xfrm>
            <a:off x="395288" y="1125538"/>
            <a:ext cx="8748712"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r>
              <a:rPr lang="ru-RU" altLang="ru-RU" sz="1800" b="1">
                <a:solidFill>
                  <a:schemeClr val="tx1"/>
                </a:solidFill>
              </a:rPr>
              <a:t>На этом  уровне выделяются характеристические свойства функций ПрО.</a:t>
            </a:r>
          </a:p>
          <a:p>
            <a:pPr eaLnBrk="1" hangingPunct="1">
              <a:spcBef>
                <a:spcPct val="0"/>
              </a:spcBef>
              <a:spcAft>
                <a:spcPct val="0"/>
              </a:spcAft>
              <a:buClrTx/>
              <a:buSzTx/>
              <a:buFontTx/>
              <a:buNone/>
            </a:pPr>
            <a:r>
              <a:rPr lang="ru-RU" altLang="ru-RU" sz="1800" b="1">
                <a:solidFill>
                  <a:schemeClr val="accent1"/>
                </a:solidFill>
              </a:rPr>
              <a:t>Аксиома</a:t>
            </a:r>
            <a:r>
              <a:rPr lang="ru-RU" altLang="ru-RU" sz="1800" b="1">
                <a:solidFill>
                  <a:schemeClr val="tx1"/>
                </a:solidFill>
              </a:rPr>
              <a:t>. Каждый объект ПрО имеет хотя бы одну  характеристику,  которая задает  семантику и  уникальную идентификацию во множестве объектов ПрО.</a:t>
            </a:r>
          </a:p>
          <a:p>
            <a:pPr eaLnBrk="1" hangingPunct="1">
              <a:spcBef>
                <a:spcPct val="0"/>
              </a:spcBef>
              <a:spcAft>
                <a:spcPct val="0"/>
              </a:spcAft>
              <a:buClrTx/>
              <a:buSzTx/>
              <a:buFontTx/>
              <a:buNone/>
            </a:pPr>
            <a:r>
              <a:rPr lang="ru-RU" altLang="ru-RU" sz="1800" b="1">
                <a:solidFill>
                  <a:schemeClr val="tx1"/>
                </a:solidFill>
              </a:rPr>
              <a:t>Характеристики формируется  как множество свойств,  принадлежат только одному объекту и задают статус объектов в структуре графа. Имеют  внешние и внутренние характеристики.</a:t>
            </a:r>
          </a:p>
          <a:p>
            <a:pPr eaLnBrk="1" hangingPunct="1">
              <a:spcBef>
                <a:spcPct val="0"/>
              </a:spcBef>
              <a:spcAft>
                <a:spcPct val="0"/>
              </a:spcAft>
              <a:buClrTx/>
              <a:buSzTx/>
              <a:buFontTx/>
              <a:buNone/>
            </a:pPr>
            <a:r>
              <a:rPr lang="ru-RU" altLang="ru-RU" sz="1800" b="1" i="1">
                <a:solidFill>
                  <a:schemeClr val="accent1"/>
                </a:solidFill>
              </a:rPr>
              <a:t>Внешние характеристики</a:t>
            </a:r>
            <a:r>
              <a:rPr lang="ru-RU" altLang="ru-RU" sz="1800" b="1">
                <a:solidFill>
                  <a:schemeClr val="accent1"/>
                </a:solidFill>
              </a:rPr>
              <a:t> </a:t>
            </a:r>
            <a:r>
              <a:rPr lang="ru-RU" altLang="ru-RU" sz="1800" b="1">
                <a:solidFill>
                  <a:schemeClr val="tx1"/>
                </a:solidFill>
              </a:rPr>
              <a:t>предназначены для описания проблемной ориентации объектов.</a:t>
            </a:r>
          </a:p>
          <a:p>
            <a:pPr eaLnBrk="1" hangingPunct="1">
              <a:spcBef>
                <a:spcPct val="0"/>
              </a:spcBef>
              <a:spcAft>
                <a:spcPct val="0"/>
              </a:spcAft>
              <a:buClrTx/>
              <a:buSzTx/>
              <a:buFontTx/>
              <a:buNone/>
            </a:pPr>
            <a:r>
              <a:rPr lang="ru-RU" altLang="ru-RU" sz="1800" b="1" i="1">
                <a:solidFill>
                  <a:schemeClr val="accent1"/>
                </a:solidFill>
              </a:rPr>
              <a:t>Внутренние характеристики</a:t>
            </a:r>
            <a:r>
              <a:rPr lang="ru-RU" altLang="ru-RU" sz="1800" b="1">
                <a:solidFill>
                  <a:schemeClr val="accent1"/>
                </a:solidFill>
              </a:rPr>
              <a:t> </a:t>
            </a:r>
            <a:r>
              <a:rPr lang="ru-RU" altLang="ru-RU" sz="1800" b="1">
                <a:solidFill>
                  <a:schemeClr val="tx1"/>
                </a:solidFill>
              </a:rPr>
              <a:t> предназначены для определения внутренних свойств  объектов и удовлетворяет условиям:</a:t>
            </a:r>
          </a:p>
          <a:p>
            <a:pPr eaLnBrk="1" hangingPunct="1">
              <a:spcBef>
                <a:spcPct val="0"/>
              </a:spcBef>
              <a:spcAft>
                <a:spcPct val="0"/>
              </a:spcAft>
              <a:buClrTx/>
              <a:buSzTx/>
              <a:buFontTx/>
              <a:buNone/>
            </a:pPr>
            <a:r>
              <a:rPr lang="ru-RU" altLang="ru-RU" sz="1800" b="1">
                <a:solidFill>
                  <a:schemeClr val="tx1"/>
                </a:solidFill>
              </a:rPr>
              <a:t>– объект-множество – внешняя и внутренняя характеристика;</a:t>
            </a:r>
          </a:p>
          <a:p>
            <a:pPr eaLnBrk="1" hangingPunct="1">
              <a:spcBef>
                <a:spcPct val="0"/>
              </a:spcBef>
              <a:spcAft>
                <a:spcPct val="0"/>
              </a:spcAft>
              <a:buClrTx/>
              <a:buSzTx/>
              <a:buFontTx/>
              <a:buNone/>
            </a:pPr>
            <a:r>
              <a:rPr lang="ru-RU" altLang="ru-RU" sz="1800" b="1">
                <a:solidFill>
                  <a:schemeClr val="tx1"/>
                </a:solidFill>
              </a:rPr>
              <a:t>– объект-элемент – внутренняя характеристика.</a:t>
            </a:r>
          </a:p>
          <a:p>
            <a:pPr eaLnBrk="1" hangingPunct="1">
              <a:spcBef>
                <a:spcPct val="0"/>
              </a:spcBef>
              <a:spcAft>
                <a:spcPct val="0"/>
              </a:spcAft>
              <a:buClrTx/>
              <a:buSzTx/>
              <a:buFontTx/>
              <a:buNone/>
            </a:pPr>
            <a:r>
              <a:rPr lang="ru-RU" altLang="ru-RU" sz="1800" b="1">
                <a:solidFill>
                  <a:schemeClr val="tx1"/>
                </a:solidFill>
              </a:rPr>
              <a:t> </a:t>
            </a:r>
            <a:r>
              <a:rPr lang="en-US" altLang="ru-RU" sz="1800" b="1">
                <a:solidFill>
                  <a:schemeClr val="tx1"/>
                </a:solidFill>
              </a:rPr>
              <a:t>          </a:t>
            </a:r>
            <a:r>
              <a:rPr lang="ru-RU" altLang="ru-RU" sz="1800" b="1">
                <a:solidFill>
                  <a:schemeClr val="tx1"/>
                </a:solidFill>
              </a:rPr>
              <a:t>Формируется граф  </a:t>
            </a:r>
            <a:r>
              <a:rPr lang="ru-RU" altLang="ru-RU" sz="1800" b="1" i="1">
                <a:solidFill>
                  <a:schemeClr val="accent1"/>
                </a:solidFill>
              </a:rPr>
              <a:t>G</a:t>
            </a:r>
            <a:r>
              <a:rPr lang="ru-RU" altLang="ru-RU" sz="1800" b="1">
                <a:solidFill>
                  <a:schemeClr val="accent1"/>
                </a:solidFill>
              </a:rPr>
              <a:t> ={О, </a:t>
            </a:r>
            <a:r>
              <a:rPr lang="ru-RU" altLang="ru-RU" sz="1800" b="1" i="1">
                <a:solidFill>
                  <a:schemeClr val="accent1"/>
                </a:solidFill>
              </a:rPr>
              <a:t>І</a:t>
            </a:r>
            <a:r>
              <a:rPr lang="ru-RU" altLang="ru-RU" sz="1800" b="1">
                <a:solidFill>
                  <a:schemeClr val="accent1"/>
                </a:solidFill>
              </a:rPr>
              <a:t>, </a:t>
            </a:r>
            <a:r>
              <a:rPr lang="ru-RU" altLang="ru-RU" sz="1800" b="1" i="1">
                <a:solidFill>
                  <a:schemeClr val="accent1"/>
                </a:solidFill>
              </a:rPr>
              <a:t>R}</a:t>
            </a:r>
            <a:r>
              <a:rPr lang="ru-RU" altLang="ru-RU" sz="1800" b="1" i="1">
                <a:solidFill>
                  <a:schemeClr val="tx1"/>
                </a:solidFill>
              </a:rPr>
              <a:t>, </a:t>
            </a:r>
            <a:endParaRPr lang="ru-RU" altLang="ru-RU" sz="1800" b="1">
              <a:solidFill>
                <a:schemeClr val="tx1"/>
              </a:solidFill>
            </a:endParaRPr>
          </a:p>
          <a:p>
            <a:pPr eaLnBrk="1" hangingPunct="1">
              <a:spcBef>
                <a:spcPct val="0"/>
              </a:spcBef>
              <a:spcAft>
                <a:spcPct val="0"/>
              </a:spcAft>
              <a:buClrTx/>
              <a:buSzTx/>
              <a:buFontTx/>
              <a:buNone/>
            </a:pPr>
            <a:r>
              <a:rPr lang="ru-RU" altLang="ru-RU" sz="1800" b="1">
                <a:solidFill>
                  <a:schemeClr val="tx1"/>
                </a:solidFill>
              </a:rPr>
              <a:t>где </a:t>
            </a:r>
            <a:r>
              <a:rPr lang="ru-RU" altLang="ru-RU" sz="1800" b="1" i="1">
                <a:solidFill>
                  <a:schemeClr val="tx1"/>
                </a:solidFill>
              </a:rPr>
              <a:t>О -</a:t>
            </a:r>
            <a:r>
              <a:rPr lang="ru-RU" altLang="ru-RU" sz="1800" b="1">
                <a:solidFill>
                  <a:schemeClr val="tx1"/>
                </a:solidFill>
              </a:rPr>
              <a:t> множество объектов, </a:t>
            </a:r>
            <a:r>
              <a:rPr lang="ru-RU" altLang="ru-RU" sz="1800" b="1" i="1">
                <a:solidFill>
                  <a:schemeClr val="tx1"/>
                </a:solidFill>
              </a:rPr>
              <a:t>I</a:t>
            </a:r>
            <a:r>
              <a:rPr lang="ru-RU" altLang="ru-RU" sz="1800" b="1">
                <a:solidFill>
                  <a:schemeClr val="tx1"/>
                </a:solidFill>
              </a:rPr>
              <a:t> – множество интерфейсов,    </a:t>
            </a:r>
            <a:r>
              <a:rPr lang="ru-RU" altLang="ru-RU" sz="1800" b="1" i="1">
                <a:solidFill>
                  <a:schemeClr val="tx1"/>
                </a:solidFill>
              </a:rPr>
              <a:t>R </a:t>
            </a:r>
            <a:r>
              <a:rPr lang="ru-RU" altLang="ru-RU" sz="1800" b="1">
                <a:solidFill>
                  <a:schemeClr val="tx1"/>
                </a:solidFill>
              </a:rPr>
              <a:t>отношения (relations) между объектами.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971550" y="188913"/>
            <a:ext cx="7159625" cy="719137"/>
          </a:xfrm>
        </p:spPr>
        <p:txBody>
          <a:bodyPr wrap="square" numCol="1" anchor="b" compatLnSpc="1">
            <a:prstTxWarp prst="textNoShape">
              <a:avLst/>
            </a:prstTxWarp>
          </a:bodyPr>
          <a:lstStyle/>
          <a:p>
            <a:pPr algn="ctr" eaLnBrk="1" hangingPunct="1">
              <a:buFont typeface="Georgia" pitchFamily="18" charset="0"/>
              <a:buNone/>
              <a:defRPr/>
            </a:pPr>
            <a:r>
              <a:rPr lang="uk-UA" altLang="ru-RU" sz="2800" smtClean="0">
                <a:solidFill>
                  <a:schemeClr val="tx1"/>
                </a:solidFill>
                <a:effectLst>
                  <a:outerShdw blurRad="38100" dist="38100" dir="2700000" algn="tl">
                    <a:srgbClr val="C0C0C0"/>
                  </a:outerShdw>
                </a:effectLst>
                <a:latin typeface="Trebuchet MS" pitchFamily="34" charset="0"/>
              </a:rPr>
              <a:t>Поведенческий  уровень</a:t>
            </a:r>
          </a:p>
        </p:txBody>
      </p:sp>
      <p:sp>
        <p:nvSpPr>
          <p:cNvPr id="34819" name="Объект 2"/>
          <p:cNvSpPr>
            <a:spLocks noGrp="1"/>
          </p:cNvSpPr>
          <p:nvPr>
            <p:ph idx="4294967295"/>
          </p:nvPr>
        </p:nvSpPr>
        <p:spPr>
          <a:xfrm>
            <a:off x="323850" y="981075"/>
            <a:ext cx="8820150" cy="5621338"/>
          </a:xfrm>
        </p:spPr>
        <p:txBody>
          <a:bodyPr/>
          <a:lstStyle/>
          <a:p>
            <a:pPr marL="0" indent="0">
              <a:buFont typeface="Georgia" pitchFamily="18" charset="0"/>
              <a:buNone/>
            </a:pPr>
            <a:r>
              <a:rPr lang="ru-RU" altLang="ru-RU" sz="2400" b="1" smtClean="0">
                <a:latin typeface="Arial" pitchFamily="34" charset="0"/>
              </a:rPr>
              <a:t>Совокупность атрибутов объектов и их значений задает последовательность </a:t>
            </a:r>
            <a:r>
              <a:rPr lang="ru-RU" altLang="ru-RU" sz="2400" b="1" smtClean="0">
                <a:solidFill>
                  <a:schemeClr val="accent1"/>
                </a:solidFill>
                <a:latin typeface="Arial" pitchFamily="34" charset="0"/>
              </a:rPr>
              <a:t>состояний объектов</a:t>
            </a:r>
            <a:r>
              <a:rPr lang="ru-RU" altLang="ru-RU" sz="2400" b="1" smtClean="0">
                <a:latin typeface="Arial" pitchFamily="34" charset="0"/>
              </a:rPr>
              <a:t> с помощью  диаграмм переходов состояний. </a:t>
            </a:r>
          </a:p>
          <a:p>
            <a:pPr marL="0" indent="0">
              <a:buFont typeface="Georgia" pitchFamily="18" charset="0"/>
              <a:buNone/>
            </a:pPr>
            <a:r>
              <a:rPr lang="ru-RU" altLang="ru-RU" sz="2400" b="1" smtClean="0">
                <a:solidFill>
                  <a:schemeClr val="accent1"/>
                </a:solidFill>
                <a:latin typeface="Arial" pitchFamily="34" charset="0"/>
              </a:rPr>
              <a:t>Взаимосвязи между объектами</a:t>
            </a:r>
            <a:r>
              <a:rPr lang="ru-RU" altLang="ru-RU" sz="2400" b="1" smtClean="0">
                <a:latin typeface="Arial" pitchFamily="34" charset="0"/>
              </a:rPr>
              <a:t> задаются  бинарными предикатами со свойствами объектов </a:t>
            </a:r>
            <a:r>
              <a:rPr lang="ru-RU" altLang="ru-RU" sz="2400" b="1" i="1" smtClean="0">
                <a:latin typeface="Arial" pitchFamily="34" charset="0"/>
              </a:rPr>
              <a:t>О</a:t>
            </a:r>
            <a:r>
              <a:rPr lang="ru-RU" altLang="ru-RU" sz="2400" b="1" smtClean="0">
                <a:latin typeface="Arial" pitchFamily="34" charset="0"/>
              </a:rPr>
              <a:t> и детализируют уровень  взаимосвязи между состояниями объектов.</a:t>
            </a:r>
          </a:p>
          <a:p>
            <a:pPr marL="0" indent="0">
              <a:buFont typeface="Georgia" pitchFamily="18" charset="0"/>
              <a:buNone/>
            </a:pPr>
            <a:r>
              <a:rPr lang="ru-RU" altLang="ru-RU" sz="2400" b="1" smtClean="0">
                <a:latin typeface="Arial" pitchFamily="34" charset="0"/>
              </a:rPr>
              <a:t>Параметр </a:t>
            </a:r>
            <a:r>
              <a:rPr lang="ru-RU" altLang="ru-RU" sz="2400" b="1" smtClean="0">
                <a:solidFill>
                  <a:schemeClr val="accent1"/>
                </a:solidFill>
                <a:latin typeface="Arial" pitchFamily="34" charset="0"/>
              </a:rPr>
              <a:t>времени </a:t>
            </a:r>
            <a:r>
              <a:rPr lang="en-US" altLang="ru-RU" sz="2400" b="1" i="1" smtClean="0">
                <a:latin typeface="Arial" pitchFamily="34" charset="0"/>
              </a:rPr>
              <a:t>t</a:t>
            </a:r>
            <a:r>
              <a:rPr lang="ru-RU" altLang="ru-RU" sz="2400" b="1" smtClean="0">
                <a:solidFill>
                  <a:schemeClr val="accent1"/>
                </a:solidFill>
                <a:latin typeface="Arial" pitchFamily="34" charset="0"/>
              </a:rPr>
              <a:t> (</a:t>
            </a:r>
            <a:r>
              <a:rPr lang="ru-RU" altLang="ru-RU" sz="2400" b="1" i="1" smtClean="0">
                <a:solidFill>
                  <a:schemeClr val="accent1"/>
                </a:solidFill>
                <a:latin typeface="Arial" pitchFamily="34" charset="0"/>
              </a:rPr>
              <a:t>Timer)</a:t>
            </a:r>
            <a:r>
              <a:rPr lang="ru-RU" altLang="ru-RU" sz="2400" b="1" smtClean="0">
                <a:latin typeface="Arial" pitchFamily="34" charset="0"/>
              </a:rPr>
              <a:t> </a:t>
            </a:r>
            <a:r>
              <a:rPr lang="en-US" altLang="ru-RU" sz="2400" b="1" smtClean="0">
                <a:latin typeface="Arial" pitchFamily="34" charset="0"/>
              </a:rPr>
              <a:t> </a:t>
            </a:r>
            <a:r>
              <a:rPr lang="ru-RU" altLang="ru-RU" sz="2400" b="1" smtClean="0">
                <a:latin typeface="Arial" pitchFamily="34" charset="0"/>
              </a:rPr>
              <a:t>вносится   в объектную модель, который служит для  рассылки специальных сообщений в текущий момент  времени.</a:t>
            </a:r>
          </a:p>
          <a:p>
            <a:pPr marL="0" indent="0">
              <a:buFont typeface="Georgia" pitchFamily="18" charset="0"/>
              <a:buNone/>
            </a:pPr>
            <a:r>
              <a:rPr lang="ru-RU" altLang="ru-RU" sz="2400" b="1" smtClean="0">
                <a:latin typeface="Arial" pitchFamily="34" charset="0"/>
              </a:rPr>
              <a:t>Каждый объект имеет  метод, который анализирует полученное значение и выполняет переход к другому состоянию или оставляет его без изменений.</a:t>
            </a:r>
            <a:endParaRPr lang="en-US" altLang="ru-RU" sz="2400" b="1" smtClean="0">
              <a:latin typeface="Arial" pitchFamily="34" charset="0"/>
            </a:endParaRPr>
          </a:p>
          <a:p>
            <a:pPr marL="0" indent="0">
              <a:buFont typeface="Georgia" pitchFamily="18" charset="0"/>
              <a:buNone/>
            </a:pPr>
            <a:endParaRPr lang="uk-UA" altLang="ru-RU" sz="2400" b="1" smtClean="0">
              <a:latin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539750" y="214313"/>
            <a:ext cx="8404225" cy="550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ru-RU" altLang="ru-RU" sz="2800" smtClean="0">
                <a:solidFill>
                  <a:schemeClr val="tx1"/>
                </a:solidFill>
                <a:effectLst/>
                <a:latin typeface="Arial" pitchFamily="34" charset="0"/>
              </a:rPr>
              <a:t>Граф объектной модели</a:t>
            </a:r>
            <a:endParaRPr lang="ru-RU" altLang="ru-RU" sz="2800" smtClean="0">
              <a:solidFill>
                <a:schemeClr val="tx1"/>
              </a:solidFill>
              <a:effectLst/>
              <a:latin typeface="Trebuchet MS" pitchFamily="34" charset="0"/>
            </a:endParaRPr>
          </a:p>
        </p:txBody>
      </p:sp>
      <p:sp>
        <p:nvSpPr>
          <p:cNvPr id="35843" name="Rectangle 3"/>
          <p:cNvSpPr>
            <a:spLocks noGrp="1"/>
          </p:cNvSpPr>
          <p:nvPr>
            <p:ph type="body" idx="4294967295"/>
          </p:nvPr>
        </p:nvSpPr>
        <p:spPr>
          <a:xfrm>
            <a:off x="250825" y="792163"/>
            <a:ext cx="8704263" cy="6092825"/>
          </a:xfrm>
        </p:spPr>
        <p:txBody>
          <a:bodyPr/>
          <a:lstStyle/>
          <a:p>
            <a:pPr eaLnBrk="1" hangingPunct="1">
              <a:lnSpc>
                <a:spcPct val="80000"/>
              </a:lnSpc>
              <a:buFont typeface="Georgia" pitchFamily="18" charset="0"/>
              <a:buNone/>
            </a:pPr>
            <a:r>
              <a:rPr lang="uk-UA" altLang="ru-RU" sz="1500" b="1" smtClean="0">
                <a:latin typeface="Trebuchet MS" pitchFamily="34" charset="0"/>
              </a:rPr>
              <a:t> </a:t>
            </a:r>
          </a:p>
          <a:p>
            <a:pPr eaLnBrk="1" hangingPunct="1">
              <a:lnSpc>
                <a:spcPct val="80000"/>
              </a:lnSpc>
              <a:buFont typeface="Georgia" pitchFamily="18" charset="0"/>
              <a:buNone/>
            </a:pPr>
            <a:endParaRPr lang="uk-UA" altLang="ru-RU" sz="1500" b="1" smtClean="0">
              <a:latin typeface="Trebuchet MS" pitchFamily="34" charset="0"/>
            </a:endParaRPr>
          </a:p>
          <a:p>
            <a:pPr eaLnBrk="1" hangingPunct="1">
              <a:lnSpc>
                <a:spcPct val="80000"/>
              </a:lnSpc>
            </a:pPr>
            <a:endParaRPr lang="uk-UA" altLang="ru-RU" sz="1500" b="1" smtClean="0">
              <a:latin typeface="Trebuchet MS" pitchFamily="34" charset="0"/>
            </a:endParaRPr>
          </a:p>
          <a:p>
            <a:pPr eaLnBrk="1" hangingPunct="1">
              <a:lnSpc>
                <a:spcPct val="80000"/>
              </a:lnSpc>
            </a:pPr>
            <a:endParaRPr lang="uk-UA" altLang="ru-RU" sz="1500" b="1" smtClean="0">
              <a:latin typeface="Trebuchet MS" pitchFamily="34" charset="0"/>
            </a:endParaRPr>
          </a:p>
          <a:p>
            <a:pPr eaLnBrk="1" hangingPunct="1">
              <a:lnSpc>
                <a:spcPct val="80000"/>
              </a:lnSpc>
            </a:pPr>
            <a:endParaRPr lang="uk-UA" altLang="ru-RU" sz="1500" b="1" smtClean="0">
              <a:latin typeface="Trebuchet MS" pitchFamily="34" charset="0"/>
            </a:endParaRPr>
          </a:p>
          <a:p>
            <a:pPr eaLnBrk="1" hangingPunct="1">
              <a:lnSpc>
                <a:spcPct val="80000"/>
              </a:lnSpc>
            </a:pPr>
            <a:endParaRPr lang="uk-UA" altLang="ru-RU" sz="1500" b="1" smtClean="0">
              <a:latin typeface="Trebuchet MS" pitchFamily="34" charset="0"/>
            </a:endParaRPr>
          </a:p>
          <a:p>
            <a:pPr eaLnBrk="1" hangingPunct="1">
              <a:lnSpc>
                <a:spcPct val="80000"/>
              </a:lnSpc>
            </a:pPr>
            <a:endParaRPr lang="uk-UA" altLang="ru-RU" sz="1500" b="1" smtClean="0">
              <a:latin typeface="Trebuchet MS" pitchFamily="34" charset="0"/>
            </a:endParaRPr>
          </a:p>
          <a:p>
            <a:pPr eaLnBrk="1" hangingPunct="1">
              <a:lnSpc>
                <a:spcPct val="80000"/>
              </a:lnSpc>
              <a:buFont typeface="Georgia" pitchFamily="18" charset="0"/>
              <a:buNone/>
            </a:pPr>
            <a:endParaRPr lang="uk-UA" altLang="ru-RU" sz="1500" b="1" smtClean="0">
              <a:latin typeface="Trebuchet MS" pitchFamily="34" charset="0"/>
            </a:endParaRPr>
          </a:p>
          <a:p>
            <a:pPr eaLnBrk="1" hangingPunct="1">
              <a:lnSpc>
                <a:spcPct val="80000"/>
              </a:lnSpc>
              <a:buFont typeface="Georgia" pitchFamily="18" charset="0"/>
              <a:buNone/>
            </a:pPr>
            <a:r>
              <a:rPr lang="uk-UA" altLang="ru-RU" sz="1500" b="1" smtClean="0">
                <a:latin typeface="Trebuchet MS" pitchFamily="34" charset="0"/>
              </a:rPr>
              <a:t>   </a:t>
            </a:r>
            <a:endParaRPr lang="en-US" altLang="ru-RU" sz="1500" b="1" smtClean="0">
              <a:latin typeface="Trebuchet MS" pitchFamily="34" charset="0"/>
            </a:endParaRPr>
          </a:p>
          <a:p>
            <a:pPr eaLnBrk="1" hangingPunct="1">
              <a:lnSpc>
                <a:spcPct val="80000"/>
              </a:lnSpc>
              <a:buFont typeface="Georgia" pitchFamily="18" charset="0"/>
              <a:buNone/>
            </a:pPr>
            <a:endParaRPr lang="en-US" altLang="ru-RU" sz="1500" b="1" smtClean="0">
              <a:latin typeface="Trebuchet MS" pitchFamily="34" charset="0"/>
            </a:endParaRPr>
          </a:p>
          <a:p>
            <a:pPr eaLnBrk="1" hangingPunct="1">
              <a:lnSpc>
                <a:spcPct val="80000"/>
              </a:lnSpc>
              <a:buFont typeface="Georgia" pitchFamily="18" charset="0"/>
              <a:buNone/>
            </a:pPr>
            <a:r>
              <a:rPr lang="uk-UA" altLang="ru-RU" sz="1500" b="1" smtClean="0">
                <a:latin typeface="Trebuchet MS" pitchFamily="34" charset="0"/>
              </a:rPr>
              <a:t> </a:t>
            </a:r>
          </a:p>
          <a:p>
            <a:pPr>
              <a:lnSpc>
                <a:spcPct val="80000"/>
              </a:lnSpc>
            </a:pPr>
            <a:endParaRPr lang="uk-UA" altLang="ru-RU" sz="1600" b="1" smtClean="0">
              <a:latin typeface="Arial" pitchFamily="34" charset="0"/>
            </a:endParaRPr>
          </a:p>
          <a:p>
            <a:pPr>
              <a:lnSpc>
                <a:spcPct val="80000"/>
              </a:lnSpc>
              <a:buFont typeface="Georgia" pitchFamily="18" charset="0"/>
              <a:buNone/>
            </a:pPr>
            <a:r>
              <a:rPr lang="uk-UA" altLang="ru-RU" sz="1600" b="1" smtClean="0">
                <a:latin typeface="Arial" pitchFamily="34" charset="0"/>
              </a:rPr>
              <a:t>   </a:t>
            </a:r>
            <a:r>
              <a:rPr lang="ru-RU" altLang="ru-RU" sz="1800" b="1" smtClean="0">
                <a:latin typeface="Arial" pitchFamily="34" charset="0"/>
              </a:rPr>
              <a:t>Результатом связи двух объектов (например, O</a:t>
            </a:r>
            <a:r>
              <a:rPr lang="ru-RU" altLang="ru-RU" sz="1800" b="1" baseline="-25000" smtClean="0">
                <a:latin typeface="Arial" pitchFamily="34" charset="0"/>
              </a:rPr>
              <a:t>25</a:t>
            </a:r>
            <a:r>
              <a:rPr lang="ru-RU" altLang="ru-RU" sz="1800" b="1" smtClean="0">
                <a:latin typeface="Arial" pitchFamily="34" charset="0"/>
              </a:rPr>
              <a:t> . O</a:t>
            </a:r>
            <a:r>
              <a:rPr lang="ru-RU" altLang="ru-RU" sz="1800" b="1" baseline="-25000" smtClean="0">
                <a:latin typeface="Arial" pitchFamily="34" charset="0"/>
              </a:rPr>
              <a:t>47</a:t>
            </a:r>
            <a:r>
              <a:rPr lang="ru-RU" altLang="ru-RU" sz="1800" b="1" smtClean="0">
                <a:latin typeface="Arial" pitchFamily="34" charset="0"/>
              </a:rPr>
              <a:t>) является  интерфейсный объект, у которого множество входных интерфейсов совпадает с множеством выходных интерфейсов объекта-приемника, а множество исходных интерфейсов  с совпадает с множеством исходных интерфейсов объекта-передатчика.</a:t>
            </a:r>
          </a:p>
          <a:p>
            <a:pPr>
              <a:lnSpc>
                <a:spcPct val="80000"/>
              </a:lnSpc>
              <a:buFont typeface="Georgia" pitchFamily="18" charset="0"/>
              <a:buNone/>
            </a:pPr>
            <a:r>
              <a:rPr lang="ru-RU" altLang="ru-RU" sz="1800" b="1" smtClean="0">
                <a:latin typeface="Arial" pitchFamily="34" charset="0"/>
              </a:rPr>
              <a:t>   </a:t>
            </a:r>
            <a:r>
              <a:rPr lang="ru-RU" altLang="ru-RU" sz="1800" b="1" i="1" smtClean="0">
                <a:solidFill>
                  <a:schemeClr val="accent1"/>
                </a:solidFill>
                <a:latin typeface="Arial" pitchFamily="34" charset="0"/>
              </a:rPr>
              <a:t>Аксиома</a:t>
            </a:r>
            <a:r>
              <a:rPr lang="ru-RU" altLang="ru-RU" sz="1800" b="1" i="1" smtClean="0">
                <a:latin typeface="Arial" pitchFamily="34" charset="0"/>
              </a:rPr>
              <a:t>. </a:t>
            </a:r>
            <a:r>
              <a:rPr lang="ru-RU" altLang="ru-RU" sz="1800" b="1" smtClean="0">
                <a:latin typeface="Arial" pitchFamily="34" charset="0"/>
              </a:rPr>
              <a:t>Сборка</a:t>
            </a:r>
            <a:r>
              <a:rPr lang="ru-RU" altLang="ru-RU" sz="1800" b="1" i="1" smtClean="0">
                <a:latin typeface="Arial" pitchFamily="34" charset="0"/>
              </a:rPr>
              <a:t> </a:t>
            </a:r>
            <a:r>
              <a:rPr lang="ru-RU" altLang="ru-RU" sz="1800" b="1" smtClean="0">
                <a:latin typeface="Arial" pitchFamily="34" charset="0"/>
              </a:rPr>
              <a:t> объектов  является корректной, если объект-передатчик полностью обеспечивает интерфейсный сервис, который   необходим объекту-приемнику для выполнения функции объекта. </a:t>
            </a:r>
          </a:p>
          <a:p>
            <a:pPr>
              <a:lnSpc>
                <a:spcPct val="80000"/>
              </a:lnSpc>
              <a:buFont typeface="Georgia" pitchFamily="18" charset="0"/>
              <a:buNone/>
            </a:pPr>
            <a:r>
              <a:rPr lang="ru-RU" altLang="ru-RU" sz="1800" b="1" smtClean="0">
                <a:latin typeface="Arial" pitchFamily="34" charset="0"/>
              </a:rPr>
              <a:t>   Объекты могут иметь  несколько интерфейсов, которые могут  унаследовать интерфейсы других объектов, тогда   последние  предоставляют  сервис всего множества исходных интерфейсов.</a:t>
            </a:r>
            <a:endParaRPr lang="uk-UA" altLang="ru-RU" sz="1800" b="1" smtClean="0">
              <a:latin typeface="Arial" pitchFamily="34" charset="0"/>
            </a:endParaRPr>
          </a:p>
        </p:txBody>
      </p:sp>
      <p:sp>
        <p:nvSpPr>
          <p:cNvPr id="3584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sp>
        <p:nvSpPr>
          <p:cNvPr id="35845"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sp>
        <p:nvSpPr>
          <p:cNvPr id="35846"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graphicFrame>
        <p:nvGraphicFramePr>
          <p:cNvPr id="35847" name="Объект 2"/>
          <p:cNvGraphicFramePr>
            <a:graphicFrameLocks noChangeAspect="1"/>
          </p:cNvGraphicFramePr>
          <p:nvPr/>
        </p:nvGraphicFramePr>
        <p:xfrm>
          <a:off x="1908175" y="981075"/>
          <a:ext cx="6165850" cy="2879725"/>
        </p:xfrm>
        <a:graphic>
          <a:graphicData uri="http://schemas.openxmlformats.org/presentationml/2006/ole">
            <mc:AlternateContent xmlns:mc="http://schemas.openxmlformats.org/markup-compatibility/2006">
              <mc:Choice xmlns:v="urn:schemas-microsoft-com:vml" Requires="v">
                <p:oleObj spid="_x0000_s35850" r:id="rId3" imgW="3856586" imgH="1654706" progId="Visio.Drawing.11">
                  <p:embed/>
                </p:oleObj>
              </mc:Choice>
              <mc:Fallback>
                <p:oleObj r:id="rId3" imgW="3856586" imgH="1654706" progId="Visio.Drawing.11">
                  <p:embed/>
                  <p:pic>
                    <p:nvPicPr>
                      <p:cNvPr id="0" name="Объект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981075"/>
                        <a:ext cx="61658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bwMode="auto">
          <a:xfrm>
            <a:off x="539750" y="214313"/>
            <a:ext cx="8404225" cy="550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ru-RU" altLang="ru-RU" sz="2800" smtClean="0">
                <a:solidFill>
                  <a:schemeClr val="tx1"/>
                </a:solidFill>
                <a:effectLst/>
                <a:latin typeface="Arial" pitchFamily="34" charset="0"/>
              </a:rPr>
              <a:t>Описание по графу</a:t>
            </a:r>
            <a:r>
              <a:rPr lang="en-US" altLang="ru-RU" sz="2800" smtClean="0">
                <a:solidFill>
                  <a:schemeClr val="tx1"/>
                </a:solidFill>
                <a:effectLst/>
                <a:latin typeface="Arial" pitchFamily="34" charset="0"/>
              </a:rPr>
              <a:t> G</a:t>
            </a:r>
            <a:r>
              <a:rPr lang="ru-RU" altLang="ru-RU" sz="2800" smtClean="0">
                <a:solidFill>
                  <a:schemeClr val="tx1"/>
                </a:solidFill>
                <a:effectLst/>
                <a:latin typeface="Arial" pitchFamily="34" charset="0"/>
              </a:rPr>
              <a:t> вариантов программ</a:t>
            </a:r>
            <a:endParaRPr lang="ru-RU" altLang="ru-RU" sz="2800" smtClean="0">
              <a:solidFill>
                <a:schemeClr val="tx1"/>
              </a:solidFill>
              <a:effectLst/>
              <a:latin typeface="Trebuchet MS" pitchFamily="34" charset="0"/>
            </a:endParaRPr>
          </a:p>
        </p:txBody>
      </p:sp>
      <p:sp>
        <p:nvSpPr>
          <p:cNvPr id="36867" name="Rectangle 3"/>
          <p:cNvSpPr>
            <a:spLocks noGrp="1"/>
          </p:cNvSpPr>
          <p:nvPr>
            <p:ph type="body" idx="4294967295"/>
          </p:nvPr>
        </p:nvSpPr>
        <p:spPr>
          <a:xfrm>
            <a:off x="250825" y="792163"/>
            <a:ext cx="8704263" cy="6092825"/>
          </a:xfrm>
        </p:spPr>
        <p:txBody>
          <a:bodyPr/>
          <a:lstStyle/>
          <a:p>
            <a:pPr marL="44450" indent="0">
              <a:buFont typeface="Georgia" pitchFamily="18" charset="0"/>
              <a:buNone/>
            </a:pPr>
            <a:r>
              <a:rPr lang="uk-UA" altLang="ru-RU" sz="1500" b="1" smtClean="0">
                <a:latin typeface="Trebuchet MS" pitchFamily="34" charset="0"/>
              </a:rPr>
              <a:t>   </a:t>
            </a:r>
            <a:r>
              <a:rPr lang="ru-RU" altLang="ru-RU" sz="2000" b="1" smtClean="0">
                <a:latin typeface="Arial" pitchFamily="34" charset="0"/>
              </a:rPr>
              <a:t>В графе </a:t>
            </a:r>
            <a:r>
              <a:rPr lang="ru-RU" altLang="ru-RU" sz="2000" b="1" i="1" smtClean="0">
                <a:latin typeface="Arial" pitchFamily="34" charset="0"/>
              </a:rPr>
              <a:t>G</a:t>
            </a:r>
            <a:r>
              <a:rPr lang="ru-RU" altLang="ru-RU" sz="2000" b="1" smtClean="0">
                <a:latin typeface="Arial" pitchFamily="34" charset="0"/>
              </a:rPr>
              <a:t>  заданы:</a:t>
            </a:r>
            <a:endParaRPr lang="ru-RU" altLang="ru-RU" sz="2000" smtClean="0">
              <a:latin typeface="Arial" pitchFamily="34" charset="0"/>
            </a:endParaRPr>
          </a:p>
          <a:p>
            <a:pPr marL="44450" indent="0">
              <a:buFont typeface="Georgia" pitchFamily="18" charset="0"/>
              <a:buNone/>
            </a:pPr>
            <a:r>
              <a:rPr lang="ru-RU" altLang="ru-RU" sz="2000" b="1" smtClean="0">
                <a:latin typeface="Arial" pitchFamily="34" charset="0"/>
              </a:rPr>
              <a:t>      - О</a:t>
            </a:r>
            <a:r>
              <a:rPr lang="ru-RU" altLang="ru-RU" sz="2000" b="1" baseline="-25000" smtClean="0">
                <a:latin typeface="Arial" pitchFamily="34" charset="0"/>
              </a:rPr>
              <a:t>1</a:t>
            </a:r>
            <a:r>
              <a:rPr lang="ru-RU" altLang="ru-RU" sz="2000" b="1" smtClean="0">
                <a:latin typeface="Arial" pitchFamily="34" charset="0"/>
              </a:rPr>
              <a:t>, О</a:t>
            </a:r>
            <a:r>
              <a:rPr lang="ru-RU" altLang="ru-RU" sz="2000" b="1" baseline="-25000" smtClean="0">
                <a:latin typeface="Arial" pitchFamily="34" charset="0"/>
              </a:rPr>
              <a:t>2</a:t>
            </a:r>
            <a:r>
              <a:rPr lang="ru-RU" altLang="ru-RU" sz="2000" b="1" smtClean="0">
                <a:latin typeface="Arial" pitchFamily="34" charset="0"/>
              </a:rPr>
              <a:t>, О</a:t>
            </a:r>
            <a:r>
              <a:rPr lang="ru-RU" altLang="ru-RU" sz="2000" b="1" baseline="-25000" smtClean="0">
                <a:latin typeface="Arial" pitchFamily="34" charset="0"/>
              </a:rPr>
              <a:t>3</a:t>
            </a:r>
            <a:r>
              <a:rPr lang="ru-RU" altLang="ru-RU" sz="2000" b="1" smtClean="0">
                <a:latin typeface="Arial" pitchFamily="34" charset="0"/>
              </a:rPr>
              <a:t>, О</a:t>
            </a:r>
            <a:r>
              <a:rPr lang="ru-RU" altLang="ru-RU" sz="2000" b="1" baseline="-25000" smtClean="0">
                <a:latin typeface="Arial" pitchFamily="34" charset="0"/>
              </a:rPr>
              <a:t>4</a:t>
            </a:r>
            <a:r>
              <a:rPr lang="ru-RU" altLang="ru-RU" sz="2000" b="1" smtClean="0">
                <a:latin typeface="Arial" pitchFamily="34" charset="0"/>
              </a:rPr>
              <a:t> , О</a:t>
            </a:r>
            <a:r>
              <a:rPr lang="ru-RU" altLang="ru-RU" sz="2000" b="1" baseline="-25000" smtClean="0">
                <a:latin typeface="Arial" pitchFamily="34" charset="0"/>
              </a:rPr>
              <a:t>5 , </a:t>
            </a:r>
            <a:r>
              <a:rPr lang="ru-RU" altLang="ru-RU" sz="2000" b="1" smtClean="0">
                <a:latin typeface="Arial" pitchFamily="34" charset="0"/>
              </a:rPr>
              <a:t>О</a:t>
            </a:r>
            <a:r>
              <a:rPr lang="ru-RU" altLang="ru-RU" sz="2000" b="1" baseline="-25000" smtClean="0">
                <a:latin typeface="Arial" pitchFamily="34" charset="0"/>
              </a:rPr>
              <a:t>6</a:t>
            </a:r>
            <a:r>
              <a:rPr lang="ru-RU" altLang="ru-RU" sz="2000" b="1" smtClean="0">
                <a:latin typeface="Arial" pitchFamily="34" charset="0"/>
              </a:rPr>
              <a:t> , О</a:t>
            </a:r>
            <a:r>
              <a:rPr lang="ru-RU" altLang="ru-RU" sz="2000" b="1" baseline="-25000" smtClean="0">
                <a:latin typeface="Arial" pitchFamily="34" charset="0"/>
              </a:rPr>
              <a:t>7 , </a:t>
            </a:r>
            <a:r>
              <a:rPr lang="ru-RU" altLang="ru-RU" sz="2000" b="1" smtClean="0">
                <a:latin typeface="Arial" pitchFamily="34" charset="0"/>
              </a:rPr>
              <a:t>О</a:t>
            </a:r>
            <a:r>
              <a:rPr lang="ru-RU" altLang="ru-RU" sz="2000" b="1" baseline="-25000" smtClean="0">
                <a:latin typeface="Arial" pitchFamily="34" charset="0"/>
              </a:rPr>
              <a:t>8  </a:t>
            </a:r>
            <a:r>
              <a:rPr lang="ru-RU" altLang="ru-RU" sz="2000" b="1" smtClean="0">
                <a:latin typeface="Arial" pitchFamily="34" charset="0"/>
              </a:rPr>
              <a:t>- функциональные объекты;</a:t>
            </a:r>
            <a:endParaRPr lang="ru-RU" altLang="ru-RU" sz="2000" smtClean="0">
              <a:latin typeface="Arial" pitchFamily="34" charset="0"/>
            </a:endParaRPr>
          </a:p>
          <a:p>
            <a:pPr marL="44450" indent="0">
              <a:buFont typeface="Georgia" pitchFamily="18" charset="0"/>
              <a:buNone/>
            </a:pPr>
            <a:r>
              <a:rPr lang="ru-RU" altLang="ru-RU" sz="2000" b="1" smtClean="0">
                <a:latin typeface="Arial" pitchFamily="34" charset="0"/>
              </a:rPr>
              <a:t>      - </a:t>
            </a:r>
            <a:r>
              <a:rPr lang="en-US" altLang="ru-RU" sz="2000" b="1" smtClean="0">
                <a:latin typeface="Arial" pitchFamily="34" charset="0"/>
              </a:rPr>
              <a:t>O</a:t>
            </a:r>
            <a:r>
              <a:rPr lang="en-US" altLang="ru-RU" sz="2000" b="1" smtClean="0">
                <a:latin typeface="Arial" pitchFamily="34" charset="0"/>
                <a:sym typeface="Symbol" pitchFamily="18" charset="2"/>
              </a:rPr>
              <a:t></a:t>
            </a:r>
            <a:r>
              <a:rPr lang="ru-RU" altLang="ru-RU" sz="2000" b="1" baseline="-25000" smtClean="0">
                <a:latin typeface="Arial" pitchFamily="34" charset="0"/>
              </a:rPr>
              <a:t>5</a:t>
            </a:r>
            <a:r>
              <a:rPr lang="ru-RU" altLang="ru-RU" sz="2000" b="1" smtClean="0">
                <a:latin typeface="Arial" pitchFamily="34" charset="0"/>
              </a:rPr>
              <a:t>, </a:t>
            </a:r>
            <a:r>
              <a:rPr lang="en-US" altLang="ru-RU" sz="2000" b="1" smtClean="0">
                <a:latin typeface="Arial" pitchFamily="34" charset="0"/>
              </a:rPr>
              <a:t>O</a:t>
            </a:r>
            <a:r>
              <a:rPr lang="en-US" altLang="ru-RU" sz="2000" b="1" smtClean="0">
                <a:latin typeface="Arial" pitchFamily="34" charset="0"/>
                <a:sym typeface="Symbol" pitchFamily="18" charset="2"/>
              </a:rPr>
              <a:t></a:t>
            </a:r>
            <a:r>
              <a:rPr lang="ru-RU" altLang="ru-RU" sz="2000" b="1" baseline="-25000" smtClean="0">
                <a:latin typeface="Arial" pitchFamily="34" charset="0"/>
              </a:rPr>
              <a:t>6, </a:t>
            </a:r>
            <a:r>
              <a:rPr lang="ru-RU" altLang="ru-RU" sz="2000" b="1" smtClean="0">
                <a:latin typeface="Arial" pitchFamily="34" charset="0"/>
              </a:rPr>
              <a:t>О</a:t>
            </a:r>
            <a:r>
              <a:rPr lang="ru-RU" altLang="ru-RU" sz="2000" b="1" smtClean="0">
                <a:latin typeface="Arial" pitchFamily="34" charset="0"/>
                <a:sym typeface="Symbol" pitchFamily="18" charset="2"/>
              </a:rPr>
              <a:t></a:t>
            </a:r>
            <a:r>
              <a:rPr lang="ru-RU" altLang="ru-RU" sz="2000" b="1" baseline="-25000" smtClean="0">
                <a:latin typeface="Arial" pitchFamily="34" charset="0"/>
              </a:rPr>
              <a:t>7, </a:t>
            </a:r>
            <a:r>
              <a:rPr lang="ru-RU" altLang="ru-RU" sz="2000" b="1" smtClean="0">
                <a:latin typeface="Arial" pitchFamily="34" charset="0"/>
              </a:rPr>
              <a:t>О</a:t>
            </a:r>
            <a:r>
              <a:rPr lang="ru-RU" altLang="ru-RU" sz="2000" b="1" smtClean="0">
                <a:latin typeface="Arial" pitchFamily="34" charset="0"/>
                <a:sym typeface="Symbol" pitchFamily="18" charset="2"/>
              </a:rPr>
              <a:t></a:t>
            </a:r>
            <a:r>
              <a:rPr lang="ru-RU" altLang="ru-RU" sz="2000" b="1" baseline="-25000" smtClean="0">
                <a:latin typeface="Arial" pitchFamily="34" charset="0"/>
              </a:rPr>
              <a:t>8</a:t>
            </a:r>
            <a:r>
              <a:rPr lang="ru-RU" altLang="ru-RU" sz="2000" b="1" smtClean="0">
                <a:latin typeface="Arial" pitchFamily="34" charset="0"/>
              </a:rPr>
              <a:t>, -</a:t>
            </a:r>
            <a:r>
              <a:rPr lang="ru-RU" altLang="ru-RU" sz="2000" b="1" baseline="-25000" smtClean="0">
                <a:latin typeface="Arial" pitchFamily="34" charset="0"/>
              </a:rPr>
              <a:t> </a:t>
            </a:r>
            <a:r>
              <a:rPr lang="ru-RU" altLang="ru-RU" sz="2000" b="1" smtClean="0">
                <a:latin typeface="Arial" pitchFamily="34" charset="0"/>
              </a:rPr>
              <a:t> интерфейсные объекты,  которые размещаются   в   репозитории,  а дуги  соответствуют  связям  между всеми видами объектов. </a:t>
            </a:r>
            <a:r>
              <a:rPr lang="ru-RU" altLang="ru-RU" sz="2000" smtClean="0">
                <a:latin typeface="Arial" pitchFamily="34" charset="0"/>
              </a:rPr>
              <a:t>  </a:t>
            </a:r>
          </a:p>
          <a:p>
            <a:pPr marL="44450" indent="0">
              <a:buFont typeface="Georgia" pitchFamily="18" charset="0"/>
              <a:buNone/>
            </a:pPr>
            <a:r>
              <a:rPr lang="ru-RU" altLang="ru-RU" sz="2000" b="1" smtClean="0">
                <a:latin typeface="Arial" pitchFamily="34" charset="0"/>
              </a:rPr>
              <a:t>     Элементы  графа </a:t>
            </a:r>
            <a:r>
              <a:rPr lang="ru-RU" altLang="ru-RU" sz="2000" b="1" i="1" smtClean="0">
                <a:latin typeface="Arial" pitchFamily="34" charset="0"/>
              </a:rPr>
              <a:t>О</a:t>
            </a:r>
            <a:r>
              <a:rPr lang="ru-RU" altLang="ru-RU" sz="2000" b="1" i="1" baseline="-25000" smtClean="0">
                <a:latin typeface="Arial" pitchFamily="34" charset="0"/>
              </a:rPr>
              <a:t>1</a:t>
            </a:r>
            <a:r>
              <a:rPr lang="ru-RU" altLang="ru-RU" sz="2000" b="1" smtClean="0">
                <a:latin typeface="Arial" pitchFamily="34" charset="0"/>
              </a:rPr>
              <a:t> - </a:t>
            </a:r>
            <a:r>
              <a:rPr lang="ru-RU" altLang="ru-RU" sz="2000" b="1" i="1" smtClean="0">
                <a:latin typeface="Arial" pitchFamily="34" charset="0"/>
              </a:rPr>
              <a:t>О</a:t>
            </a:r>
            <a:r>
              <a:rPr lang="ru-RU" altLang="ru-RU" sz="2000" b="1" i="1" baseline="-25000" smtClean="0">
                <a:latin typeface="Arial" pitchFamily="34" charset="0"/>
              </a:rPr>
              <a:t>8</a:t>
            </a:r>
            <a:r>
              <a:rPr lang="ru-RU" altLang="ru-RU" sz="2000" b="1" smtClean="0">
                <a:latin typeface="Arial" pitchFamily="34" charset="0"/>
              </a:rPr>
              <a:t>  описываются в ЯП (</a:t>
            </a:r>
            <a:r>
              <a:rPr lang="en-US" altLang="ru-RU" sz="2000" b="1" smtClean="0">
                <a:latin typeface="Arial" pitchFamily="34" charset="0"/>
              </a:rPr>
              <a:t>Fortran, Basic, C++ </a:t>
            </a:r>
            <a:r>
              <a:rPr lang="ru-RU" altLang="ru-RU" sz="2000" b="1" smtClean="0">
                <a:latin typeface="Arial" pitchFamily="34" charset="0"/>
              </a:rPr>
              <a:t> и др.</a:t>
            </a:r>
            <a:r>
              <a:rPr lang="en-US" altLang="ru-RU" sz="2000" b="1" smtClean="0">
                <a:latin typeface="Arial" pitchFamily="34" charset="0"/>
              </a:rPr>
              <a:t>)</a:t>
            </a:r>
            <a:r>
              <a:rPr lang="ru-RU" altLang="ru-RU" sz="2000" b="1" smtClean="0">
                <a:latin typeface="Arial" pitchFamily="34" charset="0"/>
              </a:rPr>
              <a:t>, а интерфейсные объекты </a:t>
            </a:r>
            <a:r>
              <a:rPr lang="en-US" altLang="ru-RU" sz="2000" b="1" smtClean="0">
                <a:latin typeface="Arial" pitchFamily="34" charset="0"/>
              </a:rPr>
              <a:t>O</a:t>
            </a:r>
            <a:r>
              <a:rPr lang="en-US" altLang="ru-RU" sz="2000" b="1" smtClean="0">
                <a:latin typeface="Arial" pitchFamily="34" charset="0"/>
                <a:sym typeface="Symbol" pitchFamily="18" charset="2"/>
              </a:rPr>
              <a:t></a:t>
            </a:r>
            <a:r>
              <a:rPr lang="ru-RU" altLang="ru-RU" sz="2000" b="1" baseline="-25000" smtClean="0">
                <a:latin typeface="Arial" pitchFamily="34" charset="0"/>
              </a:rPr>
              <a:t>5 </a:t>
            </a:r>
            <a:r>
              <a:rPr lang="ru-RU" altLang="ru-RU" sz="2000" b="1" smtClean="0">
                <a:latin typeface="Arial" pitchFamily="34" charset="0"/>
              </a:rPr>
              <a:t>- О</a:t>
            </a:r>
            <a:r>
              <a:rPr lang="ru-RU" altLang="ru-RU" sz="2000" b="1" smtClean="0">
                <a:latin typeface="Arial" pitchFamily="34" charset="0"/>
                <a:sym typeface="Symbol" pitchFamily="18" charset="2"/>
              </a:rPr>
              <a:t></a:t>
            </a:r>
            <a:r>
              <a:rPr lang="ru-RU" altLang="ru-RU" sz="2000" b="1" baseline="-25000" smtClean="0">
                <a:latin typeface="Arial" pitchFamily="34" charset="0"/>
              </a:rPr>
              <a:t>8</a:t>
            </a:r>
            <a:r>
              <a:rPr lang="ru-RU" altLang="ru-RU" sz="2000" b="1" smtClean="0">
                <a:latin typeface="Arial" pitchFamily="34" charset="0"/>
              </a:rPr>
              <a:t>   </a:t>
            </a:r>
            <a:r>
              <a:rPr lang="en-US" altLang="ru-RU" sz="2000" b="1" smtClean="0">
                <a:latin typeface="Arial" pitchFamily="34" charset="0"/>
              </a:rPr>
              <a:t>-</a:t>
            </a:r>
            <a:r>
              <a:rPr lang="ru-RU" altLang="ru-RU" sz="2000" b="1" smtClean="0">
                <a:latin typeface="Arial" pitchFamily="34" charset="0"/>
              </a:rPr>
              <a:t> в  </a:t>
            </a:r>
            <a:r>
              <a:rPr lang="ru-RU" altLang="ru-RU" sz="2000" b="1" smtClean="0">
                <a:solidFill>
                  <a:schemeClr val="accent1"/>
                </a:solidFill>
                <a:latin typeface="Arial" pitchFamily="34" charset="0"/>
              </a:rPr>
              <a:t>языке</a:t>
            </a:r>
            <a:r>
              <a:rPr lang="en-US" altLang="ru-RU" sz="2000" b="1" smtClean="0">
                <a:solidFill>
                  <a:schemeClr val="accent1"/>
                </a:solidFill>
                <a:latin typeface="Arial" pitchFamily="34" charset="0"/>
              </a:rPr>
              <a:t> IDL</a:t>
            </a:r>
            <a:r>
              <a:rPr lang="en-US" altLang="ru-RU" sz="2000" b="1" smtClean="0">
                <a:latin typeface="Arial" pitchFamily="34" charset="0"/>
              </a:rPr>
              <a:t> (Interface Definition Language).  </a:t>
            </a:r>
            <a:r>
              <a:rPr lang="ru-RU" altLang="ru-RU" sz="2000" b="1" smtClean="0">
                <a:latin typeface="Arial" pitchFamily="34" charset="0"/>
              </a:rPr>
              <a:t>По графу </a:t>
            </a:r>
            <a:r>
              <a:rPr lang="en-US" altLang="ru-RU" sz="2000" b="1" smtClean="0">
                <a:latin typeface="Arial" pitchFamily="34" charset="0"/>
              </a:rPr>
              <a:t>G</a:t>
            </a:r>
            <a:r>
              <a:rPr lang="ru-RU" altLang="ru-RU" sz="2000" b="1" smtClean="0">
                <a:latin typeface="Arial" pitchFamily="34" charset="0"/>
              </a:rPr>
              <a:t> можно построить  программы </a:t>
            </a:r>
            <a:r>
              <a:rPr lang="en-US" altLang="ru-RU" sz="2000" b="1" i="1" smtClean="0">
                <a:latin typeface="Arial" pitchFamily="34" charset="0"/>
              </a:rPr>
              <a:t>P</a:t>
            </a:r>
            <a:r>
              <a:rPr lang="ru-RU" altLang="ru-RU" sz="2000" b="1" i="1" baseline="-25000" smtClean="0">
                <a:latin typeface="Arial" pitchFamily="34" charset="0"/>
              </a:rPr>
              <a:t>1</a:t>
            </a:r>
            <a:r>
              <a:rPr lang="ru-RU" altLang="ru-RU" sz="2000" b="1" smtClean="0">
                <a:latin typeface="Arial" pitchFamily="34" charset="0"/>
              </a:rPr>
              <a:t> - </a:t>
            </a:r>
            <a:r>
              <a:rPr lang="en-US" altLang="ru-RU" sz="2000" b="1" i="1" smtClean="0">
                <a:latin typeface="Arial" pitchFamily="34" charset="0"/>
              </a:rPr>
              <a:t>P</a:t>
            </a:r>
            <a:r>
              <a:rPr lang="ru-RU" altLang="ru-RU" sz="2000" b="1" i="1" baseline="-25000" smtClean="0">
                <a:latin typeface="Arial" pitchFamily="34" charset="0"/>
              </a:rPr>
              <a:t>5  </a:t>
            </a:r>
            <a:r>
              <a:rPr lang="ru-RU" altLang="ru-RU" sz="2000" b="1" smtClean="0">
                <a:latin typeface="Arial" pitchFamily="34" charset="0"/>
              </a:rPr>
              <a:t> с использованием операторов  объединения  (сборки)</a:t>
            </a:r>
            <a:r>
              <a:rPr lang="en-US" altLang="ru-RU" sz="2000" b="1" i="1" smtClean="0">
                <a:latin typeface="Arial" pitchFamily="34" charset="0"/>
              </a:rPr>
              <a:t> link</a:t>
            </a:r>
            <a:r>
              <a:rPr lang="en-US" altLang="ru-RU" sz="2000" b="1" smtClean="0">
                <a:latin typeface="Arial" pitchFamily="34" charset="0"/>
              </a:rPr>
              <a:t> </a:t>
            </a:r>
            <a:r>
              <a:rPr lang="ru-RU" altLang="ru-RU" sz="2000" b="1" smtClean="0">
                <a:latin typeface="Arial" pitchFamily="34" charset="0"/>
              </a:rPr>
              <a:t>:</a:t>
            </a:r>
            <a:r>
              <a:rPr lang="ru-RU" altLang="ru-RU" sz="2000" b="1" i="1" smtClean="0">
                <a:latin typeface="Arial" pitchFamily="34" charset="0"/>
              </a:rPr>
              <a:t> </a:t>
            </a:r>
            <a:endParaRPr lang="ru-RU" altLang="ru-RU" sz="2000" smtClean="0">
              <a:latin typeface="Arial" pitchFamily="34" charset="0"/>
            </a:endParaRPr>
          </a:p>
          <a:p>
            <a:pPr marL="44450" indent="0">
              <a:buFont typeface="Georgia" pitchFamily="18" charset="0"/>
              <a:buNone/>
            </a:pPr>
            <a:r>
              <a:rPr lang="en-US" altLang="ru-RU" sz="2000" b="1" i="1" smtClean="0">
                <a:latin typeface="Arial" pitchFamily="34" charset="0"/>
              </a:rPr>
              <a:t>      P</a:t>
            </a:r>
            <a:r>
              <a:rPr lang="ru-RU" altLang="ru-RU" sz="2000" b="1" i="1" baseline="-25000" smtClean="0">
                <a:latin typeface="Arial" pitchFamily="34" charset="0"/>
              </a:rPr>
              <a:t>1 </a:t>
            </a:r>
            <a:r>
              <a:rPr lang="ru-RU" altLang="ru-RU" sz="2000" b="1" smtClean="0">
                <a:latin typeface="Arial" pitchFamily="34" charset="0"/>
              </a:rPr>
              <a:t>= </a:t>
            </a:r>
            <a:r>
              <a:rPr lang="ru-RU" altLang="ru-RU" sz="2000" b="1" i="1" smtClean="0">
                <a:latin typeface="Arial" pitchFamily="34" charset="0"/>
              </a:rPr>
              <a:t>О</a:t>
            </a:r>
            <a:r>
              <a:rPr lang="ru-RU" altLang="ru-RU" sz="2000" b="1" i="1" baseline="-25000" smtClean="0">
                <a:latin typeface="Arial" pitchFamily="34" charset="0"/>
              </a:rPr>
              <a:t>2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О</a:t>
            </a:r>
            <a:r>
              <a:rPr lang="ru-RU" altLang="ru-RU" sz="2000" b="1" i="1" baseline="-25000" smtClean="0">
                <a:latin typeface="Arial" pitchFamily="34" charset="0"/>
              </a:rPr>
              <a:t>5</a:t>
            </a:r>
            <a:r>
              <a:rPr lang="ru-RU" altLang="ru-RU" sz="2000" b="1" smtClean="0">
                <a:latin typeface="Arial" pitchFamily="34" charset="0"/>
              </a:rPr>
              <a:t> , </a:t>
            </a:r>
            <a:r>
              <a:rPr lang="en-US" altLang="ru-RU" sz="2000" b="1" i="1" smtClean="0">
                <a:latin typeface="Arial" pitchFamily="34" charset="0"/>
              </a:rPr>
              <a:t>link P</a:t>
            </a:r>
            <a:r>
              <a:rPr lang="ru-RU" altLang="ru-RU" sz="2000" b="1" i="1" baseline="-25000" smtClean="0">
                <a:latin typeface="Arial" pitchFamily="34" charset="0"/>
              </a:rPr>
              <a:t>1</a:t>
            </a:r>
            <a:r>
              <a:rPr lang="ru-RU" altLang="ru-RU" sz="2000" b="1" baseline="-25000" smtClean="0">
                <a:latin typeface="Arial" pitchFamily="34" charset="0"/>
              </a:rPr>
              <a:t> </a:t>
            </a:r>
            <a:r>
              <a:rPr lang="ru-RU" altLang="ru-RU" sz="2000" b="1" smtClean="0">
                <a:latin typeface="Arial" pitchFamily="34" charset="0"/>
              </a:rPr>
              <a:t>=</a:t>
            </a:r>
            <a:r>
              <a:rPr lang="en-US" altLang="ru-RU" sz="2000" b="1" i="1" smtClean="0">
                <a:latin typeface="Arial" pitchFamily="34" charset="0"/>
              </a:rPr>
              <a:t>In O</a:t>
            </a:r>
            <a:r>
              <a:rPr lang="ru-RU" altLang="ru-RU" sz="2000" b="1" i="1" smtClean="0">
                <a:latin typeface="Arial" pitchFamily="34" charset="0"/>
              </a:rPr>
              <a:t>’</a:t>
            </a:r>
            <a:r>
              <a:rPr lang="ru-RU" altLang="ru-RU" sz="2000" b="1" i="1" baseline="-25000" smtClean="0">
                <a:latin typeface="Arial" pitchFamily="34" charset="0"/>
              </a:rPr>
              <a:t>5 </a:t>
            </a:r>
            <a:r>
              <a:rPr lang="ru-RU" altLang="ru-RU" sz="2000" b="1" i="1" smtClean="0">
                <a:latin typeface="Arial" pitchFamily="34" charset="0"/>
              </a:rPr>
              <a:t> (О</a:t>
            </a:r>
            <a:r>
              <a:rPr lang="ru-RU" altLang="ru-RU" sz="2000" b="1" i="1" baseline="-25000" smtClean="0">
                <a:latin typeface="Arial" pitchFamily="34" charset="0"/>
              </a:rPr>
              <a:t>2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О</a:t>
            </a:r>
            <a:r>
              <a:rPr lang="ru-RU" altLang="ru-RU" sz="2000" b="1" i="1" baseline="-25000" smtClean="0">
                <a:latin typeface="Arial" pitchFamily="34" charset="0"/>
              </a:rPr>
              <a:t>5</a:t>
            </a:r>
            <a:r>
              <a:rPr lang="ru-RU" altLang="ru-RU" sz="2000" b="1" smtClean="0">
                <a:latin typeface="Arial" pitchFamily="34" charset="0"/>
              </a:rPr>
              <a:t>):</a:t>
            </a:r>
            <a:endParaRPr lang="ru-RU" altLang="ru-RU" sz="2000" smtClean="0">
              <a:latin typeface="Arial" pitchFamily="34" charset="0"/>
            </a:endParaRPr>
          </a:p>
          <a:p>
            <a:pPr marL="44450" indent="0">
              <a:buFont typeface="Georgia" pitchFamily="18" charset="0"/>
              <a:buNone/>
            </a:pPr>
            <a:r>
              <a:rPr lang="en-US" altLang="ru-RU" sz="2000" b="1" i="1" smtClean="0">
                <a:latin typeface="Arial" pitchFamily="34" charset="0"/>
              </a:rPr>
              <a:t>      P</a:t>
            </a:r>
            <a:r>
              <a:rPr lang="ru-RU" altLang="ru-RU" sz="2000" b="1" i="1" baseline="-25000" smtClean="0">
                <a:latin typeface="Arial" pitchFamily="34" charset="0"/>
              </a:rPr>
              <a:t>2 </a:t>
            </a:r>
            <a:r>
              <a:rPr lang="ru-RU" altLang="ru-RU" sz="2000" b="1" smtClean="0">
                <a:latin typeface="Arial" pitchFamily="34" charset="0"/>
              </a:rPr>
              <a:t>=</a:t>
            </a:r>
            <a:r>
              <a:rPr lang="ru-RU" altLang="ru-RU" sz="2000" b="1" i="1" smtClean="0">
                <a:latin typeface="Arial" pitchFamily="34" charset="0"/>
              </a:rPr>
              <a:t> О</a:t>
            </a:r>
            <a:r>
              <a:rPr lang="ru-RU" altLang="ru-RU" sz="2000" b="1" i="1" baseline="-25000" smtClean="0">
                <a:latin typeface="Arial" pitchFamily="34" charset="0"/>
              </a:rPr>
              <a:t>2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О</a:t>
            </a:r>
            <a:r>
              <a:rPr lang="ru-RU" altLang="ru-RU" sz="2000" b="1" i="1" baseline="-25000" smtClean="0">
                <a:latin typeface="Arial" pitchFamily="34" charset="0"/>
              </a:rPr>
              <a:t>6</a:t>
            </a:r>
            <a:r>
              <a:rPr lang="ru-RU" altLang="ru-RU" sz="2000" b="1" smtClean="0">
                <a:latin typeface="Arial" pitchFamily="34" charset="0"/>
              </a:rPr>
              <a:t>, </a:t>
            </a:r>
            <a:r>
              <a:rPr lang="en-US" altLang="ru-RU" sz="2000" b="1" i="1" smtClean="0">
                <a:latin typeface="Arial" pitchFamily="34" charset="0"/>
              </a:rPr>
              <a:t>link P</a:t>
            </a:r>
            <a:r>
              <a:rPr lang="ru-RU" altLang="ru-RU" sz="2000" b="1" i="1" baseline="-25000" smtClean="0">
                <a:latin typeface="Arial" pitchFamily="34" charset="0"/>
              </a:rPr>
              <a:t>2</a:t>
            </a:r>
            <a:r>
              <a:rPr lang="ru-RU" altLang="ru-RU" sz="2000" b="1" baseline="-25000" smtClean="0">
                <a:latin typeface="Arial" pitchFamily="34" charset="0"/>
              </a:rPr>
              <a:t> </a:t>
            </a:r>
            <a:r>
              <a:rPr lang="ru-RU" altLang="ru-RU" sz="2000" b="1" smtClean="0">
                <a:latin typeface="Arial" pitchFamily="34" charset="0"/>
              </a:rPr>
              <a:t>=</a:t>
            </a:r>
            <a:r>
              <a:rPr lang="en-US" altLang="ru-RU" sz="2000" b="1" i="1" smtClean="0">
                <a:latin typeface="Arial" pitchFamily="34" charset="0"/>
              </a:rPr>
              <a:t>In O</a:t>
            </a:r>
            <a:r>
              <a:rPr lang="ru-RU" altLang="ru-RU" sz="2000" b="1" i="1" smtClean="0">
                <a:latin typeface="Arial" pitchFamily="34" charset="0"/>
              </a:rPr>
              <a:t>’</a:t>
            </a:r>
            <a:r>
              <a:rPr lang="ru-RU" altLang="ru-RU" sz="2000" b="1" i="1" baseline="-25000" smtClean="0">
                <a:latin typeface="Arial" pitchFamily="34" charset="0"/>
              </a:rPr>
              <a:t>6 </a:t>
            </a:r>
            <a:r>
              <a:rPr lang="ru-RU" altLang="ru-RU" sz="2000" b="1" i="1" smtClean="0">
                <a:latin typeface="Arial" pitchFamily="34" charset="0"/>
              </a:rPr>
              <a:t> (О</a:t>
            </a:r>
            <a:r>
              <a:rPr lang="ru-RU" altLang="ru-RU" sz="2000" b="1" i="1" baseline="-25000" smtClean="0">
                <a:latin typeface="Arial" pitchFamily="34" charset="0"/>
              </a:rPr>
              <a:t>2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О</a:t>
            </a:r>
            <a:r>
              <a:rPr lang="ru-RU" altLang="ru-RU" sz="2000" b="1" i="1" baseline="-25000" smtClean="0">
                <a:latin typeface="Arial" pitchFamily="34" charset="0"/>
              </a:rPr>
              <a:t>8</a:t>
            </a:r>
            <a:r>
              <a:rPr lang="ru-RU" altLang="ru-RU" sz="2000" b="1" smtClean="0">
                <a:latin typeface="Arial" pitchFamily="34" charset="0"/>
              </a:rPr>
              <a:t>):</a:t>
            </a:r>
            <a:endParaRPr lang="ru-RU" altLang="ru-RU" sz="2000" smtClean="0">
              <a:latin typeface="Arial" pitchFamily="34" charset="0"/>
            </a:endParaRPr>
          </a:p>
          <a:p>
            <a:pPr marL="44450" indent="0">
              <a:buFont typeface="Georgia" pitchFamily="18" charset="0"/>
              <a:buNone/>
            </a:pPr>
            <a:r>
              <a:rPr lang="en-US" altLang="ru-RU" sz="2000" b="1" i="1" smtClean="0">
                <a:latin typeface="Arial" pitchFamily="34" charset="0"/>
              </a:rPr>
              <a:t>      P</a:t>
            </a:r>
            <a:r>
              <a:rPr lang="en-US" altLang="ru-RU" sz="2000" b="1" i="1" baseline="-25000" smtClean="0">
                <a:latin typeface="Arial" pitchFamily="34" charset="0"/>
              </a:rPr>
              <a:t>3</a:t>
            </a:r>
            <a:r>
              <a:rPr lang="en-US" altLang="ru-RU" sz="2000" b="1" smtClean="0">
                <a:latin typeface="Arial" pitchFamily="34" charset="0"/>
              </a:rPr>
              <a:t> :</a:t>
            </a:r>
            <a:endParaRPr lang="ru-RU" altLang="ru-RU" sz="2000" smtClean="0">
              <a:latin typeface="Arial" pitchFamily="34" charset="0"/>
            </a:endParaRPr>
          </a:p>
          <a:p>
            <a:pPr marL="44450" indent="0">
              <a:buFont typeface="Georgia" pitchFamily="18" charset="0"/>
              <a:buNone/>
            </a:pPr>
            <a:r>
              <a:rPr lang="en-US" altLang="ru-RU" sz="2000" b="1" i="1" smtClean="0">
                <a:latin typeface="Arial" pitchFamily="34" charset="0"/>
              </a:rPr>
              <a:t>    </a:t>
            </a:r>
            <a:r>
              <a:rPr lang="ru-RU" altLang="ru-RU" sz="2000" b="1" i="1" smtClean="0">
                <a:latin typeface="Arial" pitchFamily="34" charset="0"/>
              </a:rPr>
              <a:t> </a:t>
            </a:r>
            <a:r>
              <a:rPr lang="en-US" altLang="ru-RU" sz="2000" b="1" i="1" smtClean="0">
                <a:latin typeface="Arial" pitchFamily="34" charset="0"/>
              </a:rPr>
              <a:t> P</a:t>
            </a:r>
            <a:r>
              <a:rPr lang="ru-RU" altLang="ru-RU" sz="2000" b="1" i="1" baseline="-25000" smtClean="0">
                <a:latin typeface="Arial" pitchFamily="34" charset="0"/>
              </a:rPr>
              <a:t>4 </a:t>
            </a:r>
            <a:r>
              <a:rPr lang="ru-RU" altLang="ru-RU" sz="2000" b="1" smtClean="0">
                <a:latin typeface="Arial" pitchFamily="34" charset="0"/>
              </a:rPr>
              <a:t>=</a:t>
            </a:r>
            <a:r>
              <a:rPr lang="ru-RU" altLang="ru-RU" sz="2000" b="1" i="1" smtClean="0">
                <a:latin typeface="Arial" pitchFamily="34" charset="0"/>
              </a:rPr>
              <a:t> О</a:t>
            </a:r>
            <a:r>
              <a:rPr lang="ru-RU" altLang="ru-RU" sz="2000" b="1" i="1" baseline="-25000" smtClean="0">
                <a:latin typeface="Arial" pitchFamily="34" charset="0"/>
              </a:rPr>
              <a:t>4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О</a:t>
            </a:r>
            <a:r>
              <a:rPr lang="ru-RU" altLang="ru-RU" sz="2000" b="1" i="1" baseline="-25000" smtClean="0">
                <a:latin typeface="Arial" pitchFamily="34" charset="0"/>
              </a:rPr>
              <a:t>7</a:t>
            </a:r>
            <a:r>
              <a:rPr lang="ru-RU" altLang="ru-RU" sz="2000" b="1" smtClean="0">
                <a:latin typeface="Arial" pitchFamily="34" charset="0"/>
              </a:rPr>
              <a:t>, </a:t>
            </a:r>
            <a:r>
              <a:rPr lang="en-US" altLang="ru-RU" sz="2000" b="1" i="1" smtClean="0">
                <a:latin typeface="Arial" pitchFamily="34" charset="0"/>
              </a:rPr>
              <a:t>link P</a:t>
            </a:r>
            <a:r>
              <a:rPr lang="ru-RU" altLang="ru-RU" sz="2000" b="1" i="1" baseline="-25000" smtClean="0">
                <a:latin typeface="Arial" pitchFamily="34" charset="0"/>
              </a:rPr>
              <a:t>4</a:t>
            </a:r>
            <a:r>
              <a:rPr lang="ru-RU" altLang="ru-RU" sz="2000" b="1" baseline="-25000" smtClean="0">
                <a:latin typeface="Arial" pitchFamily="34" charset="0"/>
              </a:rPr>
              <a:t> </a:t>
            </a:r>
            <a:r>
              <a:rPr lang="ru-RU" altLang="ru-RU" sz="2000" b="1" smtClean="0">
                <a:latin typeface="Arial" pitchFamily="34" charset="0"/>
              </a:rPr>
              <a:t>=</a:t>
            </a:r>
            <a:r>
              <a:rPr lang="en-US" altLang="ru-RU" sz="2000" b="1" i="1" smtClean="0">
                <a:latin typeface="Arial" pitchFamily="34" charset="0"/>
              </a:rPr>
              <a:t>In O</a:t>
            </a:r>
            <a:r>
              <a:rPr lang="ru-RU" altLang="ru-RU" sz="2000" b="1" i="1" smtClean="0">
                <a:latin typeface="Arial" pitchFamily="34" charset="0"/>
              </a:rPr>
              <a:t>’</a:t>
            </a:r>
            <a:r>
              <a:rPr lang="ru-RU" altLang="ru-RU" sz="2000" b="1" i="1" baseline="-25000" smtClean="0">
                <a:latin typeface="Arial" pitchFamily="34" charset="0"/>
              </a:rPr>
              <a:t>7 </a:t>
            </a:r>
            <a:r>
              <a:rPr lang="ru-RU" altLang="ru-RU" sz="2000" b="1" i="1" smtClean="0">
                <a:latin typeface="Arial" pitchFamily="34" charset="0"/>
              </a:rPr>
              <a:t> (О</a:t>
            </a:r>
            <a:r>
              <a:rPr lang="ru-RU" altLang="ru-RU" sz="2000" b="1" i="1" baseline="-25000" smtClean="0">
                <a:latin typeface="Arial" pitchFamily="34" charset="0"/>
              </a:rPr>
              <a:t>4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О</a:t>
            </a:r>
            <a:r>
              <a:rPr lang="ru-RU" altLang="ru-RU" sz="2000" b="1" i="1" baseline="-25000" smtClean="0">
                <a:latin typeface="Arial" pitchFamily="34" charset="0"/>
              </a:rPr>
              <a:t>7</a:t>
            </a:r>
            <a:r>
              <a:rPr lang="ru-RU" altLang="ru-RU" sz="2000" b="1" smtClean="0">
                <a:latin typeface="Arial" pitchFamily="34" charset="0"/>
              </a:rPr>
              <a:t>):</a:t>
            </a:r>
            <a:endParaRPr lang="ru-RU" altLang="ru-RU" sz="2000" smtClean="0">
              <a:latin typeface="Arial" pitchFamily="34" charset="0"/>
            </a:endParaRPr>
          </a:p>
          <a:p>
            <a:pPr marL="44450" indent="0">
              <a:buFont typeface="Georgia" pitchFamily="18" charset="0"/>
              <a:buNone/>
            </a:pPr>
            <a:r>
              <a:rPr lang="en-US" altLang="ru-RU" sz="2000" b="1" i="1" smtClean="0">
                <a:latin typeface="Arial" pitchFamily="34" charset="0"/>
              </a:rPr>
              <a:t>     </a:t>
            </a:r>
            <a:r>
              <a:rPr lang="ru-RU" altLang="ru-RU" sz="2000" b="1" i="1" smtClean="0">
                <a:latin typeface="Arial" pitchFamily="34" charset="0"/>
              </a:rPr>
              <a:t> </a:t>
            </a:r>
            <a:r>
              <a:rPr lang="en-US" altLang="ru-RU" sz="2000" b="1" i="1" smtClean="0">
                <a:latin typeface="Arial" pitchFamily="34" charset="0"/>
              </a:rPr>
              <a:t>P</a:t>
            </a:r>
            <a:r>
              <a:rPr lang="ru-RU" altLang="ru-RU" sz="2000" b="1" i="1" baseline="-25000" smtClean="0">
                <a:latin typeface="Arial" pitchFamily="34" charset="0"/>
              </a:rPr>
              <a:t>5 </a:t>
            </a:r>
            <a:r>
              <a:rPr lang="ru-RU" altLang="ru-RU" sz="2000" b="1" smtClean="0">
                <a:latin typeface="Arial" pitchFamily="34" charset="0"/>
              </a:rPr>
              <a:t>=</a:t>
            </a:r>
            <a:r>
              <a:rPr lang="ru-RU" altLang="ru-RU" sz="2000" b="1" i="1" smtClean="0">
                <a:latin typeface="Arial" pitchFamily="34" charset="0"/>
              </a:rPr>
              <a:t> О</a:t>
            </a:r>
            <a:r>
              <a:rPr lang="ru-RU" altLang="ru-RU" sz="2000" b="1" i="1" baseline="-25000" smtClean="0">
                <a:latin typeface="Arial" pitchFamily="34" charset="0"/>
              </a:rPr>
              <a:t>4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О</a:t>
            </a:r>
            <a:r>
              <a:rPr lang="ru-RU" altLang="ru-RU" sz="2000" b="1" i="1" baseline="-25000" smtClean="0">
                <a:latin typeface="Arial" pitchFamily="34" charset="0"/>
              </a:rPr>
              <a:t>8</a:t>
            </a:r>
            <a:r>
              <a:rPr lang="ru-RU" altLang="ru-RU" sz="2000" b="1" smtClean="0">
                <a:latin typeface="Arial" pitchFamily="34" charset="0"/>
              </a:rPr>
              <a:t>, </a:t>
            </a:r>
            <a:r>
              <a:rPr lang="en-US" altLang="ru-RU" sz="2000" b="1" i="1" smtClean="0">
                <a:latin typeface="Arial" pitchFamily="34" charset="0"/>
              </a:rPr>
              <a:t>link P</a:t>
            </a:r>
            <a:r>
              <a:rPr lang="ru-RU" altLang="ru-RU" sz="2000" b="1" i="1" baseline="-25000" smtClean="0">
                <a:latin typeface="Arial" pitchFamily="34" charset="0"/>
              </a:rPr>
              <a:t>4</a:t>
            </a:r>
            <a:r>
              <a:rPr lang="ru-RU" altLang="ru-RU" sz="2000" b="1" baseline="-25000" smtClean="0">
                <a:latin typeface="Arial" pitchFamily="34" charset="0"/>
              </a:rPr>
              <a:t> </a:t>
            </a:r>
            <a:r>
              <a:rPr lang="ru-RU" altLang="ru-RU" sz="2000" b="1" smtClean="0">
                <a:latin typeface="Arial" pitchFamily="34" charset="0"/>
              </a:rPr>
              <a:t>=</a:t>
            </a:r>
            <a:r>
              <a:rPr lang="en-US" altLang="ru-RU" sz="2000" b="1" i="1" smtClean="0">
                <a:latin typeface="Arial" pitchFamily="34" charset="0"/>
              </a:rPr>
              <a:t>In O</a:t>
            </a:r>
            <a:r>
              <a:rPr lang="ru-RU" altLang="ru-RU" sz="2000" b="1" i="1" smtClean="0">
                <a:latin typeface="Arial" pitchFamily="34" charset="0"/>
              </a:rPr>
              <a:t>’</a:t>
            </a:r>
            <a:r>
              <a:rPr lang="ru-RU" altLang="ru-RU" sz="2000" b="1" i="1" baseline="-25000" smtClean="0">
                <a:latin typeface="Arial" pitchFamily="34" charset="0"/>
              </a:rPr>
              <a:t>8</a:t>
            </a:r>
            <a:r>
              <a:rPr lang="ru-RU" altLang="ru-RU" sz="2000" b="1" i="1" smtClean="0">
                <a:latin typeface="Arial" pitchFamily="34" charset="0"/>
              </a:rPr>
              <a:t> (О</a:t>
            </a:r>
            <a:r>
              <a:rPr lang="ru-RU" altLang="ru-RU" sz="2000" b="1" i="1" baseline="-25000" smtClean="0">
                <a:latin typeface="Arial" pitchFamily="34" charset="0"/>
              </a:rPr>
              <a:t>4</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О</a:t>
            </a:r>
            <a:r>
              <a:rPr lang="ru-RU" altLang="ru-RU" sz="2000" b="1" i="1" baseline="-25000" smtClean="0">
                <a:latin typeface="Arial" pitchFamily="34" charset="0"/>
              </a:rPr>
              <a:t>8</a:t>
            </a:r>
            <a:r>
              <a:rPr lang="ru-RU" altLang="ru-RU" sz="2000" b="1" smtClean="0">
                <a:latin typeface="Arial" pitchFamily="34" charset="0"/>
              </a:rPr>
              <a:t>):</a:t>
            </a:r>
          </a:p>
          <a:p>
            <a:pPr marL="44450" indent="0">
              <a:buFont typeface="Georgia" pitchFamily="18" charset="0"/>
              <a:buNone/>
            </a:pPr>
            <a:r>
              <a:rPr lang="ru-RU" altLang="ru-RU" sz="2000" b="1" smtClean="0">
                <a:latin typeface="Arial" pitchFamily="34" charset="0"/>
              </a:rPr>
              <a:t>      </a:t>
            </a:r>
            <a:r>
              <a:rPr lang="en-US" altLang="ru-RU" sz="2000" b="1" i="1" smtClean="0">
                <a:latin typeface="Arial" pitchFamily="34" charset="0"/>
              </a:rPr>
              <a:t>P</a:t>
            </a:r>
            <a:r>
              <a:rPr lang="ru-RU" altLang="ru-RU" sz="2000" b="1" i="1" baseline="-25000" smtClean="0">
                <a:latin typeface="Arial" pitchFamily="34" charset="0"/>
              </a:rPr>
              <a:t>0 </a:t>
            </a:r>
            <a:r>
              <a:rPr lang="ru-RU" altLang="ru-RU" sz="2000" b="1" smtClean="0">
                <a:latin typeface="Arial" pitchFamily="34" charset="0"/>
              </a:rPr>
              <a:t>= (</a:t>
            </a:r>
            <a:r>
              <a:rPr lang="en-US" altLang="ru-RU" sz="2000" b="1" i="1" smtClean="0">
                <a:latin typeface="Arial" pitchFamily="34" charset="0"/>
              </a:rPr>
              <a:t>P</a:t>
            </a:r>
            <a:r>
              <a:rPr lang="ru-RU" altLang="ru-RU" sz="2000" b="1" i="1" baseline="-25000" smtClean="0">
                <a:latin typeface="Arial" pitchFamily="34" charset="0"/>
              </a:rPr>
              <a:t>1 </a:t>
            </a:r>
            <a:r>
              <a:rPr lang="ru-RU" altLang="ru-RU" sz="2000" b="1" smtClean="0">
                <a:latin typeface="Arial" pitchFamily="34" charset="0"/>
                <a:sym typeface="Symbol" pitchFamily="18" charset="2"/>
              </a:rPr>
              <a:t></a:t>
            </a:r>
            <a:r>
              <a:rPr lang="en-US" altLang="ru-RU" sz="2000" b="1" i="1" smtClean="0">
                <a:latin typeface="Arial" pitchFamily="34" charset="0"/>
              </a:rPr>
              <a:t>P</a:t>
            </a:r>
            <a:r>
              <a:rPr lang="ru-RU" altLang="ru-RU" sz="2000" b="1" i="1" baseline="-25000" smtClean="0">
                <a:latin typeface="Arial" pitchFamily="34" charset="0"/>
              </a:rPr>
              <a:t>2</a:t>
            </a:r>
            <a:r>
              <a:rPr lang="ru-RU" altLang="ru-RU" sz="2000" b="1" i="1" smtClean="0">
                <a:latin typeface="Arial" pitchFamily="34" charset="0"/>
              </a:rPr>
              <a:t> </a:t>
            </a:r>
            <a:r>
              <a:rPr lang="ru-RU" altLang="ru-RU" sz="2000" b="1" smtClean="0">
                <a:latin typeface="Arial" pitchFamily="34" charset="0"/>
                <a:sym typeface="Symbol" pitchFamily="18" charset="2"/>
              </a:rPr>
              <a:t></a:t>
            </a:r>
            <a:r>
              <a:rPr lang="en-US" altLang="ru-RU" sz="2000" b="1" i="1" smtClean="0">
                <a:latin typeface="Arial" pitchFamily="34" charset="0"/>
              </a:rPr>
              <a:t>P</a:t>
            </a:r>
            <a:r>
              <a:rPr lang="en-US" altLang="ru-RU" sz="2000" b="1" i="1" baseline="-25000" smtClean="0">
                <a:latin typeface="Arial" pitchFamily="34" charset="0"/>
              </a:rPr>
              <a:t>3</a:t>
            </a:r>
            <a:r>
              <a:rPr lang="en-US" altLang="ru-RU" sz="2000" b="1" i="1" smtClean="0">
                <a:latin typeface="Arial" pitchFamily="34" charset="0"/>
              </a:rPr>
              <a:t> </a:t>
            </a:r>
            <a:r>
              <a:rPr lang="ru-RU" altLang="ru-RU" sz="2000" b="1" smtClean="0">
                <a:latin typeface="Arial" pitchFamily="34" charset="0"/>
                <a:sym typeface="Symbol" pitchFamily="18" charset="2"/>
              </a:rPr>
              <a:t></a:t>
            </a:r>
            <a:r>
              <a:rPr lang="en-US" altLang="ru-RU" sz="2000" b="1" i="1" smtClean="0">
                <a:latin typeface="Arial" pitchFamily="34" charset="0"/>
              </a:rPr>
              <a:t>P</a:t>
            </a:r>
            <a:r>
              <a:rPr lang="ru-RU" altLang="ru-RU" sz="2000" b="1" i="1" baseline="-25000" smtClean="0">
                <a:latin typeface="Arial" pitchFamily="34" charset="0"/>
              </a:rPr>
              <a:t>4</a:t>
            </a:r>
            <a:r>
              <a:rPr lang="ru-RU" altLang="ru-RU" sz="2000" b="1" smtClean="0">
                <a:latin typeface="Arial" pitchFamily="34" charset="0"/>
                <a:sym typeface="Symbol" pitchFamily="18" charset="2"/>
              </a:rPr>
              <a:t></a:t>
            </a:r>
            <a:r>
              <a:rPr lang="ru-RU" altLang="ru-RU" sz="2000" b="1" i="1" smtClean="0">
                <a:latin typeface="Arial" pitchFamily="34" charset="0"/>
              </a:rPr>
              <a:t> </a:t>
            </a:r>
            <a:r>
              <a:rPr lang="en-US" altLang="ru-RU" sz="2000" b="1" i="1" smtClean="0">
                <a:latin typeface="Arial" pitchFamily="34" charset="0"/>
              </a:rPr>
              <a:t>P</a:t>
            </a:r>
            <a:r>
              <a:rPr lang="ru-RU" altLang="ru-RU" sz="2000" b="1" i="1" baseline="-25000" smtClean="0">
                <a:latin typeface="Arial" pitchFamily="34" charset="0"/>
              </a:rPr>
              <a:t>5</a:t>
            </a:r>
            <a:r>
              <a:rPr lang="ru-RU" altLang="ru-RU" sz="2000" b="1" smtClean="0">
                <a:latin typeface="Arial" pitchFamily="34" charset="0"/>
              </a:rPr>
              <a:t>).</a:t>
            </a:r>
            <a:endParaRPr lang="ru-RU" altLang="ru-RU" sz="2000" smtClean="0">
              <a:latin typeface="Arial" pitchFamily="34" charset="0"/>
            </a:endParaRPr>
          </a:p>
          <a:p>
            <a:pPr marL="44450" indent="0">
              <a:buFont typeface="Georgia" pitchFamily="18" charset="0"/>
              <a:buNone/>
            </a:pPr>
            <a:endParaRPr lang="ru-RU" altLang="ru-RU" sz="2000" smtClean="0">
              <a:latin typeface="Arial" pitchFamily="34" charset="0"/>
            </a:endParaRPr>
          </a:p>
          <a:p>
            <a:pPr marL="44450" indent="0">
              <a:buFont typeface="Georgia" pitchFamily="18" charset="0"/>
              <a:buNone/>
            </a:pPr>
            <a:r>
              <a:rPr lang="ru-RU" altLang="ru-RU" sz="1800" b="1" smtClean="0">
                <a:latin typeface="Arial" pitchFamily="34" charset="0"/>
              </a:rPr>
              <a:t> </a:t>
            </a:r>
            <a:endParaRPr lang="ru-RU" altLang="ru-RU" sz="1800" smtClean="0">
              <a:latin typeface="Arial" pitchFamily="34" charset="0"/>
            </a:endParaRPr>
          </a:p>
          <a:p>
            <a:pPr marL="44450" indent="0" eaLnBrk="1" hangingPunct="1">
              <a:lnSpc>
                <a:spcPct val="80000"/>
              </a:lnSpc>
              <a:buFont typeface="Georgia" pitchFamily="18" charset="0"/>
              <a:buNone/>
            </a:pPr>
            <a:endParaRPr lang="uk-UA" altLang="ru-RU" sz="1500" b="1" smtClean="0">
              <a:latin typeface="Trebuchet MS" pitchFamily="34" charset="0"/>
            </a:endParaRPr>
          </a:p>
          <a:p>
            <a:pPr marL="44450" indent="0" eaLnBrk="1" hangingPunct="1">
              <a:lnSpc>
                <a:spcPct val="80000"/>
              </a:lnSpc>
              <a:buFont typeface="Georgia" pitchFamily="18" charset="0"/>
              <a:buNone/>
            </a:pPr>
            <a:endParaRPr lang="uk-UA" altLang="ru-RU" sz="1500" b="1" smtClean="0">
              <a:latin typeface="Trebuchet MS" pitchFamily="34" charset="0"/>
            </a:endParaRPr>
          </a:p>
          <a:p>
            <a:pPr marL="44450" indent="0" eaLnBrk="1" hangingPunct="1">
              <a:lnSpc>
                <a:spcPct val="80000"/>
              </a:lnSpc>
            </a:pPr>
            <a:endParaRPr lang="uk-UA" altLang="ru-RU" sz="1500" b="1" smtClean="0">
              <a:latin typeface="Trebuchet MS" pitchFamily="34" charset="0"/>
            </a:endParaRPr>
          </a:p>
          <a:p>
            <a:pPr marL="44450" indent="0" eaLnBrk="1" hangingPunct="1">
              <a:lnSpc>
                <a:spcPct val="80000"/>
              </a:lnSpc>
            </a:pPr>
            <a:endParaRPr lang="uk-UA" altLang="ru-RU" sz="1500" b="1" smtClean="0">
              <a:latin typeface="Trebuchet MS" pitchFamily="34" charset="0"/>
            </a:endParaRPr>
          </a:p>
          <a:p>
            <a:pPr marL="44450" indent="0" eaLnBrk="1" hangingPunct="1">
              <a:lnSpc>
                <a:spcPct val="80000"/>
              </a:lnSpc>
            </a:pPr>
            <a:endParaRPr lang="uk-UA" altLang="ru-RU" sz="1500" b="1" smtClean="0">
              <a:latin typeface="Trebuchet MS" pitchFamily="34" charset="0"/>
            </a:endParaRPr>
          </a:p>
          <a:p>
            <a:pPr marL="44450" indent="0" eaLnBrk="1" hangingPunct="1">
              <a:lnSpc>
                <a:spcPct val="80000"/>
              </a:lnSpc>
            </a:pPr>
            <a:endParaRPr lang="uk-UA" altLang="ru-RU" sz="1500" b="1" smtClean="0">
              <a:latin typeface="Trebuchet MS" pitchFamily="34" charset="0"/>
            </a:endParaRPr>
          </a:p>
          <a:p>
            <a:pPr marL="44450" indent="0" eaLnBrk="1" hangingPunct="1">
              <a:lnSpc>
                <a:spcPct val="80000"/>
              </a:lnSpc>
            </a:pPr>
            <a:endParaRPr lang="uk-UA" altLang="ru-RU" sz="1500" b="1" smtClean="0">
              <a:latin typeface="Trebuchet MS" pitchFamily="34" charset="0"/>
            </a:endParaRPr>
          </a:p>
          <a:p>
            <a:pPr marL="44450" indent="0" eaLnBrk="1" hangingPunct="1">
              <a:lnSpc>
                <a:spcPct val="80000"/>
              </a:lnSpc>
              <a:buFont typeface="Georgia" pitchFamily="18" charset="0"/>
              <a:buNone/>
            </a:pPr>
            <a:endParaRPr lang="uk-UA" altLang="ru-RU" sz="1500" b="1" smtClean="0">
              <a:latin typeface="Trebuchet MS" pitchFamily="34" charset="0"/>
            </a:endParaRPr>
          </a:p>
          <a:p>
            <a:pPr marL="44450" indent="0" eaLnBrk="1" hangingPunct="1">
              <a:lnSpc>
                <a:spcPct val="80000"/>
              </a:lnSpc>
              <a:buFont typeface="Georgia" pitchFamily="18" charset="0"/>
              <a:buNone/>
            </a:pPr>
            <a:r>
              <a:rPr lang="uk-UA" altLang="ru-RU" sz="1500" b="1" smtClean="0">
                <a:latin typeface="Trebuchet MS" pitchFamily="34" charset="0"/>
              </a:rPr>
              <a:t>   </a:t>
            </a:r>
            <a:endParaRPr lang="en-US" altLang="ru-RU" sz="1500" b="1" smtClean="0">
              <a:latin typeface="Trebuchet MS" pitchFamily="34" charset="0"/>
            </a:endParaRPr>
          </a:p>
          <a:p>
            <a:pPr marL="44450" indent="0" eaLnBrk="1" hangingPunct="1">
              <a:lnSpc>
                <a:spcPct val="80000"/>
              </a:lnSpc>
              <a:buFont typeface="Georgia" pitchFamily="18" charset="0"/>
              <a:buNone/>
            </a:pPr>
            <a:endParaRPr lang="en-US" altLang="ru-RU" sz="1500" b="1" smtClean="0">
              <a:latin typeface="Trebuchet MS" pitchFamily="34" charset="0"/>
            </a:endParaRPr>
          </a:p>
          <a:p>
            <a:pPr marL="44450" indent="0" eaLnBrk="1" hangingPunct="1">
              <a:lnSpc>
                <a:spcPct val="80000"/>
              </a:lnSpc>
              <a:buFont typeface="Georgia" pitchFamily="18" charset="0"/>
              <a:buNone/>
            </a:pPr>
            <a:r>
              <a:rPr lang="uk-UA" altLang="ru-RU" sz="1500" b="1" smtClean="0">
                <a:latin typeface="Trebuchet MS" pitchFamily="34" charset="0"/>
              </a:rPr>
              <a:t> </a:t>
            </a:r>
          </a:p>
          <a:p>
            <a:pPr marL="44450" indent="0">
              <a:lnSpc>
                <a:spcPct val="80000"/>
              </a:lnSpc>
            </a:pPr>
            <a:endParaRPr lang="uk-UA" altLang="ru-RU" sz="1600" b="1" smtClean="0">
              <a:latin typeface="Arial" pitchFamily="34" charset="0"/>
            </a:endParaRPr>
          </a:p>
          <a:p>
            <a:pPr marL="44450" indent="0">
              <a:lnSpc>
                <a:spcPct val="80000"/>
              </a:lnSpc>
              <a:buFont typeface="Georgia" pitchFamily="18" charset="0"/>
              <a:buNone/>
            </a:pPr>
            <a:r>
              <a:rPr lang="uk-UA" altLang="ru-RU" sz="1600" b="1" smtClean="0">
                <a:latin typeface="Arial" pitchFamily="34" charset="0"/>
              </a:rPr>
              <a:t>  </a:t>
            </a:r>
            <a:endParaRPr lang="uk-UA" altLang="ru-RU" sz="1800" b="1" smtClean="0">
              <a:latin typeface="Arial" pitchFamily="34" charset="0"/>
            </a:endParaRPr>
          </a:p>
        </p:txBody>
      </p:sp>
      <p:sp>
        <p:nvSpPr>
          <p:cNvPr id="3686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sp>
        <p:nvSpPr>
          <p:cNvPr id="36869"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sp>
        <p:nvSpPr>
          <p:cNvPr id="3687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bwMode="auto">
          <a:xfrm>
            <a:off x="1763713" y="6381750"/>
            <a:ext cx="6511925" cy="620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ru-RU" altLang="ru-RU" sz="1200" smtClean="0">
                <a:solidFill>
                  <a:schemeClr val="tx1"/>
                </a:solidFill>
                <a:effectLst/>
                <a:latin typeface="Arial" pitchFamily="34" charset="0"/>
              </a:rPr>
              <a:t>Лаврищева Е.М.</a:t>
            </a:r>
          </a:p>
        </p:txBody>
      </p:sp>
      <p:sp>
        <p:nvSpPr>
          <p:cNvPr id="37891" name="Rectangle 3"/>
          <p:cNvSpPr>
            <a:spLocks noGrp="1"/>
          </p:cNvSpPr>
          <p:nvPr>
            <p:ph type="body" idx="4294967295"/>
          </p:nvPr>
        </p:nvSpPr>
        <p:spPr>
          <a:xfrm>
            <a:off x="1042988" y="1412875"/>
            <a:ext cx="7200900" cy="4895850"/>
          </a:xfrm>
        </p:spPr>
        <p:txBody>
          <a:bodyPr/>
          <a:lstStyle/>
          <a:p>
            <a:pPr>
              <a:lnSpc>
                <a:spcPct val="80000"/>
              </a:lnSpc>
              <a:buFont typeface="Georgia" pitchFamily="18" charset="0"/>
              <a:buNone/>
            </a:pPr>
            <a:r>
              <a:rPr lang="ru-RU" altLang="ru-RU" sz="2000" b="1" i="1" smtClean="0">
                <a:solidFill>
                  <a:schemeClr val="accent1"/>
                </a:solidFill>
                <a:latin typeface="Arial" pitchFamily="34" charset="0"/>
              </a:rPr>
              <a:t>       </a:t>
            </a:r>
            <a:r>
              <a:rPr lang="ru-RU" altLang="ru-RU" sz="2400" b="1" i="1" smtClean="0">
                <a:solidFill>
                  <a:schemeClr val="accent1"/>
                </a:solidFill>
                <a:latin typeface="Arial" pitchFamily="34" charset="0"/>
              </a:rPr>
              <a:t>Построение графа G по модели ОМ</a:t>
            </a:r>
          </a:p>
          <a:p>
            <a:pPr>
              <a:lnSpc>
                <a:spcPct val="80000"/>
              </a:lnSpc>
              <a:buFont typeface="Georgia" pitchFamily="18" charset="0"/>
              <a:buNone/>
            </a:pPr>
            <a:endParaRPr lang="ru-RU" altLang="ru-RU" sz="2400" b="1" i="1" smtClean="0">
              <a:solidFill>
                <a:schemeClr val="accent1"/>
              </a:solidFill>
              <a:latin typeface="Arial" pitchFamily="34" charset="0"/>
            </a:endParaRPr>
          </a:p>
          <a:p>
            <a:pPr>
              <a:lnSpc>
                <a:spcPct val="80000"/>
              </a:lnSpc>
              <a:buFont typeface="Georgia" pitchFamily="18" charset="0"/>
              <a:buNone/>
            </a:pPr>
            <a:r>
              <a:rPr lang="ru-RU" altLang="ru-RU" sz="2000" b="1" i="1" smtClean="0">
                <a:latin typeface="Arial" pitchFamily="34" charset="0"/>
              </a:rPr>
              <a:t>        Объектная модель </a:t>
            </a:r>
            <a:r>
              <a:rPr lang="ru-RU" altLang="ru-RU" sz="2000" b="1" smtClean="0">
                <a:latin typeface="Arial" pitchFamily="34" charset="0"/>
              </a:rPr>
              <a:t>имеет   вид: </a:t>
            </a:r>
            <a:endParaRPr lang="ru-RU" altLang="ru-RU" sz="2000" b="1" i="1" smtClean="0">
              <a:latin typeface="Arial" pitchFamily="34" charset="0"/>
            </a:endParaRPr>
          </a:p>
          <a:p>
            <a:pPr>
              <a:lnSpc>
                <a:spcPct val="80000"/>
              </a:lnSpc>
              <a:buFont typeface="Georgia" pitchFamily="18" charset="0"/>
              <a:buNone/>
            </a:pPr>
            <a:r>
              <a:rPr lang="ru-RU" altLang="ru-RU" sz="2000" b="1" i="1" smtClean="0">
                <a:latin typeface="Arial" pitchFamily="34" charset="0"/>
              </a:rPr>
              <a:t>                        OМ </a:t>
            </a:r>
            <a:r>
              <a:rPr lang="ru-RU" altLang="ru-RU" sz="2000" b="1" smtClean="0">
                <a:latin typeface="Arial" pitchFamily="34" charset="0"/>
              </a:rPr>
              <a:t>=  </a:t>
            </a:r>
            <a:r>
              <a:rPr lang="ru-RU" altLang="ru-RU" sz="2000" b="1" smtClean="0">
                <a:latin typeface="Arial" pitchFamily="34" charset="0"/>
                <a:sym typeface="Symbol" pitchFamily="18" charset="2"/>
              </a:rPr>
              <a:t></a:t>
            </a:r>
            <a:r>
              <a:rPr lang="ru-RU" altLang="ru-RU" sz="2000" b="1" i="1" smtClean="0">
                <a:latin typeface="Arial" pitchFamily="34" charset="0"/>
              </a:rPr>
              <a:t>G</a:t>
            </a:r>
            <a:r>
              <a:rPr lang="ru-RU" altLang="ru-RU" sz="2000" b="1" i="1" baseline="-25000" smtClean="0">
                <a:latin typeface="Arial" pitchFamily="34" charset="0"/>
              </a:rPr>
              <a:t>t</a:t>
            </a:r>
            <a:r>
              <a:rPr lang="ru-RU" altLang="ru-RU" sz="2000" b="1" baseline="-25000" smtClean="0">
                <a:latin typeface="Arial" pitchFamily="34" charset="0"/>
              </a:rPr>
              <a:t>1</a:t>
            </a:r>
            <a:r>
              <a:rPr lang="en-US" altLang="ru-RU" sz="2000" b="1" smtClean="0">
                <a:latin typeface="Arial" pitchFamily="34" charset="0"/>
              </a:rPr>
              <a:t>,</a:t>
            </a:r>
            <a:r>
              <a:rPr lang="ru-RU" altLang="ru-RU" sz="2000" b="1" smtClean="0">
                <a:latin typeface="Arial" pitchFamily="34" charset="0"/>
              </a:rPr>
              <a:t> </a:t>
            </a:r>
            <a:r>
              <a:rPr lang="ru-RU" altLang="ru-RU" sz="2000" b="1" i="1" smtClean="0">
                <a:latin typeface="Arial" pitchFamily="34" charset="0"/>
              </a:rPr>
              <a:t>G</a:t>
            </a:r>
            <a:r>
              <a:rPr lang="ru-RU" altLang="ru-RU" sz="2000" b="1" i="1" baseline="-25000" smtClean="0">
                <a:latin typeface="Arial" pitchFamily="34" charset="0"/>
              </a:rPr>
              <a:t>t2</a:t>
            </a:r>
            <a:r>
              <a:rPr lang="ru-RU" altLang="ru-RU" sz="2000" b="1" smtClean="0">
                <a:latin typeface="Arial" pitchFamily="34" charset="0"/>
              </a:rPr>
              <a:t>, </a:t>
            </a:r>
            <a:r>
              <a:rPr lang="ru-RU" altLang="ru-RU" sz="2000" b="1" i="1" smtClean="0">
                <a:latin typeface="Arial" pitchFamily="34" charset="0"/>
              </a:rPr>
              <a:t>G</a:t>
            </a:r>
            <a:r>
              <a:rPr lang="ru-RU" altLang="ru-RU" sz="2000" b="1" i="1" baseline="-25000" smtClean="0">
                <a:latin typeface="Arial" pitchFamily="34" charset="0"/>
              </a:rPr>
              <a:t>t3</a:t>
            </a:r>
            <a:r>
              <a:rPr lang="ru-RU" altLang="ru-RU" sz="2000" b="1" smtClean="0">
                <a:latin typeface="Arial" pitchFamily="34" charset="0"/>
              </a:rPr>
              <a:t>, </a:t>
            </a:r>
            <a:r>
              <a:rPr lang="ru-RU" altLang="ru-RU" sz="2000" b="1" i="1" smtClean="0">
                <a:latin typeface="Arial" pitchFamily="34" charset="0"/>
              </a:rPr>
              <a:t>G</a:t>
            </a:r>
            <a:r>
              <a:rPr lang="ru-RU" altLang="ru-RU" sz="2000" b="1" i="1" baseline="-25000" smtClean="0">
                <a:latin typeface="Arial" pitchFamily="34" charset="0"/>
              </a:rPr>
              <a:t>t4</a:t>
            </a:r>
            <a:r>
              <a:rPr lang="ru-RU" altLang="ru-RU" sz="2000" b="1" smtClean="0">
                <a:latin typeface="Arial" pitchFamily="34" charset="0"/>
                <a:sym typeface="Symbol" pitchFamily="18" charset="2"/>
              </a:rPr>
              <a:t></a:t>
            </a:r>
            <a:r>
              <a:rPr lang="ru-RU" altLang="ru-RU" sz="2000" b="1" smtClean="0">
                <a:latin typeface="Arial" pitchFamily="34" charset="0"/>
              </a:rPr>
              <a:t>,</a:t>
            </a:r>
          </a:p>
          <a:p>
            <a:pPr>
              <a:lnSpc>
                <a:spcPct val="80000"/>
              </a:lnSpc>
              <a:buFont typeface="Georgia" pitchFamily="18" charset="0"/>
              <a:buNone/>
            </a:pPr>
            <a:r>
              <a:rPr lang="ru-RU" altLang="ru-RU" sz="2000" b="1" smtClean="0">
                <a:latin typeface="Arial" pitchFamily="34" charset="0"/>
              </a:rPr>
              <a:t>где  </a:t>
            </a:r>
            <a:r>
              <a:rPr lang="ru-RU" altLang="ru-RU" sz="2000" b="1" i="1" smtClean="0">
                <a:latin typeface="Arial" pitchFamily="34" charset="0"/>
              </a:rPr>
              <a:t>G</a:t>
            </a:r>
            <a:r>
              <a:rPr lang="ru-RU" altLang="ru-RU" sz="2000" b="1" i="1" baseline="-25000" smtClean="0">
                <a:latin typeface="Arial" pitchFamily="34" charset="0"/>
              </a:rPr>
              <a:t>t</a:t>
            </a:r>
            <a:r>
              <a:rPr lang="ru-RU" altLang="ru-RU" sz="2000" b="1" baseline="-25000" smtClean="0">
                <a:latin typeface="Arial" pitchFamily="34" charset="0"/>
              </a:rPr>
              <a:t>1</a:t>
            </a:r>
            <a:r>
              <a:rPr lang="ru-RU" altLang="ru-RU" sz="2000" b="1" smtClean="0">
                <a:latin typeface="Arial" pitchFamily="34" charset="0"/>
              </a:rPr>
              <a:t> – граф объектов ПрО,  </a:t>
            </a:r>
          </a:p>
          <a:p>
            <a:pPr>
              <a:lnSpc>
                <a:spcPct val="80000"/>
              </a:lnSpc>
              <a:buFont typeface="Georgia" pitchFamily="18" charset="0"/>
              <a:buNone/>
            </a:pPr>
            <a:r>
              <a:rPr lang="ru-RU" altLang="ru-RU" sz="2000" b="1" smtClean="0">
                <a:latin typeface="Arial" pitchFamily="34" charset="0"/>
              </a:rPr>
              <a:t>              создаваемый на обобщающем  уровне  (t=1);  </a:t>
            </a:r>
            <a:endParaRPr lang="ru-RU" altLang="ru-RU" sz="2000" b="1" i="1" smtClean="0">
              <a:latin typeface="Arial" pitchFamily="34" charset="0"/>
            </a:endParaRPr>
          </a:p>
          <a:p>
            <a:pPr>
              <a:lnSpc>
                <a:spcPct val="80000"/>
              </a:lnSpc>
              <a:buFont typeface="Georgia" pitchFamily="18" charset="0"/>
              <a:buNone/>
            </a:pPr>
            <a:r>
              <a:rPr lang="ru-RU" altLang="ru-RU" sz="2000" b="1" i="1" smtClean="0">
                <a:latin typeface="Arial" pitchFamily="34" charset="0"/>
              </a:rPr>
              <a:t>       G</a:t>
            </a:r>
            <a:r>
              <a:rPr lang="ru-RU" altLang="ru-RU" sz="2000" b="1" i="1" baseline="-25000" smtClean="0">
                <a:latin typeface="Arial" pitchFamily="34" charset="0"/>
              </a:rPr>
              <a:t>t</a:t>
            </a:r>
            <a:r>
              <a:rPr lang="ru-RU" altLang="ru-RU" sz="2000" b="1" baseline="-25000" smtClean="0">
                <a:latin typeface="Arial" pitchFamily="34" charset="0"/>
              </a:rPr>
              <a:t>2</a:t>
            </a:r>
            <a:r>
              <a:rPr lang="ru-RU" altLang="ru-RU" sz="2000" b="1" smtClean="0">
                <a:latin typeface="Arial" pitchFamily="34" charset="0"/>
              </a:rPr>
              <a:t> – граф характеристического уровня (t=2); </a:t>
            </a:r>
            <a:endParaRPr lang="ru-RU" altLang="ru-RU" sz="2000" b="1" i="1" smtClean="0">
              <a:latin typeface="Arial" pitchFamily="34" charset="0"/>
            </a:endParaRPr>
          </a:p>
          <a:p>
            <a:pPr>
              <a:lnSpc>
                <a:spcPct val="80000"/>
              </a:lnSpc>
              <a:buFont typeface="Georgia" pitchFamily="18" charset="0"/>
              <a:buNone/>
            </a:pPr>
            <a:r>
              <a:rPr lang="ru-RU" altLang="ru-RU" sz="2000" b="1" i="1" smtClean="0">
                <a:latin typeface="Arial" pitchFamily="34" charset="0"/>
              </a:rPr>
              <a:t>       G</a:t>
            </a:r>
            <a:r>
              <a:rPr lang="ru-RU" altLang="ru-RU" sz="2000" b="1" i="1" baseline="-25000" smtClean="0">
                <a:latin typeface="Arial" pitchFamily="34" charset="0"/>
              </a:rPr>
              <a:t>t3</a:t>
            </a:r>
            <a:r>
              <a:rPr lang="ru-RU" altLang="ru-RU" sz="2000" b="1" smtClean="0">
                <a:latin typeface="Arial" pitchFamily="34" charset="0"/>
              </a:rPr>
              <a:t>  – граф  структурного уровня (t=3);  </a:t>
            </a:r>
            <a:endParaRPr lang="ru-RU" altLang="ru-RU" sz="2000" b="1" i="1" smtClean="0">
              <a:latin typeface="Arial" pitchFamily="34" charset="0"/>
            </a:endParaRPr>
          </a:p>
          <a:p>
            <a:pPr>
              <a:lnSpc>
                <a:spcPct val="80000"/>
              </a:lnSpc>
              <a:buFont typeface="Georgia" pitchFamily="18" charset="0"/>
              <a:buNone/>
            </a:pPr>
            <a:r>
              <a:rPr lang="ru-RU" altLang="ru-RU" sz="2000" b="1" i="1" smtClean="0">
                <a:latin typeface="Arial" pitchFamily="34" charset="0"/>
              </a:rPr>
              <a:t>       G</a:t>
            </a:r>
            <a:r>
              <a:rPr lang="ru-RU" altLang="ru-RU" sz="2000" b="1" i="1" baseline="-25000" smtClean="0">
                <a:latin typeface="Arial" pitchFamily="34" charset="0"/>
              </a:rPr>
              <a:t>t4</a:t>
            </a:r>
            <a:r>
              <a:rPr lang="ru-RU" altLang="ru-RU" sz="2000" b="1" smtClean="0">
                <a:latin typeface="Arial" pitchFamily="34" charset="0"/>
              </a:rPr>
              <a:t> – граф интерфейсов для взаимосвязи </a:t>
            </a:r>
          </a:p>
          <a:p>
            <a:pPr>
              <a:lnSpc>
                <a:spcPct val="80000"/>
              </a:lnSpc>
              <a:buFont typeface="Georgia" pitchFamily="18" charset="0"/>
              <a:buNone/>
            </a:pPr>
            <a:r>
              <a:rPr lang="ru-RU" altLang="ru-RU" sz="2000" b="1" smtClean="0">
                <a:latin typeface="Arial" pitchFamily="34" charset="0"/>
              </a:rPr>
              <a:t>               объектов на поведенческом  уровне (t=4). </a:t>
            </a:r>
          </a:p>
          <a:p>
            <a:pPr>
              <a:lnSpc>
                <a:spcPct val="80000"/>
              </a:lnSpc>
              <a:buFont typeface="Georgia" pitchFamily="18" charset="0"/>
              <a:buNone/>
            </a:pPr>
            <a:r>
              <a:rPr lang="ru-RU" altLang="ru-RU" sz="2000" b="1" smtClean="0">
                <a:latin typeface="Arial" pitchFamily="34" charset="0"/>
              </a:rPr>
              <a:t>   Объектам функций  </a:t>
            </a:r>
            <a:r>
              <a:rPr lang="ru-RU" altLang="ru-RU" sz="2000" b="1" i="1" smtClean="0">
                <a:latin typeface="Arial" pitchFamily="34" charset="0"/>
              </a:rPr>
              <a:t>G</a:t>
            </a:r>
            <a:r>
              <a:rPr lang="ru-RU" altLang="ru-RU" sz="2000" b="1" i="1" baseline="-25000" smtClean="0">
                <a:latin typeface="Arial" pitchFamily="34" charset="0"/>
              </a:rPr>
              <a:t>t</a:t>
            </a:r>
            <a:r>
              <a:rPr lang="ru-RU" altLang="ru-RU" sz="2000" b="1" baseline="-25000" smtClean="0">
                <a:latin typeface="Arial" pitchFamily="34" charset="0"/>
              </a:rPr>
              <a:t>1</a:t>
            </a:r>
            <a:r>
              <a:rPr lang="ru-RU" altLang="ru-RU" sz="2000" b="1" smtClean="0">
                <a:latin typeface="Arial" pitchFamily="34" charset="0"/>
              </a:rPr>
              <a:t> и их характеристикам</a:t>
            </a:r>
          </a:p>
          <a:p>
            <a:pPr>
              <a:lnSpc>
                <a:spcPct val="80000"/>
              </a:lnSpc>
              <a:buFont typeface="Georgia" pitchFamily="18" charset="0"/>
              <a:buNone/>
            </a:pPr>
            <a:r>
              <a:rPr lang="ru-RU" altLang="ru-RU" sz="2000" b="1" smtClean="0">
                <a:latin typeface="Arial" pitchFamily="34" charset="0"/>
              </a:rPr>
              <a:t> соответвуют методы и данные (уровня  2, 3), необходимые  для реализации в СПС  и обеспечения  их взаимодействия.</a:t>
            </a:r>
          </a:p>
          <a:p>
            <a:pPr>
              <a:lnSpc>
                <a:spcPct val="80000"/>
              </a:lnSpc>
              <a:buFont typeface="Georgia" pitchFamily="18" charset="0"/>
              <a:buNone/>
            </a:pPr>
            <a:endParaRPr lang="ru-RU" altLang="ru-RU" sz="2000" smtClean="0">
              <a:latin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bwMode="auto">
          <a:xfrm>
            <a:off x="1793875" y="260350"/>
            <a:ext cx="6511925" cy="792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3300" smtClean="0">
                <a:solidFill>
                  <a:schemeClr val="tx1"/>
                </a:solidFill>
                <a:effectLst/>
                <a:latin typeface="Times New Roman" pitchFamily="18" charset="0"/>
              </a:rPr>
              <a:t>Алгебра анализа объектов</a:t>
            </a:r>
            <a:endParaRPr lang="ru-RU" altLang="ru-RU" sz="3300" smtClean="0">
              <a:solidFill>
                <a:schemeClr val="tx1"/>
              </a:solidFill>
              <a:effectLst/>
              <a:latin typeface="Times New Roman" pitchFamily="18" charset="0"/>
            </a:endParaRPr>
          </a:p>
        </p:txBody>
      </p:sp>
      <p:sp>
        <p:nvSpPr>
          <p:cNvPr id="38915" name="Rectangle 3"/>
          <p:cNvSpPr>
            <a:spLocks noGrp="1"/>
          </p:cNvSpPr>
          <p:nvPr>
            <p:ph type="body" idx="4294967295"/>
          </p:nvPr>
        </p:nvSpPr>
        <p:spPr>
          <a:xfrm>
            <a:off x="457200" y="981075"/>
            <a:ext cx="8218488" cy="5616575"/>
          </a:xfrm>
        </p:spPr>
        <p:txBody>
          <a:bodyPr/>
          <a:lstStyle/>
          <a:p>
            <a:pPr algn="ctr" eaLnBrk="1" hangingPunct="1">
              <a:buFont typeface="Georgia" pitchFamily="18" charset="0"/>
              <a:buNone/>
            </a:pPr>
            <a:r>
              <a:rPr lang="uk-UA" altLang="ru-RU" sz="3600" b="1" i="1" smtClean="0">
                <a:latin typeface="Arial" pitchFamily="34" charset="0"/>
                <a:sym typeface="Symbol" pitchFamily="18" charset="2"/>
              </a:rPr>
              <a:t></a:t>
            </a:r>
            <a:r>
              <a:rPr lang="uk-UA" altLang="ru-RU" sz="3600" b="1" i="1" smtClean="0">
                <a:latin typeface="Arial" pitchFamily="34" charset="0"/>
              </a:rPr>
              <a:t> = (</a:t>
            </a:r>
            <a:r>
              <a:rPr lang="en-US" altLang="ru-RU" sz="3600" b="1" i="1" smtClean="0">
                <a:latin typeface="Arial" pitchFamily="34" charset="0"/>
              </a:rPr>
              <a:t>O</a:t>
            </a:r>
            <a:r>
              <a:rPr lang="uk-UA" altLang="ru-RU" sz="3600" b="1" i="1" smtClean="0">
                <a:latin typeface="Arial" pitchFamily="34" charset="0"/>
              </a:rPr>
              <a:t>', </a:t>
            </a:r>
            <a:r>
              <a:rPr lang="uk-UA" altLang="ru-RU" sz="3600" b="1" i="1" smtClean="0">
                <a:latin typeface="Arial" pitchFamily="34" charset="0"/>
                <a:sym typeface="Symbol" pitchFamily="18" charset="2"/>
              </a:rPr>
              <a:t></a:t>
            </a:r>
            <a:r>
              <a:rPr lang="uk-UA" altLang="ru-RU" sz="3600" b="1" i="1" smtClean="0">
                <a:latin typeface="Arial" pitchFamily="34" charset="0"/>
              </a:rPr>
              <a:t>, </a:t>
            </a:r>
            <a:r>
              <a:rPr lang="en-US" altLang="ru-RU" sz="3600" b="1" i="1" smtClean="0">
                <a:latin typeface="Arial" pitchFamily="34" charset="0"/>
              </a:rPr>
              <a:t>I, P</a:t>
            </a:r>
            <a:r>
              <a:rPr lang="uk-UA" altLang="ru-RU" sz="3600" b="1" i="1" smtClean="0">
                <a:latin typeface="Arial" pitchFamily="34" charset="0"/>
              </a:rPr>
              <a:t>)</a:t>
            </a:r>
            <a:r>
              <a:rPr lang="uk-UA" altLang="ru-RU" sz="2400" b="1" smtClean="0">
                <a:latin typeface="Arial" pitchFamily="34" charset="0"/>
              </a:rPr>
              <a:t>, </a:t>
            </a:r>
            <a:endParaRPr lang="en-US" altLang="ru-RU" sz="2400" b="1" smtClean="0">
              <a:latin typeface="Arial" pitchFamily="34" charset="0"/>
            </a:endParaRPr>
          </a:p>
          <a:p>
            <a:pPr eaLnBrk="1" hangingPunct="1">
              <a:buFont typeface="Georgia" pitchFamily="18" charset="0"/>
              <a:buNone/>
            </a:pPr>
            <a:r>
              <a:rPr lang="uk-UA" altLang="ru-RU" sz="2400" b="1" smtClean="0">
                <a:latin typeface="Arial" pitchFamily="34" charset="0"/>
              </a:rPr>
              <a:t>где </a:t>
            </a:r>
            <a:r>
              <a:rPr lang="en-US" altLang="ru-RU" sz="2400" b="1" i="1" smtClean="0">
                <a:latin typeface="Arial" pitchFamily="34" charset="0"/>
              </a:rPr>
              <a:t>O</a:t>
            </a:r>
            <a:r>
              <a:rPr lang="uk-UA" altLang="ru-RU" sz="2400" b="1" i="1" smtClean="0">
                <a:latin typeface="Arial" pitchFamily="34" charset="0"/>
              </a:rPr>
              <a:t>'=(</a:t>
            </a:r>
            <a:r>
              <a:rPr lang="en-US" altLang="ru-RU" sz="2400" b="1" i="1" smtClean="0">
                <a:latin typeface="Arial" pitchFamily="34" charset="0"/>
              </a:rPr>
              <a:t>O</a:t>
            </a:r>
            <a:r>
              <a:rPr lang="uk-UA" altLang="ru-RU" sz="2400" b="1" i="1" baseline="-25000" smtClean="0">
                <a:latin typeface="Arial" pitchFamily="34" charset="0"/>
              </a:rPr>
              <a:t>1</a:t>
            </a:r>
            <a:r>
              <a:rPr lang="uk-UA" altLang="ru-RU" sz="2400" b="1" i="1" smtClean="0">
                <a:latin typeface="Arial" pitchFamily="34" charset="0"/>
              </a:rPr>
              <a:t>, </a:t>
            </a:r>
            <a:r>
              <a:rPr lang="en-US" altLang="ru-RU" sz="2400" b="1" i="1" smtClean="0">
                <a:latin typeface="Arial" pitchFamily="34" charset="0"/>
              </a:rPr>
              <a:t>O</a:t>
            </a:r>
            <a:r>
              <a:rPr lang="uk-UA" altLang="ru-RU" sz="2400" b="1" i="1" baseline="-25000" smtClean="0">
                <a:latin typeface="Arial" pitchFamily="34" charset="0"/>
              </a:rPr>
              <a:t>2</a:t>
            </a:r>
            <a:r>
              <a:rPr lang="uk-UA" altLang="ru-RU" sz="2400" b="1" i="1" smtClean="0">
                <a:latin typeface="Arial" pitchFamily="34" charset="0"/>
              </a:rPr>
              <a:t>, …, </a:t>
            </a:r>
            <a:r>
              <a:rPr lang="en-US" altLang="ru-RU" sz="2400" b="1" i="1" smtClean="0">
                <a:latin typeface="Arial" pitchFamily="34" charset="0"/>
              </a:rPr>
              <a:t>O</a:t>
            </a:r>
            <a:r>
              <a:rPr lang="uk-UA" altLang="ru-RU" sz="2400" b="1" i="1" baseline="-25000" smtClean="0">
                <a:latin typeface="Arial" pitchFamily="34" charset="0"/>
              </a:rPr>
              <a:t>n</a:t>
            </a:r>
            <a:r>
              <a:rPr lang="uk-UA" altLang="ru-RU" sz="2400" b="1" i="1" smtClean="0">
                <a:latin typeface="Arial" pitchFamily="34" charset="0"/>
              </a:rPr>
              <a:t>)</a:t>
            </a:r>
            <a:r>
              <a:rPr lang="uk-UA" altLang="ru-RU" sz="2400" b="1" smtClean="0">
                <a:latin typeface="Arial" pitchFamily="34" charset="0"/>
              </a:rPr>
              <a:t> – множество объектов,  </a:t>
            </a:r>
            <a:endParaRPr lang="uk-UA" altLang="ru-RU" sz="2400" b="1" i="1" smtClean="0">
              <a:latin typeface="Arial" pitchFamily="34" charset="0"/>
              <a:sym typeface="Symbol" pitchFamily="18" charset="2"/>
            </a:endParaRPr>
          </a:p>
          <a:p>
            <a:pPr eaLnBrk="1" hangingPunct="1">
              <a:buFont typeface="Georgia" pitchFamily="18" charset="0"/>
              <a:buNone/>
            </a:pPr>
            <a:r>
              <a:rPr lang="uk-UA" altLang="ru-RU" sz="2400" b="1" i="1" smtClean="0">
                <a:latin typeface="Arial" pitchFamily="34" charset="0"/>
                <a:sym typeface="Symbol" pitchFamily="18" charset="2"/>
              </a:rPr>
              <a:t></a:t>
            </a:r>
            <a:r>
              <a:rPr lang="uk-UA" altLang="ru-RU" sz="2400" b="1" i="1" smtClean="0">
                <a:latin typeface="Arial" pitchFamily="34" charset="0"/>
              </a:rPr>
              <a:t> = {decds, decdn, comds</a:t>
            </a:r>
            <a:r>
              <a:rPr lang="uk-UA" altLang="ru-RU" sz="2400" b="1" smtClean="0">
                <a:latin typeface="Arial" pitchFamily="34" charset="0"/>
              </a:rPr>
              <a:t>, </a:t>
            </a:r>
            <a:r>
              <a:rPr lang="uk-UA" altLang="ru-RU" sz="2400" b="1" i="1" smtClean="0">
                <a:latin typeface="Arial" pitchFamily="34" charset="0"/>
              </a:rPr>
              <a:t>comdn, conexp, connar}</a:t>
            </a:r>
            <a:r>
              <a:rPr lang="uk-UA" altLang="ru-RU" sz="2400" b="1" smtClean="0">
                <a:latin typeface="Arial" pitchFamily="34" charset="0"/>
              </a:rPr>
              <a:t> – операции замены денотат, расширения и сужения их концептов; </a:t>
            </a:r>
            <a:endParaRPr lang="en-US" altLang="ru-RU" sz="2400" b="1" smtClean="0">
              <a:latin typeface="Arial" pitchFamily="34" charset="0"/>
            </a:endParaRPr>
          </a:p>
          <a:p>
            <a:pPr eaLnBrk="1" hangingPunct="1">
              <a:buFont typeface="Georgia" pitchFamily="18" charset="0"/>
              <a:buNone/>
            </a:pPr>
            <a:r>
              <a:rPr lang="en-US" altLang="ru-RU" sz="2400" b="1" i="1" smtClean="0">
                <a:latin typeface="Arial" pitchFamily="34" charset="0"/>
              </a:rPr>
              <a:t>   I= </a:t>
            </a:r>
            <a:r>
              <a:rPr lang="uk-UA" altLang="ru-RU" sz="2400" b="1" i="1" smtClean="0">
                <a:latin typeface="Arial" pitchFamily="34" charset="0"/>
              </a:rPr>
              <a:t>(</a:t>
            </a:r>
            <a:r>
              <a:rPr lang="en-US" altLang="ru-RU" sz="2400" b="1" i="1" smtClean="0">
                <a:latin typeface="Arial" pitchFamily="34" charset="0"/>
              </a:rPr>
              <a:t>I</a:t>
            </a:r>
            <a:r>
              <a:rPr lang="uk-UA" altLang="ru-RU" sz="2400" b="1" i="1" baseline="-25000" smtClean="0">
                <a:latin typeface="Arial" pitchFamily="34" charset="0"/>
              </a:rPr>
              <a:t>1</a:t>
            </a:r>
            <a:r>
              <a:rPr lang="uk-UA" altLang="ru-RU" sz="2400" b="1" i="1" smtClean="0">
                <a:latin typeface="Arial" pitchFamily="34" charset="0"/>
              </a:rPr>
              <a:t>, </a:t>
            </a:r>
            <a:r>
              <a:rPr lang="en-US" altLang="ru-RU" sz="2400" b="1" i="1" smtClean="0">
                <a:latin typeface="Arial" pitchFamily="34" charset="0"/>
              </a:rPr>
              <a:t>I</a:t>
            </a:r>
            <a:r>
              <a:rPr lang="uk-UA" altLang="ru-RU" sz="2400" b="1" i="1" baseline="-25000" smtClean="0">
                <a:latin typeface="Arial" pitchFamily="34" charset="0"/>
              </a:rPr>
              <a:t>2</a:t>
            </a:r>
            <a:r>
              <a:rPr lang="uk-UA" altLang="ru-RU" sz="2400" b="1" i="1" smtClean="0">
                <a:latin typeface="Arial" pitchFamily="34" charset="0"/>
              </a:rPr>
              <a:t>, …, </a:t>
            </a:r>
            <a:r>
              <a:rPr lang="en-US" altLang="ru-RU" sz="2400" b="1" i="1" smtClean="0">
                <a:latin typeface="Arial" pitchFamily="34" charset="0"/>
              </a:rPr>
              <a:t>I</a:t>
            </a:r>
            <a:r>
              <a:rPr lang="en-US" altLang="ru-RU" sz="2400" b="1" i="1" baseline="-25000" smtClean="0">
                <a:latin typeface="Arial" pitchFamily="34" charset="0"/>
              </a:rPr>
              <a:t>k</a:t>
            </a:r>
            <a:r>
              <a:rPr lang="en-US" altLang="ru-RU" sz="2400" b="1" smtClean="0">
                <a:latin typeface="Arial" pitchFamily="34" charset="0"/>
              </a:rPr>
              <a:t>)</a:t>
            </a:r>
            <a:r>
              <a:rPr lang="uk-UA" altLang="ru-RU" sz="2400" b="1" smtClean="0">
                <a:latin typeface="Arial" pitchFamily="34" charset="0"/>
              </a:rPr>
              <a:t> –</a:t>
            </a:r>
            <a:r>
              <a:rPr lang="en-US" altLang="ru-RU" sz="2400" b="1" smtClean="0">
                <a:latin typeface="Arial" pitchFamily="34" charset="0"/>
              </a:rPr>
              <a:t> </a:t>
            </a:r>
            <a:r>
              <a:rPr lang="uk-UA" altLang="ru-RU" sz="2400" b="1" smtClean="0">
                <a:latin typeface="Arial" pitchFamily="34" charset="0"/>
              </a:rPr>
              <a:t>множество связей и отношений; </a:t>
            </a:r>
            <a:endParaRPr lang="en-US" altLang="ru-RU" sz="2400" b="1" i="1" baseline="-25000" smtClean="0">
              <a:latin typeface="Arial" pitchFamily="34" charset="0"/>
            </a:endParaRPr>
          </a:p>
          <a:p>
            <a:pPr eaLnBrk="1" hangingPunct="1">
              <a:buFont typeface="Georgia" pitchFamily="18" charset="0"/>
              <a:buNone/>
            </a:pPr>
            <a:r>
              <a:rPr lang="en-US" altLang="ru-RU" sz="2400" b="1" i="1" smtClean="0">
                <a:latin typeface="Arial" pitchFamily="34" charset="0"/>
              </a:rPr>
              <a:t>   </a:t>
            </a:r>
            <a:r>
              <a:rPr lang="uk-UA" altLang="ru-RU" sz="2400" b="1" i="1" smtClean="0">
                <a:latin typeface="Arial" pitchFamily="34" charset="0"/>
              </a:rPr>
              <a:t>P=(P</a:t>
            </a:r>
            <a:r>
              <a:rPr lang="uk-UA" altLang="ru-RU" sz="2400" b="1" i="1" baseline="-25000" smtClean="0">
                <a:latin typeface="Arial" pitchFamily="34" charset="0"/>
              </a:rPr>
              <a:t>1</a:t>
            </a:r>
            <a:r>
              <a:rPr lang="uk-UA" altLang="ru-RU" sz="2400" b="1" i="1" smtClean="0">
                <a:latin typeface="Arial" pitchFamily="34" charset="0"/>
              </a:rPr>
              <a:t>, P</a:t>
            </a:r>
            <a:r>
              <a:rPr lang="uk-UA" altLang="ru-RU" sz="2400" b="1" i="1" baseline="-25000" smtClean="0">
                <a:latin typeface="Arial" pitchFamily="34" charset="0"/>
              </a:rPr>
              <a:t>2</a:t>
            </a:r>
            <a:r>
              <a:rPr lang="uk-UA" altLang="ru-RU" sz="2400" b="1" i="1" smtClean="0">
                <a:latin typeface="Arial" pitchFamily="34" charset="0"/>
              </a:rPr>
              <a:t>,  …, P</a:t>
            </a:r>
            <a:r>
              <a:rPr lang="en-US" altLang="ru-RU" sz="2400" b="1" i="1" baseline="-25000" smtClean="0">
                <a:latin typeface="Arial" pitchFamily="34" charset="0"/>
              </a:rPr>
              <a:t>r</a:t>
            </a:r>
            <a:r>
              <a:rPr lang="uk-UA" altLang="ru-RU" sz="2400" b="1" i="1" smtClean="0">
                <a:latin typeface="Arial" pitchFamily="34" charset="0"/>
              </a:rPr>
              <a:t>)</a:t>
            </a:r>
            <a:r>
              <a:rPr lang="uk-UA" altLang="ru-RU" sz="2400" b="1" smtClean="0">
                <a:latin typeface="Arial" pitchFamily="34" charset="0"/>
              </a:rPr>
              <a:t> – множество предикатов для  определения свойств концептов объектов (например,  </a:t>
            </a:r>
            <a:r>
              <a:rPr lang="uk-UA" altLang="ru-RU" sz="2400" b="1" i="1" smtClean="0">
                <a:latin typeface="Arial" pitchFamily="34" charset="0"/>
              </a:rPr>
              <a:t>Con</a:t>
            </a:r>
            <a:r>
              <a:rPr lang="uk-UA" altLang="ru-RU" sz="2400" b="1" i="1" baseline="-25000" smtClean="0">
                <a:latin typeface="Arial" pitchFamily="34" charset="0"/>
              </a:rPr>
              <a:t>i</a:t>
            </a:r>
            <a:r>
              <a:rPr lang="uk-UA" altLang="ru-RU" sz="2400" b="1" i="1" smtClean="0">
                <a:latin typeface="Arial" pitchFamily="34" charset="0"/>
              </a:rPr>
              <a:t> = (P</a:t>
            </a:r>
            <a:r>
              <a:rPr lang="uk-UA" altLang="ru-RU" sz="2400" b="1" i="1" baseline="-25000" smtClean="0">
                <a:latin typeface="Arial" pitchFamily="34" charset="0"/>
              </a:rPr>
              <a:t>i1</a:t>
            </a:r>
            <a:r>
              <a:rPr lang="uk-UA" altLang="ru-RU" sz="2400" b="1" i="1" smtClean="0">
                <a:latin typeface="Arial" pitchFamily="34" charset="0"/>
              </a:rPr>
              <a:t>) =  true</a:t>
            </a:r>
            <a:r>
              <a:rPr lang="ru-RU" altLang="ru-RU" sz="2400" b="1" i="1" smtClean="0">
                <a:latin typeface="Arial" pitchFamily="34" charset="0"/>
              </a:rPr>
              <a:t>/</a:t>
            </a:r>
            <a:r>
              <a:rPr lang="uk-UA" altLang="ru-RU" sz="2400" b="1" i="1" smtClean="0">
                <a:latin typeface="Arial" pitchFamily="34" charset="0"/>
              </a:rPr>
              <a:t>false</a:t>
            </a:r>
            <a:r>
              <a:rPr lang="uk-UA" altLang="ru-RU" sz="2400" b="1" smtClean="0">
                <a:latin typeface="Arial" pitchFamily="34" charset="0"/>
              </a:rPr>
              <a:t>). </a:t>
            </a:r>
            <a:endParaRPr lang="en-US" altLang="ru-RU" sz="2400" b="1" smtClean="0">
              <a:latin typeface="Arial" pitchFamily="34" charset="0"/>
            </a:endParaRPr>
          </a:p>
          <a:p>
            <a:pPr eaLnBrk="1" hangingPunct="1">
              <a:buFont typeface="Georgia" pitchFamily="18" charset="0"/>
              <a:buNone/>
            </a:pPr>
            <a:r>
              <a:rPr lang="uk-UA" altLang="ru-RU" sz="2400" b="1" smtClean="0">
                <a:latin typeface="Arial" pitchFamily="34" charset="0"/>
              </a:rPr>
              <a:t>  </a:t>
            </a:r>
            <a:r>
              <a:rPr lang="uk-UA" altLang="ru-RU" sz="2400" b="1" smtClean="0">
                <a:solidFill>
                  <a:schemeClr val="accent1"/>
                </a:solidFill>
                <a:latin typeface="Arial" pitchFamily="34" charset="0"/>
              </a:rPr>
              <a:t>Теорема</a:t>
            </a:r>
            <a:r>
              <a:rPr lang="uk-UA" altLang="ru-RU" sz="2400" b="1" smtClean="0">
                <a:latin typeface="Arial" pitchFamily="34" charset="0"/>
              </a:rPr>
              <a:t>. Множество операций </a:t>
            </a:r>
            <a:r>
              <a:rPr lang="uk-UA" altLang="ru-RU" sz="2400" b="1" i="1" smtClean="0">
                <a:latin typeface="Arial" pitchFamily="34" charset="0"/>
                <a:sym typeface="Symbol" pitchFamily="18" charset="2"/>
              </a:rPr>
              <a:t></a:t>
            </a:r>
            <a:r>
              <a:rPr lang="uk-UA" altLang="ru-RU" sz="2400" b="1" smtClean="0">
                <a:latin typeface="Arial" pitchFamily="34" charset="0"/>
              </a:rPr>
              <a:t> алгебры </a:t>
            </a:r>
            <a:r>
              <a:rPr lang="uk-UA" altLang="ru-RU" sz="2400" b="1" i="1" smtClean="0">
                <a:latin typeface="Arial" pitchFamily="34" charset="0"/>
                <a:sym typeface="Symbol" pitchFamily="18" charset="2"/>
              </a:rPr>
              <a:t></a:t>
            </a:r>
            <a:r>
              <a:rPr lang="uk-UA" altLang="ru-RU" sz="2400" b="1" smtClean="0">
                <a:latin typeface="Arial" pitchFamily="34" charset="0"/>
              </a:rPr>
              <a:t> есть  система операций с  функциями  детализации, экземпляризации и агрегации.</a:t>
            </a:r>
            <a:endParaRPr lang="ru-RU" altLang="ru-RU" sz="2400" b="1" smtClean="0">
              <a:latin typeface="Arial"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bwMode="auto">
          <a:xfrm>
            <a:off x="1793875" y="404813"/>
            <a:ext cx="6511925"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3200" smtClean="0">
                <a:solidFill>
                  <a:schemeClr val="tx1"/>
                </a:solidFill>
                <a:effectLst/>
                <a:latin typeface="Trebuchet MS" pitchFamily="34" charset="0"/>
              </a:rPr>
              <a:t>Операции объектного анализа </a:t>
            </a:r>
            <a:endParaRPr lang="ru-RU" altLang="ru-RU" sz="3200" smtClean="0">
              <a:solidFill>
                <a:schemeClr val="tx1"/>
              </a:solidFill>
              <a:effectLst/>
              <a:latin typeface="Trebuchet MS" pitchFamily="34" charset="0"/>
            </a:endParaRPr>
          </a:p>
        </p:txBody>
      </p:sp>
      <p:sp>
        <p:nvSpPr>
          <p:cNvPr id="39939" name="Rectangle 3"/>
          <p:cNvSpPr>
            <a:spLocks noGrp="1"/>
          </p:cNvSpPr>
          <p:nvPr>
            <p:ph type="body" idx="4294967295"/>
          </p:nvPr>
        </p:nvSpPr>
        <p:spPr>
          <a:xfrm>
            <a:off x="971550" y="1196975"/>
            <a:ext cx="7416800" cy="5400675"/>
          </a:xfrm>
        </p:spPr>
        <p:txBody>
          <a:bodyPr/>
          <a:lstStyle/>
          <a:p>
            <a:pPr>
              <a:buFont typeface="Georgia" pitchFamily="18" charset="0"/>
              <a:buNone/>
            </a:pPr>
            <a:r>
              <a:rPr lang="ru-RU" altLang="ru-RU" b="1" smtClean="0">
                <a:latin typeface="Arial" pitchFamily="34" charset="0"/>
                <a:sym typeface="Symbol" pitchFamily="18" charset="2"/>
              </a:rPr>
              <a:t>  </a:t>
            </a:r>
            <a:r>
              <a:rPr lang="ru-RU" altLang="ru-RU" b="1" smtClean="0">
                <a:solidFill>
                  <a:schemeClr val="accent1"/>
                </a:solidFill>
                <a:latin typeface="Arial" pitchFamily="34" charset="0"/>
                <a:sym typeface="Symbol" pitchFamily="18" charset="2"/>
              </a:rPr>
              <a:t></a:t>
            </a:r>
            <a:r>
              <a:rPr lang="ru-RU" altLang="ru-RU" b="1" smtClean="0">
                <a:solidFill>
                  <a:schemeClr val="accent1"/>
                </a:solidFill>
                <a:latin typeface="Arial" pitchFamily="34" charset="0"/>
              </a:rPr>
              <a:t> </a:t>
            </a:r>
            <a:r>
              <a:rPr lang="ru-RU" altLang="ru-RU" b="1" i="1" smtClean="0">
                <a:solidFill>
                  <a:schemeClr val="accent1"/>
                </a:solidFill>
                <a:latin typeface="Arial" pitchFamily="34" charset="0"/>
              </a:rPr>
              <a:t>конкретизация объекта</a:t>
            </a:r>
            <a:r>
              <a:rPr lang="ru-RU" altLang="ru-RU" b="1" smtClean="0">
                <a:latin typeface="Arial" pitchFamily="34" charset="0"/>
              </a:rPr>
              <a:t>: </a:t>
            </a:r>
          </a:p>
          <a:p>
            <a:pPr>
              <a:buFont typeface="Georgia" pitchFamily="18" charset="0"/>
              <a:buNone/>
            </a:pPr>
            <a:r>
              <a:rPr lang="ru-RU" altLang="ru-RU" b="1" smtClean="0">
                <a:latin typeface="Arial" pitchFamily="34" charset="0"/>
              </a:rPr>
              <a:t>   класс, экземпляр класса, объединенный класс класс-пересечение, агрегированный  класс</a:t>
            </a:r>
            <a:r>
              <a:rPr lang="ru-RU" altLang="ru-RU" b="1" i="1" smtClean="0">
                <a:latin typeface="Arial" pitchFamily="34" charset="0"/>
              </a:rPr>
              <a:t>;</a:t>
            </a:r>
            <a:endParaRPr lang="ru-RU" altLang="ru-RU" b="1" smtClean="0">
              <a:latin typeface="Arial" pitchFamily="34" charset="0"/>
              <a:sym typeface="Symbol" pitchFamily="18" charset="2"/>
            </a:endParaRPr>
          </a:p>
          <a:p>
            <a:pPr>
              <a:buFont typeface="Georgia" pitchFamily="18" charset="0"/>
              <a:buNone/>
            </a:pPr>
            <a:r>
              <a:rPr lang="ru-RU" altLang="ru-RU" b="1" smtClean="0">
                <a:latin typeface="Arial" pitchFamily="34" charset="0"/>
                <a:sym typeface="Symbol" pitchFamily="18" charset="2"/>
              </a:rPr>
              <a:t>  </a:t>
            </a:r>
            <a:r>
              <a:rPr lang="ru-RU" altLang="ru-RU" b="1" smtClean="0">
                <a:solidFill>
                  <a:schemeClr val="accent1"/>
                </a:solidFill>
                <a:latin typeface="Arial" pitchFamily="34" charset="0"/>
              </a:rPr>
              <a:t> операции над </a:t>
            </a:r>
            <a:r>
              <a:rPr lang="ru-RU" altLang="ru-RU" b="1" i="1" smtClean="0">
                <a:solidFill>
                  <a:schemeClr val="accent1"/>
                </a:solidFill>
                <a:latin typeface="Arial" pitchFamily="34" charset="0"/>
              </a:rPr>
              <a:t>сущностями</a:t>
            </a:r>
            <a:r>
              <a:rPr lang="ru-RU" altLang="ru-RU" b="1" i="1" smtClean="0">
                <a:latin typeface="Arial" pitchFamily="34" charset="0"/>
              </a:rPr>
              <a:t>:</a:t>
            </a:r>
            <a:r>
              <a:rPr lang="ru-RU" altLang="ru-RU" b="1" smtClean="0">
                <a:latin typeface="Arial" pitchFamily="34" charset="0"/>
              </a:rPr>
              <a:t> </a:t>
            </a:r>
            <a:r>
              <a:rPr lang="uk-UA" altLang="ru-RU" b="1" smtClean="0">
                <a:latin typeface="Arial" pitchFamily="34" charset="0"/>
              </a:rPr>
              <a:t>0-арные</a:t>
            </a:r>
            <a:r>
              <a:rPr lang="ru-RU" altLang="ru-RU" b="1" smtClean="0">
                <a:latin typeface="Arial" pitchFamily="34" charset="0"/>
              </a:rPr>
              <a:t>, унарные, бинарные операции</a:t>
            </a:r>
            <a:r>
              <a:rPr lang="ru-RU" altLang="ru-RU" b="1" i="1" smtClean="0">
                <a:latin typeface="Arial" pitchFamily="34" charset="0"/>
              </a:rPr>
              <a:t>.</a:t>
            </a:r>
          </a:p>
          <a:p>
            <a:pPr>
              <a:buFont typeface="Georgia" pitchFamily="18" charset="0"/>
              <a:buNone/>
            </a:pPr>
            <a:r>
              <a:rPr lang="ru-RU" altLang="ru-RU" b="1" i="1" smtClean="0">
                <a:latin typeface="Arial" pitchFamily="34" charset="0"/>
              </a:rPr>
              <a:t>  </a:t>
            </a:r>
            <a:r>
              <a:rPr lang="ru-RU" altLang="ru-RU" b="1" i="1" smtClean="0">
                <a:solidFill>
                  <a:schemeClr val="accent1"/>
                </a:solidFill>
                <a:latin typeface="Arial" pitchFamily="34" charset="0"/>
              </a:rPr>
              <a:t>Взаимоотношение</a:t>
            </a:r>
            <a:r>
              <a:rPr lang="ru-RU" altLang="ru-RU" b="1" smtClean="0">
                <a:latin typeface="Arial" pitchFamily="34" charset="0"/>
              </a:rPr>
              <a:t>: обобщение, специализация</a:t>
            </a:r>
            <a:r>
              <a:rPr lang="ru-RU" altLang="ru-RU" b="1" i="1" smtClean="0">
                <a:latin typeface="Arial" pitchFamily="34" charset="0"/>
              </a:rPr>
              <a:t>, </a:t>
            </a:r>
            <a:r>
              <a:rPr lang="ru-RU" altLang="ru-RU" b="1" smtClean="0">
                <a:latin typeface="Arial" pitchFamily="34" charset="0"/>
              </a:rPr>
              <a:t>агрегация, детализация, классификация, </a:t>
            </a:r>
            <a:r>
              <a:rPr lang="uk-UA" altLang="ru-RU" b="1" smtClean="0">
                <a:latin typeface="Arial" pitchFamily="34" charset="0"/>
              </a:rPr>
              <a:t>экземпляризация</a:t>
            </a:r>
            <a:r>
              <a:rPr lang="ru-RU" altLang="ru-RU" b="1" smtClean="0">
                <a:latin typeface="Arial" pitchFamily="34" charset="0"/>
              </a:rPr>
              <a:t>;</a:t>
            </a:r>
            <a:endParaRPr lang="ru-RU" altLang="ru-RU" b="1" smtClean="0">
              <a:latin typeface="Arial" pitchFamily="34" charset="0"/>
              <a:sym typeface="Symbol" pitchFamily="18" charset="2"/>
            </a:endParaRPr>
          </a:p>
          <a:p>
            <a:pPr>
              <a:buFont typeface="Georgia" pitchFamily="18" charset="0"/>
              <a:buNone/>
            </a:pPr>
            <a:r>
              <a:rPr lang="ru-RU" altLang="ru-RU" b="1" smtClean="0">
                <a:latin typeface="Arial" pitchFamily="34" charset="0"/>
                <a:sym typeface="Symbol" pitchFamily="18" charset="2"/>
              </a:rPr>
              <a:t></a:t>
            </a:r>
            <a:r>
              <a:rPr lang="ru-RU" altLang="ru-RU" b="1" smtClean="0">
                <a:latin typeface="Arial" pitchFamily="34" charset="0"/>
              </a:rPr>
              <a:t> верификации,</a:t>
            </a:r>
            <a:endParaRPr lang="ru-RU" altLang="ru-RU" b="1" smtClean="0">
              <a:latin typeface="Arial" pitchFamily="34" charset="0"/>
              <a:sym typeface="Symbol" pitchFamily="18" charset="2"/>
            </a:endParaRPr>
          </a:p>
          <a:p>
            <a:pPr>
              <a:buFont typeface="Georgia" pitchFamily="18" charset="0"/>
              <a:buNone/>
            </a:pPr>
            <a:r>
              <a:rPr lang="ru-RU" altLang="ru-RU" b="1" smtClean="0">
                <a:latin typeface="Arial" pitchFamily="34" charset="0"/>
                <a:sym typeface="Symbol" pitchFamily="18" charset="2"/>
              </a:rPr>
              <a:t></a:t>
            </a:r>
            <a:r>
              <a:rPr lang="ru-RU" altLang="ru-RU" b="1" smtClean="0">
                <a:latin typeface="Arial" pitchFamily="34" charset="0"/>
              </a:rPr>
              <a:t> операции отправления и получения сообщений, </a:t>
            </a:r>
            <a:endParaRPr lang="ru-RU" altLang="ru-RU" b="1" smtClean="0">
              <a:latin typeface="Arial" pitchFamily="34" charset="0"/>
              <a:sym typeface="Symbol" pitchFamily="18" charset="2"/>
            </a:endParaRPr>
          </a:p>
          <a:p>
            <a:pPr>
              <a:buFont typeface="Georgia" pitchFamily="18" charset="0"/>
              <a:buNone/>
            </a:pPr>
            <a:r>
              <a:rPr lang="ru-RU" altLang="ru-RU" b="1" smtClean="0">
                <a:latin typeface="Arial" pitchFamily="34" charset="0"/>
                <a:sym typeface="Symbol" pitchFamily="18" charset="2"/>
              </a:rPr>
              <a:t></a:t>
            </a:r>
            <a:r>
              <a:rPr lang="ru-RU" altLang="ru-RU" b="1" smtClean="0">
                <a:latin typeface="Arial" pitchFamily="34" charset="0"/>
              </a:rPr>
              <a:t> операции поведения объектов с учетом  связей между  характеристиками и временем их существования в ОМ.</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bwMode="auto">
          <a:xfrm>
            <a:off x="1793875" y="0"/>
            <a:ext cx="6511925"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2800" smtClean="0">
                <a:solidFill>
                  <a:schemeClr val="tx1"/>
                </a:solidFill>
                <a:effectLst/>
                <a:latin typeface="Trebuchet MS" pitchFamily="34" charset="0"/>
              </a:rPr>
              <a:t>Базовые понятия ООП Г.Буча   </a:t>
            </a:r>
            <a:endParaRPr lang="ru-RU" altLang="ru-RU" sz="2800" smtClean="0">
              <a:solidFill>
                <a:schemeClr val="tx1"/>
              </a:solidFill>
              <a:effectLst/>
              <a:latin typeface="Trebuchet MS" pitchFamily="34" charset="0"/>
            </a:endParaRPr>
          </a:p>
        </p:txBody>
      </p:sp>
      <p:sp>
        <p:nvSpPr>
          <p:cNvPr id="40963" name="Rectangle 3"/>
          <p:cNvSpPr>
            <a:spLocks noGrp="1"/>
          </p:cNvSpPr>
          <p:nvPr>
            <p:ph type="body" idx="4294967295"/>
          </p:nvPr>
        </p:nvSpPr>
        <p:spPr>
          <a:xfrm>
            <a:off x="395288" y="731838"/>
            <a:ext cx="8569325" cy="5792787"/>
          </a:xfrm>
        </p:spPr>
        <p:txBody>
          <a:bodyPr/>
          <a:lstStyle/>
          <a:p>
            <a:pPr>
              <a:buFont typeface="Georgia" pitchFamily="18" charset="0"/>
              <a:buNone/>
            </a:pPr>
            <a:r>
              <a:rPr lang="ru-RU" altLang="ru-RU" b="1" i="1" smtClean="0">
                <a:latin typeface="Arial" pitchFamily="34" charset="0"/>
              </a:rPr>
              <a:t>Класс -</a:t>
            </a:r>
            <a:r>
              <a:rPr lang="ru-RU" altLang="ru-RU" b="1" smtClean="0">
                <a:latin typeface="Arial" pitchFamily="34" charset="0"/>
              </a:rPr>
              <a:t> общее свойство, которое присуще  совокупности объектов. </a:t>
            </a:r>
            <a:endParaRPr lang="ru-RU" altLang="ru-RU" b="1" i="1" smtClean="0">
              <a:latin typeface="Arial" pitchFamily="34" charset="0"/>
            </a:endParaRPr>
          </a:p>
          <a:p>
            <a:pPr>
              <a:buFont typeface="Georgia" pitchFamily="18" charset="0"/>
              <a:buNone/>
            </a:pPr>
            <a:r>
              <a:rPr lang="ru-RU" altLang="ru-RU" b="1" i="1" smtClean="0">
                <a:latin typeface="Arial" pitchFamily="34" charset="0"/>
              </a:rPr>
              <a:t>Метод (или функция) -  </a:t>
            </a:r>
            <a:r>
              <a:rPr lang="ru-RU" altLang="ru-RU" b="1" smtClean="0">
                <a:latin typeface="Arial" pitchFamily="34" charset="0"/>
              </a:rPr>
              <a:t>операция над объектными</a:t>
            </a:r>
            <a:r>
              <a:rPr lang="ru-RU" altLang="ru-RU" b="1" i="1" smtClean="0">
                <a:latin typeface="Arial" pitchFamily="34" charset="0"/>
              </a:rPr>
              <a:t> </a:t>
            </a:r>
            <a:r>
              <a:rPr lang="ru-RU" altLang="ru-RU" b="1" smtClean="0">
                <a:latin typeface="Arial" pitchFamily="34" charset="0"/>
              </a:rPr>
              <a:t>экземплярами некоторого класса.</a:t>
            </a:r>
            <a:endParaRPr lang="ru-RU" altLang="ru-RU" b="1" i="1" smtClean="0">
              <a:latin typeface="Arial" pitchFamily="34" charset="0"/>
            </a:endParaRPr>
          </a:p>
          <a:p>
            <a:pPr>
              <a:buFont typeface="Georgia" pitchFamily="18" charset="0"/>
              <a:buNone/>
            </a:pPr>
            <a:r>
              <a:rPr lang="ru-RU" altLang="ru-RU" b="1" i="1" smtClean="0">
                <a:latin typeface="Arial" pitchFamily="34" charset="0"/>
              </a:rPr>
              <a:t>Преемственность -</a:t>
            </a:r>
            <a:r>
              <a:rPr lang="ru-RU" altLang="ru-RU" b="1" smtClean="0">
                <a:latin typeface="Arial" pitchFamily="34" charset="0"/>
              </a:rPr>
              <a:t> свойство произвольного объекта сохранять поведение (атрибуты и операции) базового (родительского) объекта класса на  применимость метода базового класса или  производного  от него.</a:t>
            </a:r>
          </a:p>
          <a:p>
            <a:pPr>
              <a:buFont typeface="Georgia" pitchFamily="18" charset="0"/>
              <a:buNone/>
            </a:pPr>
            <a:r>
              <a:rPr lang="ru-RU" altLang="ru-RU" b="1" i="1" smtClean="0">
                <a:latin typeface="Arial" pitchFamily="34" charset="0"/>
              </a:rPr>
              <a:t>Инкапсуляция - </a:t>
            </a:r>
            <a:r>
              <a:rPr lang="ru-RU" altLang="ru-RU" b="1" smtClean="0">
                <a:latin typeface="Arial" pitchFamily="34" charset="0"/>
              </a:rPr>
              <a:t> доступность свойств и методов объекта    выполнять  совместимое сохранение данных и функций и  сохранение внутренней информации  с изоляцией   особенностей реализации.</a:t>
            </a:r>
            <a:endParaRPr lang="ru-RU" altLang="ru-RU" b="1" i="1" smtClean="0">
              <a:latin typeface="Arial" pitchFamily="34" charset="0"/>
            </a:endParaRPr>
          </a:p>
          <a:p>
            <a:pPr>
              <a:buFont typeface="Georgia" pitchFamily="18" charset="0"/>
              <a:buNone/>
            </a:pPr>
            <a:r>
              <a:rPr lang="ru-RU" altLang="ru-RU" b="1" i="1" smtClean="0">
                <a:latin typeface="Arial" pitchFamily="34" charset="0"/>
              </a:rPr>
              <a:t>Полиморфизм - </a:t>
            </a:r>
            <a:r>
              <a:rPr lang="ru-RU" altLang="ru-RU" b="1" smtClean="0">
                <a:latin typeface="Arial" pitchFamily="34" charset="0"/>
              </a:rPr>
              <a:t> возможность оперировать с объектами без однозначной идентификации их типов.</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bwMode="auto">
          <a:xfrm>
            <a:off x="1793875" y="0"/>
            <a:ext cx="6511925"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2800" smtClean="0">
                <a:solidFill>
                  <a:schemeClr val="tx1"/>
                </a:solidFill>
                <a:effectLst/>
                <a:latin typeface="Trebuchet MS" pitchFamily="34" charset="0"/>
              </a:rPr>
              <a:t>Вариабельность ПС и СПС</a:t>
            </a:r>
            <a:endParaRPr lang="ru-RU" altLang="ru-RU" sz="2800" smtClean="0">
              <a:solidFill>
                <a:schemeClr val="tx1"/>
              </a:solidFill>
              <a:effectLst/>
              <a:latin typeface="Trebuchet MS" pitchFamily="34" charset="0"/>
            </a:endParaRPr>
          </a:p>
        </p:txBody>
      </p:sp>
      <p:sp>
        <p:nvSpPr>
          <p:cNvPr id="41987" name="Rectangle 3"/>
          <p:cNvSpPr>
            <a:spLocks noGrp="1"/>
          </p:cNvSpPr>
          <p:nvPr>
            <p:ph type="body" idx="4294967295"/>
          </p:nvPr>
        </p:nvSpPr>
        <p:spPr>
          <a:xfrm>
            <a:off x="395288" y="731838"/>
            <a:ext cx="8569325" cy="5792787"/>
          </a:xfrm>
        </p:spPr>
        <p:txBody>
          <a:bodyPr/>
          <a:lstStyle/>
          <a:p>
            <a:pPr>
              <a:lnSpc>
                <a:spcPct val="80000"/>
              </a:lnSpc>
              <a:buFont typeface="Georgia" pitchFamily="18" charset="0"/>
              <a:buNone/>
            </a:pPr>
            <a:r>
              <a:rPr lang="ru-RU" altLang="ru-RU" sz="2400" b="1" smtClean="0">
                <a:latin typeface="Arial" pitchFamily="34" charset="0"/>
              </a:rPr>
              <a:t>  </a:t>
            </a:r>
            <a:r>
              <a:rPr lang="ru-RU" altLang="ru-RU" sz="2000" b="1" i="1" smtClean="0">
                <a:latin typeface="Arial" pitchFamily="34" charset="0"/>
              </a:rPr>
              <a:t>Вариабельность</a:t>
            </a:r>
            <a:r>
              <a:rPr lang="ru-RU" altLang="ru-RU" sz="2000" b="1" smtClean="0">
                <a:latin typeface="Arial" pitchFamily="34" charset="0"/>
              </a:rPr>
              <a:t> - это свойство продукта (системы) к расширению, изменению, приспособлению или конфигурированию с целью использования в определенном контексте и обеспечения последующей его эволюции. </a:t>
            </a:r>
            <a:endParaRPr lang="ru-RU" altLang="ru-RU" sz="2000" b="1" i="1" smtClean="0">
              <a:latin typeface="Arial" pitchFamily="34" charset="0"/>
            </a:endParaRPr>
          </a:p>
          <a:p>
            <a:pPr>
              <a:lnSpc>
                <a:spcPct val="80000"/>
              </a:lnSpc>
              <a:buFont typeface="Georgia" pitchFamily="18" charset="0"/>
              <a:buNone/>
            </a:pPr>
            <a:r>
              <a:rPr lang="ru-RU" altLang="ru-RU" sz="2000" b="1" i="1" smtClean="0">
                <a:latin typeface="Arial" pitchFamily="34" charset="0"/>
              </a:rPr>
              <a:t>  </a:t>
            </a:r>
            <a:r>
              <a:rPr lang="ru-RU" altLang="ru-RU" sz="2000" b="1" i="1" smtClean="0">
                <a:solidFill>
                  <a:schemeClr val="accent1"/>
                </a:solidFill>
                <a:latin typeface="Arial" pitchFamily="34" charset="0"/>
              </a:rPr>
              <a:t>Вариантная характеристика</a:t>
            </a:r>
            <a:r>
              <a:rPr lang="ru-RU" altLang="ru-RU" sz="2000" b="1" smtClean="0">
                <a:latin typeface="Arial" pitchFamily="34" charset="0"/>
              </a:rPr>
              <a:t> (ВХ) содержит множество видов одной характеристики и образует их коллекцию. Каждый член коллекции соответствует требованию к  разработанным артефактам в СПС и присоединяется к СПС в точках вариантности. </a:t>
            </a:r>
            <a:endParaRPr lang="ru-RU" altLang="ru-RU" sz="2000" b="1" i="1" smtClean="0">
              <a:latin typeface="Arial" pitchFamily="34" charset="0"/>
            </a:endParaRPr>
          </a:p>
          <a:p>
            <a:pPr>
              <a:lnSpc>
                <a:spcPct val="80000"/>
              </a:lnSpc>
              <a:buFont typeface="Georgia" pitchFamily="18" charset="0"/>
              <a:buNone/>
            </a:pPr>
            <a:r>
              <a:rPr lang="ru-RU" altLang="ru-RU" sz="2000" b="1" i="1" smtClean="0">
                <a:latin typeface="Arial" pitchFamily="34" charset="0"/>
              </a:rPr>
              <a:t>  </a:t>
            </a:r>
            <a:r>
              <a:rPr lang="ru-RU" altLang="ru-RU" sz="2000" b="1" i="1" smtClean="0">
                <a:solidFill>
                  <a:schemeClr val="accent1"/>
                </a:solidFill>
                <a:latin typeface="Arial" pitchFamily="34" charset="0"/>
              </a:rPr>
              <a:t>Точка вариантности</a:t>
            </a:r>
            <a:r>
              <a:rPr lang="ru-RU" altLang="ru-RU" sz="2000" b="1" smtClean="0">
                <a:solidFill>
                  <a:schemeClr val="accent1"/>
                </a:solidFill>
                <a:latin typeface="Arial" pitchFamily="34" charset="0"/>
              </a:rPr>
              <a:t> </a:t>
            </a:r>
            <a:r>
              <a:rPr lang="ru-RU" altLang="ru-RU" sz="2000" b="1" smtClean="0">
                <a:latin typeface="Arial" pitchFamily="34" charset="0"/>
              </a:rPr>
              <a:t>– это место в разработанной ПС, по которой осуществляется выбор  варианта по точкам в системе. Вариантная характеристика транслируется в коллекцию вариантов с количеством точек вариантности в ПС. Объекты, помеченные вариантными точками, встраиваются в контексте ПС для  обеспечения версии  продукта.</a:t>
            </a:r>
            <a:endParaRPr lang="ru-RU" altLang="ru-RU" sz="2000" b="1" i="1" smtClean="0">
              <a:latin typeface="Arial" pitchFamily="34" charset="0"/>
            </a:endParaRPr>
          </a:p>
          <a:p>
            <a:pPr>
              <a:lnSpc>
                <a:spcPct val="80000"/>
              </a:lnSpc>
              <a:buFont typeface="Georgia" pitchFamily="18" charset="0"/>
              <a:buNone/>
            </a:pPr>
            <a:r>
              <a:rPr lang="ru-RU" altLang="ru-RU" sz="2000" b="1" i="1" smtClean="0">
                <a:latin typeface="Arial" pitchFamily="34" charset="0"/>
              </a:rPr>
              <a:t>   </a:t>
            </a:r>
            <a:r>
              <a:rPr lang="ru-RU" altLang="ru-RU" sz="2000" b="1" i="1" smtClean="0">
                <a:solidFill>
                  <a:schemeClr val="accent1"/>
                </a:solidFill>
                <a:latin typeface="Arial" pitchFamily="34" charset="0"/>
              </a:rPr>
              <a:t>Внешняя изменчивость</a:t>
            </a:r>
            <a:r>
              <a:rPr lang="ru-RU" altLang="ru-RU" sz="2000" b="1" smtClean="0">
                <a:latin typeface="Arial" pitchFamily="34" charset="0"/>
              </a:rPr>
              <a:t> – это изменчивость </a:t>
            </a:r>
            <a:r>
              <a:rPr lang="ru-RU" altLang="ru-RU" sz="2000" b="1" i="1" smtClean="0">
                <a:latin typeface="Arial" pitchFamily="34" charset="0"/>
              </a:rPr>
              <a:t>области артефактов, </a:t>
            </a:r>
            <a:r>
              <a:rPr lang="ru-RU" altLang="ru-RU" sz="2000" b="1" smtClean="0">
                <a:latin typeface="Arial" pitchFamily="34" charset="0"/>
              </a:rPr>
              <a:t>которая  видна заказчику при  выборе вариантов, которые им  нужны. </a:t>
            </a:r>
            <a:endParaRPr lang="ru-RU" altLang="ru-RU" sz="2000" b="1" i="1" smtClean="0">
              <a:latin typeface="Arial" pitchFamily="34" charset="0"/>
            </a:endParaRPr>
          </a:p>
          <a:p>
            <a:pPr>
              <a:lnSpc>
                <a:spcPct val="80000"/>
              </a:lnSpc>
              <a:buFont typeface="Georgia" pitchFamily="18" charset="0"/>
              <a:buNone/>
            </a:pPr>
            <a:r>
              <a:rPr lang="ru-RU" altLang="ru-RU" sz="2000" b="1" i="1" smtClean="0">
                <a:latin typeface="Arial" pitchFamily="34" charset="0"/>
              </a:rPr>
              <a:t>   </a:t>
            </a:r>
            <a:r>
              <a:rPr lang="ru-RU" altLang="ru-RU" sz="2000" b="1" i="1" smtClean="0">
                <a:solidFill>
                  <a:schemeClr val="accent1"/>
                </a:solidFill>
                <a:latin typeface="Arial" pitchFamily="34" charset="0"/>
              </a:rPr>
              <a:t>Внутренняя изменчивость</a:t>
            </a:r>
            <a:r>
              <a:rPr lang="ru-RU" altLang="ru-RU" sz="2000" b="1" smtClean="0">
                <a:latin typeface="Arial" pitchFamily="34" charset="0"/>
              </a:rPr>
              <a:t> – изменчивость артефактов, которые скрыты от заказчиков и находятся в пределах обязанности stakeholders, представляющий поставщика.</a:t>
            </a:r>
          </a:p>
          <a:p>
            <a:pPr>
              <a:buFont typeface="Georgia" pitchFamily="18" charset="0"/>
              <a:buNone/>
            </a:pPr>
            <a:endParaRPr lang="ru-RU" altLang="ru-RU" b="1" smtClean="0">
              <a:latin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Подзаголовок 1"/>
          <p:cNvSpPr>
            <a:spLocks noGrp="1"/>
          </p:cNvSpPr>
          <p:nvPr>
            <p:ph type="subTitle" idx="1"/>
          </p:nvPr>
        </p:nvSpPr>
        <p:spPr>
          <a:xfrm>
            <a:off x="1473200" y="6381750"/>
            <a:ext cx="7346950" cy="360363"/>
          </a:xfrm>
        </p:spPr>
        <p:txBody>
          <a:bodyPr/>
          <a:lstStyle/>
          <a:p>
            <a:pPr algn="r"/>
            <a:r>
              <a:rPr lang="ru-RU" altLang="ru-RU" sz="1100" smtClean="0">
                <a:latin typeface="Arial" pitchFamily="34" charset="0"/>
              </a:rPr>
              <a:t>Лаврищева Е.М.</a:t>
            </a:r>
          </a:p>
        </p:txBody>
      </p:sp>
      <p:sp>
        <p:nvSpPr>
          <p:cNvPr id="3" name="Заголовок 2"/>
          <p:cNvSpPr>
            <a:spLocks noGrp="1"/>
          </p:cNvSpPr>
          <p:nvPr>
            <p:ph type="ctrTitle"/>
          </p:nvPr>
        </p:nvSpPr>
        <p:spPr>
          <a:xfrm>
            <a:off x="251520" y="476672"/>
            <a:ext cx="7920880" cy="5976664"/>
          </a:xfrm>
        </p:spPr>
        <p:txBody>
          <a:bodyPr/>
          <a:lstStyle/>
          <a:p>
            <a:pPr marL="182880" indent="0">
              <a:buFont typeface="Georgia" pitchFamily="18" charset="0"/>
              <a:buNone/>
              <a:defRPr/>
            </a:pPr>
            <a:r>
              <a:rPr lang="ru-RU" sz="1800" dirty="0" smtClean="0">
                <a:effectLst/>
              </a:rPr>
              <a:t>             ФАБРИКА ПРОГРАММ </a:t>
            </a:r>
            <a:r>
              <a:rPr lang="ru-RU" sz="1800" dirty="0">
                <a:effectLst/>
              </a:rPr>
              <a:t>КНУ </a:t>
            </a:r>
            <a:br>
              <a:rPr lang="ru-RU" sz="1800" dirty="0">
                <a:effectLst/>
              </a:rPr>
            </a:br>
            <a:r>
              <a:rPr lang="ru-RU" sz="1800" dirty="0" smtClean="0">
                <a:effectLst/>
              </a:rPr>
              <a:t>        </a:t>
            </a:r>
            <a:r>
              <a:rPr lang="en-US" sz="1800" u="sng" dirty="0" smtClean="0">
                <a:solidFill>
                  <a:srgbClr val="0070C0"/>
                </a:solidFill>
                <a:effectLst/>
                <a:hlinkClick r:id="rId2"/>
              </a:rPr>
              <a:t>http</a:t>
            </a:r>
            <a:r>
              <a:rPr lang="ru-RU" sz="1800" u="sng" dirty="0">
                <a:solidFill>
                  <a:srgbClr val="0070C0"/>
                </a:solidFill>
                <a:effectLst/>
                <a:hlinkClick r:id="rId2"/>
              </a:rPr>
              <a:t>://</a:t>
            </a:r>
            <a:r>
              <a:rPr lang="en-US" sz="1800" u="sng" dirty="0" err="1">
                <a:solidFill>
                  <a:srgbClr val="0070C0"/>
                </a:solidFill>
                <a:effectLst/>
                <a:hlinkClick r:id="rId2"/>
              </a:rPr>
              <a:t>programsfactory</a:t>
            </a:r>
            <a:r>
              <a:rPr lang="ru-RU" sz="1800" u="sng" dirty="0">
                <a:solidFill>
                  <a:srgbClr val="0070C0"/>
                </a:solidFill>
                <a:effectLst/>
                <a:hlinkClick r:id="rId2"/>
              </a:rPr>
              <a:t>.</a:t>
            </a:r>
            <a:r>
              <a:rPr lang="en-US" sz="1800" u="sng" dirty="0" err="1">
                <a:solidFill>
                  <a:srgbClr val="0070C0"/>
                </a:solidFill>
                <a:effectLst/>
                <a:hlinkClick r:id="rId2"/>
              </a:rPr>
              <a:t>univ</a:t>
            </a:r>
            <a:r>
              <a:rPr lang="ru-RU" sz="1800" u="sng" dirty="0">
                <a:solidFill>
                  <a:srgbClr val="0070C0"/>
                </a:solidFill>
                <a:effectLst/>
                <a:hlinkClick r:id="rId2"/>
              </a:rPr>
              <a:t>.</a:t>
            </a:r>
            <a:r>
              <a:rPr lang="en-US" sz="1800" u="sng" dirty="0" err="1">
                <a:solidFill>
                  <a:srgbClr val="0070C0"/>
                </a:solidFill>
                <a:effectLst/>
                <a:hlinkClick r:id="rId2"/>
              </a:rPr>
              <a:t>kiev</a:t>
            </a:r>
            <a:r>
              <a:rPr lang="ru-RU" sz="1800" u="sng" dirty="0">
                <a:solidFill>
                  <a:srgbClr val="0070C0"/>
                </a:solidFill>
                <a:effectLst/>
                <a:hlinkClick r:id="rId2"/>
              </a:rPr>
              <a:t>.</a:t>
            </a:r>
            <a:r>
              <a:rPr lang="en-US" sz="1800" u="sng" dirty="0" err="1">
                <a:solidFill>
                  <a:srgbClr val="0070C0"/>
                </a:solidFill>
                <a:effectLst/>
                <a:hlinkClick r:id="rId2"/>
              </a:rPr>
              <a:t>ua</a:t>
            </a:r>
            <a:r>
              <a:rPr lang="ru-RU" sz="1800" dirty="0" smtClean="0">
                <a:solidFill>
                  <a:srgbClr val="0070C0"/>
                </a:solidFill>
                <a:effectLst/>
              </a:rPr>
              <a:t/>
            </a:r>
            <a:br>
              <a:rPr lang="ru-RU" sz="1800" dirty="0" smtClean="0">
                <a:solidFill>
                  <a:srgbClr val="0070C0"/>
                </a:solidFill>
                <a:effectLst/>
              </a:rPr>
            </a:br>
            <a:r>
              <a:rPr lang="ru-RU" sz="1800" dirty="0">
                <a:effectLst/>
              </a:rPr>
              <a:t/>
            </a:r>
            <a:br>
              <a:rPr lang="ru-RU" sz="1800" dirty="0">
                <a:effectLst/>
              </a:rPr>
            </a:br>
            <a:r>
              <a:rPr lang="ru-RU" sz="1800" dirty="0" smtClean="0">
                <a:solidFill>
                  <a:srgbClr val="0070C0"/>
                </a:solidFill>
                <a:effectLst/>
              </a:rPr>
              <a:t>Экспериментальную фабрику КНУ</a:t>
            </a:r>
            <a:r>
              <a:rPr lang="ru-RU" sz="1800" dirty="0" smtClean="0">
                <a:effectLst/>
              </a:rPr>
              <a:t> разработали  </a:t>
            </a:r>
            <a:r>
              <a:rPr lang="ru-RU" sz="1800" dirty="0">
                <a:effectLst/>
              </a:rPr>
              <a:t>по </a:t>
            </a:r>
            <a:r>
              <a:rPr lang="ru-RU" sz="1800" dirty="0" smtClean="0">
                <a:effectLst/>
              </a:rPr>
              <a:t>отечественной </a:t>
            </a:r>
            <a:r>
              <a:rPr lang="ru-RU" sz="1800" dirty="0">
                <a:effectLst/>
              </a:rPr>
              <a:t>сборочной методологии </a:t>
            </a:r>
            <a:r>
              <a:rPr lang="ru-RU" sz="1800" dirty="0" smtClean="0">
                <a:effectLst/>
              </a:rPr>
              <a:t> проф. Лаврищевой Е.М. с </a:t>
            </a:r>
            <a:r>
              <a:rPr lang="ru-RU" sz="1800" dirty="0">
                <a:effectLst/>
              </a:rPr>
              <a:t>участием студентов кафедры ИС факультета кибернетики КНУ Аронова А. и </a:t>
            </a:r>
            <a:r>
              <a:rPr lang="ru-RU" sz="1800" dirty="0" err="1">
                <a:effectLst/>
              </a:rPr>
              <a:t>Дзубенко</a:t>
            </a:r>
            <a:r>
              <a:rPr lang="ru-RU" sz="1800" dirty="0">
                <a:effectLst/>
              </a:rPr>
              <a:t> А.</a:t>
            </a:r>
            <a:br>
              <a:rPr lang="ru-RU" sz="1800" dirty="0">
                <a:effectLst/>
              </a:rPr>
            </a:br>
            <a:r>
              <a:rPr lang="ru-RU" sz="1800" dirty="0" smtClean="0">
                <a:effectLst/>
              </a:rPr>
              <a:t/>
            </a:r>
            <a:br>
              <a:rPr lang="ru-RU" sz="1800" dirty="0" smtClean="0">
                <a:effectLst/>
              </a:rPr>
            </a:br>
            <a:r>
              <a:rPr lang="ru-RU" sz="1800" dirty="0" smtClean="0">
                <a:effectLst/>
              </a:rPr>
              <a:t>Фабрика </a:t>
            </a:r>
            <a:r>
              <a:rPr lang="ru-RU" sz="1800" dirty="0">
                <a:effectLst/>
              </a:rPr>
              <a:t>обеспечивает разработку и сохранение различных артефактов,  фундаментальных аспектов теорий по математике, информатики, </a:t>
            </a:r>
            <a:r>
              <a:rPr lang="ru-RU" sz="1800" dirty="0" err="1">
                <a:effectLst/>
              </a:rPr>
              <a:t>Computer</a:t>
            </a:r>
            <a:r>
              <a:rPr lang="ru-RU" sz="1800" dirty="0">
                <a:effectLst/>
              </a:rPr>
              <a:t> </a:t>
            </a:r>
            <a:r>
              <a:rPr lang="ru-RU" sz="1800" dirty="0" err="1">
                <a:effectLst/>
              </a:rPr>
              <a:t>Sciences</a:t>
            </a:r>
            <a:r>
              <a:rPr lang="ru-RU" sz="1800" dirty="0">
                <a:effectLst/>
              </a:rPr>
              <a:t>, </a:t>
            </a:r>
            <a:r>
              <a:rPr lang="ru-RU" sz="1800" dirty="0" err="1">
                <a:effectLst/>
              </a:rPr>
              <a:t>Software</a:t>
            </a:r>
            <a:r>
              <a:rPr lang="ru-RU" sz="1800" dirty="0">
                <a:effectLst/>
              </a:rPr>
              <a:t> </a:t>
            </a:r>
            <a:r>
              <a:rPr lang="ru-RU" sz="1800" dirty="0" err="1">
                <a:effectLst/>
              </a:rPr>
              <a:t>Engineering</a:t>
            </a:r>
            <a:r>
              <a:rPr lang="ru-RU" sz="1800" dirty="0">
                <a:effectLst/>
              </a:rPr>
              <a:t>, </a:t>
            </a:r>
            <a:r>
              <a:rPr lang="ru-RU" sz="1800" dirty="0" err="1">
                <a:effectLst/>
              </a:rPr>
              <a:t>Information</a:t>
            </a:r>
            <a:r>
              <a:rPr lang="ru-RU" sz="1800" dirty="0">
                <a:effectLst/>
              </a:rPr>
              <a:t> </a:t>
            </a:r>
            <a:r>
              <a:rPr lang="ru-RU" sz="1800" dirty="0" err="1">
                <a:effectLst/>
              </a:rPr>
              <a:t>Systems</a:t>
            </a:r>
            <a:r>
              <a:rPr lang="ru-RU" sz="1800" dirty="0">
                <a:effectLst/>
              </a:rPr>
              <a:t>, </a:t>
            </a:r>
            <a:r>
              <a:rPr lang="ru-RU" sz="1800" dirty="0" err="1">
                <a:effectLst/>
              </a:rPr>
              <a:t>Information</a:t>
            </a:r>
            <a:r>
              <a:rPr lang="ru-RU" sz="1800" dirty="0">
                <a:effectLst/>
              </a:rPr>
              <a:t> </a:t>
            </a:r>
            <a:r>
              <a:rPr lang="ru-RU" sz="1800" dirty="0" err="1">
                <a:effectLst/>
              </a:rPr>
              <a:t>Technologies</a:t>
            </a:r>
            <a:r>
              <a:rPr lang="ru-RU" sz="1800" dirty="0">
                <a:effectLst/>
              </a:rPr>
              <a:t> и представления их в виде артефактов программ, </a:t>
            </a:r>
            <a:r>
              <a:rPr lang="ru-RU" sz="1800" dirty="0" smtClean="0">
                <a:effectLst/>
              </a:rPr>
              <a:t>КПИЮ ПС </a:t>
            </a:r>
            <a:r>
              <a:rPr lang="ru-RU" sz="1800" dirty="0">
                <a:effectLst/>
              </a:rPr>
              <a:t>и семейств программ.</a:t>
            </a:r>
            <a:br>
              <a:rPr lang="ru-RU" sz="1800" dirty="0">
                <a:effectLst/>
              </a:rPr>
            </a:br>
            <a:r>
              <a:rPr lang="ru-RU" sz="1800" dirty="0" smtClean="0">
                <a:effectLst/>
              </a:rPr>
              <a:t/>
            </a:r>
            <a:br>
              <a:rPr lang="ru-RU" sz="1800" dirty="0" smtClean="0">
                <a:effectLst/>
              </a:rPr>
            </a:br>
            <a:r>
              <a:rPr lang="ru-RU" sz="1800" dirty="0">
                <a:effectLst/>
              </a:rPr>
              <a:t>   На Фабрике КНУ  работают следующими ТЛ</a:t>
            </a:r>
            <a:r>
              <a:rPr lang="ru-RU" sz="1800" dirty="0" smtClean="0">
                <a:effectLst/>
              </a:rPr>
              <a:t>:</a:t>
            </a:r>
            <a:br>
              <a:rPr lang="ru-RU" sz="1800" dirty="0" smtClean="0">
                <a:effectLst/>
              </a:rPr>
            </a:br>
            <a:r>
              <a:rPr lang="ru-RU" sz="1800" dirty="0">
                <a:effectLst/>
              </a:rPr>
              <a:t/>
            </a:r>
            <a:br>
              <a:rPr lang="ru-RU" sz="1800" dirty="0">
                <a:effectLst/>
              </a:rPr>
            </a:br>
            <a:r>
              <a:rPr lang="ru-RU" sz="1800" dirty="0">
                <a:effectLst/>
              </a:rPr>
              <a:t>* </a:t>
            </a:r>
            <a:r>
              <a:rPr lang="ru-RU" sz="1800" dirty="0">
                <a:solidFill>
                  <a:srgbClr val="0070C0"/>
                </a:solidFill>
                <a:effectLst/>
              </a:rPr>
              <a:t>Линия </a:t>
            </a:r>
            <a:r>
              <a:rPr lang="ru-RU" sz="1800" dirty="0">
                <a:effectLst/>
              </a:rPr>
              <a:t>проектирования программ в MS.NET</a:t>
            </a:r>
            <a:br>
              <a:rPr lang="ru-RU" sz="1800" dirty="0">
                <a:effectLst/>
              </a:rPr>
            </a:br>
            <a:r>
              <a:rPr lang="ru-RU" sz="1800" dirty="0">
                <a:effectLst/>
              </a:rPr>
              <a:t>* </a:t>
            </a:r>
            <a:r>
              <a:rPr lang="ru-RU" sz="1800" dirty="0">
                <a:solidFill>
                  <a:srgbClr val="0070C0"/>
                </a:solidFill>
                <a:effectLst/>
              </a:rPr>
              <a:t>Линия </a:t>
            </a:r>
            <a:r>
              <a:rPr lang="ru-RU" sz="1800" dirty="0">
                <a:effectLst/>
              </a:rPr>
              <a:t>спецификации программ и артефактов</a:t>
            </a:r>
            <a:br>
              <a:rPr lang="ru-RU" sz="1800" dirty="0">
                <a:effectLst/>
              </a:rPr>
            </a:br>
            <a:r>
              <a:rPr lang="ru-RU" sz="1800" dirty="0">
                <a:effectLst/>
              </a:rPr>
              <a:t>* </a:t>
            </a:r>
            <a:r>
              <a:rPr lang="ru-RU" sz="1800" dirty="0" smtClean="0">
                <a:solidFill>
                  <a:srgbClr val="0070C0"/>
                </a:solidFill>
                <a:effectLst/>
              </a:rPr>
              <a:t>Линия</a:t>
            </a:r>
            <a:r>
              <a:rPr lang="ru-RU" sz="1800" dirty="0" smtClean="0">
                <a:effectLst/>
              </a:rPr>
              <a:t> сертификация </a:t>
            </a:r>
            <a:r>
              <a:rPr lang="ru-RU" sz="1800" dirty="0">
                <a:effectLst/>
              </a:rPr>
              <a:t>КПИ и ведения в  </a:t>
            </a:r>
            <a:r>
              <a:rPr lang="ru-RU" sz="1800" dirty="0" err="1">
                <a:effectLst/>
              </a:rPr>
              <a:t>репозитории</a:t>
            </a:r>
            <a:r>
              <a:rPr lang="ru-RU" sz="1800" dirty="0">
                <a:effectLst/>
              </a:rPr>
              <a:t/>
            </a:r>
            <a:br>
              <a:rPr lang="ru-RU" sz="1800" dirty="0">
                <a:effectLst/>
              </a:rPr>
            </a:br>
            <a:r>
              <a:rPr lang="ru-RU" sz="1800" dirty="0">
                <a:effectLst/>
              </a:rPr>
              <a:t>* </a:t>
            </a:r>
            <a:r>
              <a:rPr lang="ru-RU" sz="1800" dirty="0">
                <a:solidFill>
                  <a:srgbClr val="0070C0"/>
                </a:solidFill>
                <a:effectLst/>
              </a:rPr>
              <a:t>Конвейерная </a:t>
            </a:r>
            <a:r>
              <a:rPr lang="ru-RU" sz="1800" dirty="0" smtClean="0">
                <a:solidFill>
                  <a:srgbClr val="0070C0"/>
                </a:solidFill>
                <a:effectLst/>
              </a:rPr>
              <a:t>сборка. </a:t>
            </a:r>
            <a:endParaRPr lang="ru-RU" sz="1800" dirty="0">
              <a:solidFill>
                <a:srgbClr val="0070C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bwMode="auto">
          <a:xfrm>
            <a:off x="1793875" y="0"/>
            <a:ext cx="6511925"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2800" smtClean="0">
                <a:solidFill>
                  <a:schemeClr val="tx1"/>
                </a:solidFill>
                <a:effectLst/>
                <a:latin typeface="Trebuchet MS" pitchFamily="34" charset="0"/>
              </a:rPr>
              <a:t>Модель вариабельности  ПС</a:t>
            </a:r>
            <a:endParaRPr lang="ru-RU" altLang="ru-RU" sz="2800" smtClean="0">
              <a:solidFill>
                <a:schemeClr val="tx1"/>
              </a:solidFill>
              <a:effectLst/>
              <a:latin typeface="Trebuchet MS" pitchFamily="34" charset="0"/>
            </a:endParaRPr>
          </a:p>
        </p:txBody>
      </p:sp>
      <p:sp>
        <p:nvSpPr>
          <p:cNvPr id="43011" name="Rectangle 3"/>
          <p:cNvSpPr>
            <a:spLocks noGrp="1"/>
          </p:cNvSpPr>
          <p:nvPr>
            <p:ph type="body" idx="4294967295"/>
          </p:nvPr>
        </p:nvSpPr>
        <p:spPr>
          <a:xfrm>
            <a:off x="395288" y="731838"/>
            <a:ext cx="8569325" cy="5792787"/>
          </a:xfrm>
        </p:spPr>
        <p:txBody>
          <a:bodyPr/>
          <a:lstStyle/>
          <a:p>
            <a:pPr>
              <a:lnSpc>
                <a:spcPct val="90000"/>
              </a:lnSpc>
              <a:buFont typeface="Georgia" pitchFamily="18" charset="0"/>
              <a:buNone/>
            </a:pPr>
            <a:r>
              <a:rPr lang="ru-RU" altLang="ru-RU" sz="2500" b="1" smtClean="0">
                <a:latin typeface="Arial" pitchFamily="34" charset="0"/>
              </a:rPr>
              <a:t> </a:t>
            </a:r>
            <a:r>
              <a:rPr lang="ru-RU" altLang="ru-RU" sz="1800" b="1" smtClean="0">
                <a:latin typeface="Arial" pitchFamily="34" charset="0"/>
              </a:rPr>
              <a:t>Модель вариабельности  </a:t>
            </a:r>
            <a:r>
              <a:rPr lang="ru-RU" altLang="ru-RU" sz="1800" b="1" i="1" smtClean="0">
                <a:latin typeface="Arial" pitchFamily="34" charset="0"/>
              </a:rPr>
              <a:t>M</a:t>
            </a:r>
            <a:r>
              <a:rPr lang="ru-RU" altLang="ru-RU" sz="1800" b="1" i="1" baseline="-25000" smtClean="0">
                <a:latin typeface="Arial" pitchFamily="34" charset="0"/>
              </a:rPr>
              <a:t>var</a:t>
            </a:r>
            <a:r>
              <a:rPr lang="uk-UA" altLang="ru-RU" sz="1800" b="1" i="1" smtClean="0">
                <a:latin typeface="Arial" pitchFamily="34" charset="0"/>
              </a:rPr>
              <a:t> </a:t>
            </a:r>
            <a:r>
              <a:rPr lang="uk-UA" altLang="ru-RU" sz="1800" b="1" smtClean="0">
                <a:latin typeface="Arial" pitchFamily="34" charset="0"/>
              </a:rPr>
              <a:t> системы: </a:t>
            </a:r>
            <a:endParaRPr lang="ru-RU" altLang="ru-RU" sz="1800" b="1" i="1" smtClean="0">
              <a:latin typeface="Arial" pitchFamily="34" charset="0"/>
            </a:endParaRPr>
          </a:p>
          <a:p>
            <a:pPr>
              <a:lnSpc>
                <a:spcPct val="90000"/>
              </a:lnSpc>
              <a:buFont typeface="Georgia" pitchFamily="18" charset="0"/>
              <a:buNone/>
            </a:pPr>
            <a:r>
              <a:rPr lang="ru-RU" altLang="ru-RU" sz="1800" b="1" i="1" smtClean="0">
                <a:latin typeface="Arial" pitchFamily="34" charset="0"/>
              </a:rPr>
              <a:t>                                          M</a:t>
            </a:r>
            <a:r>
              <a:rPr lang="ru-RU" altLang="ru-RU" sz="1800" b="1" i="1" baseline="-25000" smtClean="0">
                <a:latin typeface="Arial" pitchFamily="34" charset="0"/>
              </a:rPr>
              <a:t>var</a:t>
            </a:r>
            <a:r>
              <a:rPr lang="ru-RU" altLang="ru-RU" sz="1800" b="1" smtClean="0">
                <a:latin typeface="Arial" pitchFamily="34" charset="0"/>
              </a:rPr>
              <a:t> = </a:t>
            </a:r>
            <a:r>
              <a:rPr lang="ru-RU" altLang="ru-RU" sz="1800" b="1" smtClean="0">
                <a:latin typeface="Arial" pitchFamily="34" charset="0"/>
                <a:sym typeface="Symbol" pitchFamily="18" charset="2"/>
              </a:rPr>
              <a:t></a:t>
            </a:r>
            <a:r>
              <a:rPr lang="ru-RU" altLang="ru-RU" sz="1800" b="1" i="1" smtClean="0">
                <a:latin typeface="Arial" pitchFamily="34" charset="0"/>
              </a:rPr>
              <a:t>SV</a:t>
            </a:r>
            <a:r>
              <a:rPr lang="ru-RU" altLang="ru-RU" sz="1800" b="1" smtClean="0">
                <a:latin typeface="Arial" pitchFamily="34" charset="0"/>
              </a:rPr>
              <a:t>; </a:t>
            </a:r>
            <a:r>
              <a:rPr lang="ru-RU" altLang="ru-RU" sz="1800" b="1" i="1" smtClean="0">
                <a:latin typeface="Arial" pitchFamily="34" charset="0"/>
              </a:rPr>
              <a:t>AV </a:t>
            </a:r>
            <a:r>
              <a:rPr lang="ru-RU" altLang="ru-RU" sz="1800" b="1" smtClean="0">
                <a:latin typeface="Arial" pitchFamily="34" charset="0"/>
                <a:sym typeface="Symbol" pitchFamily="18" charset="2"/>
              </a:rPr>
              <a:t></a:t>
            </a:r>
            <a:r>
              <a:rPr lang="ru-RU" altLang="ru-RU" sz="1800" b="1" i="1" smtClean="0">
                <a:latin typeface="Arial" pitchFamily="34" charset="0"/>
              </a:rPr>
              <a:t> </a:t>
            </a:r>
            <a:r>
              <a:rPr lang="ru-RU" altLang="ru-RU" sz="1800" b="1" smtClean="0">
                <a:latin typeface="Arial" pitchFamily="34" charset="0"/>
              </a:rPr>
              <a:t>,</a:t>
            </a:r>
          </a:p>
          <a:p>
            <a:pPr>
              <a:lnSpc>
                <a:spcPct val="90000"/>
              </a:lnSpc>
              <a:buFont typeface="Georgia" pitchFamily="18" charset="0"/>
              <a:buNone/>
            </a:pPr>
            <a:r>
              <a:rPr lang="ru-RU" altLang="ru-RU" sz="1800" b="1" smtClean="0">
                <a:latin typeface="Arial" pitchFamily="34" charset="0"/>
              </a:rPr>
              <a:t>где     SV – подмодель вариабельной  структуры ПС;</a:t>
            </a:r>
          </a:p>
          <a:p>
            <a:pPr>
              <a:lnSpc>
                <a:spcPct val="90000"/>
              </a:lnSpc>
              <a:buFont typeface="Georgia" pitchFamily="18" charset="0"/>
              <a:buNone/>
            </a:pPr>
            <a:r>
              <a:rPr lang="ru-RU" altLang="ru-RU" sz="1800" b="1" smtClean="0">
                <a:latin typeface="Arial" pitchFamily="34" charset="0"/>
              </a:rPr>
              <a:t>           AV – подмодель вариабельности разработанных ресурсов   </a:t>
            </a:r>
          </a:p>
          <a:p>
            <a:pPr>
              <a:lnSpc>
                <a:spcPct val="90000"/>
              </a:lnSpc>
              <a:buFont typeface="Georgia" pitchFamily="18" charset="0"/>
              <a:buNone/>
            </a:pPr>
            <a:r>
              <a:rPr lang="ru-RU" altLang="ru-RU" sz="1800" b="1" smtClean="0">
                <a:latin typeface="Arial" pitchFamily="34" charset="0"/>
              </a:rPr>
              <a:t>                    продукта ПС.</a:t>
            </a:r>
          </a:p>
          <a:p>
            <a:pPr>
              <a:lnSpc>
                <a:spcPct val="90000"/>
              </a:lnSpc>
              <a:buFont typeface="Georgia" pitchFamily="18" charset="0"/>
              <a:buNone/>
            </a:pPr>
            <a:r>
              <a:rPr lang="ru-RU" altLang="ru-RU" sz="1800" b="1" smtClean="0">
                <a:latin typeface="Arial" pitchFamily="34" charset="0"/>
              </a:rPr>
              <a:t>Модель </a:t>
            </a:r>
            <a:r>
              <a:rPr lang="ru-RU" altLang="ru-RU" sz="1800" b="1" i="1" smtClean="0">
                <a:latin typeface="Arial" pitchFamily="34" charset="0"/>
              </a:rPr>
              <a:t>M</a:t>
            </a:r>
            <a:r>
              <a:rPr lang="ru-RU" altLang="ru-RU" sz="1800" b="1" i="1" baseline="-25000" smtClean="0">
                <a:latin typeface="Arial" pitchFamily="34" charset="0"/>
              </a:rPr>
              <a:t>var</a:t>
            </a:r>
            <a:r>
              <a:rPr lang="ru-RU" altLang="ru-RU" sz="1800" b="1" i="1" smtClean="0">
                <a:latin typeface="Arial" pitchFamily="34" charset="0"/>
              </a:rPr>
              <a:t> </a:t>
            </a:r>
            <a:r>
              <a:rPr lang="ru-RU" altLang="ru-RU" sz="1800" b="1" smtClean="0">
                <a:latin typeface="Arial" pitchFamily="34" charset="0"/>
              </a:rPr>
              <a:t> задает:</a:t>
            </a:r>
          </a:p>
          <a:p>
            <a:pPr>
              <a:lnSpc>
                <a:spcPct val="90000"/>
              </a:lnSpc>
              <a:buFont typeface="Georgia" pitchFamily="18" charset="0"/>
              <a:buNone/>
            </a:pPr>
            <a:r>
              <a:rPr lang="ru-RU" altLang="ru-RU" sz="1800" b="1" smtClean="0">
                <a:latin typeface="Arial" pitchFamily="34" charset="0"/>
              </a:rPr>
              <a:t>     – уровень изменяемости  продуктов ПС в соответствии с требованиями;</a:t>
            </a:r>
          </a:p>
          <a:p>
            <a:pPr>
              <a:lnSpc>
                <a:spcPct val="90000"/>
              </a:lnSpc>
              <a:buFont typeface="Georgia" pitchFamily="18" charset="0"/>
              <a:buNone/>
            </a:pPr>
            <a:r>
              <a:rPr lang="ru-RU" altLang="ru-RU" sz="1800" b="1" smtClean="0">
                <a:latin typeface="Arial" pitchFamily="34" charset="0"/>
              </a:rPr>
              <a:t>     – изменение артефактов , приложений и ПС  из готовых ресурсов.</a:t>
            </a:r>
          </a:p>
          <a:p>
            <a:pPr>
              <a:lnSpc>
                <a:spcPct val="90000"/>
              </a:lnSpc>
              <a:buFont typeface="Georgia" pitchFamily="18" charset="0"/>
              <a:buNone/>
            </a:pPr>
            <a:r>
              <a:rPr lang="ru-RU" altLang="ru-RU" sz="1800" b="1" smtClean="0">
                <a:latin typeface="Arial" pitchFamily="34" charset="0"/>
              </a:rPr>
              <a:t>Подмодель </a:t>
            </a:r>
            <a:r>
              <a:rPr lang="ru-RU" altLang="ru-RU" sz="1800" b="1" i="1" smtClean="0">
                <a:latin typeface="Arial" pitchFamily="34" charset="0"/>
              </a:rPr>
              <a:t>  SV</a:t>
            </a:r>
            <a:r>
              <a:rPr lang="ru-RU" altLang="ru-RU" sz="1800" b="1" smtClean="0">
                <a:latin typeface="Arial" pitchFamily="34" charset="0"/>
              </a:rPr>
              <a:t> = </a:t>
            </a:r>
            <a:r>
              <a:rPr lang="ru-RU" altLang="ru-RU" sz="1800" b="1" smtClean="0">
                <a:latin typeface="Arial" pitchFamily="34" charset="0"/>
                <a:sym typeface="Symbol" pitchFamily="18" charset="2"/>
              </a:rPr>
              <a:t></a:t>
            </a:r>
            <a:r>
              <a:rPr lang="ru-RU" altLang="ru-RU" sz="1800" b="1" i="1" smtClean="0">
                <a:latin typeface="Arial" pitchFamily="34" charset="0"/>
              </a:rPr>
              <a:t>Gt, TRt </a:t>
            </a:r>
            <a:r>
              <a:rPr lang="ru-RU" altLang="ru-RU" sz="1800" b="1" smtClean="0">
                <a:latin typeface="Arial" pitchFamily="34" charset="0"/>
                <a:sym typeface="Symbol" pitchFamily="18" charset="2"/>
              </a:rPr>
              <a:t></a:t>
            </a:r>
            <a:r>
              <a:rPr lang="ru-RU" altLang="ru-RU" sz="1800" b="1" smtClean="0">
                <a:latin typeface="Arial" pitchFamily="34" charset="0"/>
              </a:rPr>
              <a:t>;</a:t>
            </a:r>
            <a:r>
              <a:rPr lang="ru-RU" altLang="ru-RU" sz="1800" b="1" i="1" smtClean="0">
                <a:latin typeface="Arial" pitchFamily="34" charset="0"/>
              </a:rPr>
              <a:t> Con; Dep</a:t>
            </a:r>
            <a:r>
              <a:rPr lang="ru-RU" altLang="ru-RU" sz="1800" b="1" smtClean="0">
                <a:latin typeface="Arial" pitchFamily="34" charset="0"/>
                <a:sym typeface="Symbol" pitchFamily="18" charset="2"/>
              </a:rPr>
              <a:t></a:t>
            </a:r>
            <a:r>
              <a:rPr lang="ru-RU" altLang="ru-RU" sz="1800" b="1" smtClean="0">
                <a:latin typeface="Arial" pitchFamily="34" charset="0"/>
              </a:rPr>
              <a:t>,</a:t>
            </a:r>
          </a:p>
          <a:p>
            <a:pPr>
              <a:lnSpc>
                <a:spcPct val="90000"/>
              </a:lnSpc>
              <a:buFont typeface="Georgia" pitchFamily="18" charset="0"/>
              <a:buNone/>
            </a:pPr>
            <a:r>
              <a:rPr lang="ru-RU" altLang="ru-RU" sz="1800" b="1" smtClean="0">
                <a:latin typeface="Arial" pitchFamily="34" charset="0"/>
              </a:rPr>
              <a:t>где    </a:t>
            </a:r>
            <a:r>
              <a:rPr lang="ru-RU" altLang="ru-RU" sz="1800" b="1" i="1" smtClean="0">
                <a:latin typeface="Arial" pitchFamily="34" charset="0"/>
              </a:rPr>
              <a:t>Gt</a:t>
            </a:r>
            <a:r>
              <a:rPr lang="ru-RU" altLang="ru-RU" sz="1800" b="1" smtClean="0">
                <a:latin typeface="Arial" pitchFamily="34" charset="0"/>
              </a:rPr>
              <a:t> = </a:t>
            </a:r>
            <a:r>
              <a:rPr lang="ru-RU" altLang="ru-RU" sz="1800" b="1" smtClean="0">
                <a:latin typeface="Arial" pitchFamily="34" charset="0"/>
                <a:sym typeface="Symbol" pitchFamily="18" charset="2"/>
              </a:rPr>
              <a:t></a:t>
            </a:r>
            <a:r>
              <a:rPr lang="ru-RU" altLang="ru-RU" sz="1800" b="1" i="1" smtClean="0">
                <a:latin typeface="Arial" pitchFamily="34" charset="0"/>
              </a:rPr>
              <a:t>Ft, LFt</a:t>
            </a:r>
            <a:r>
              <a:rPr lang="ru-RU" altLang="ru-RU" sz="1800" b="1" smtClean="0">
                <a:latin typeface="Arial" pitchFamily="34" charset="0"/>
              </a:rPr>
              <a:t> ) – граф артефактов типа </a:t>
            </a:r>
            <a:r>
              <a:rPr lang="ru-RU" altLang="ru-RU" sz="1800" b="1" i="1" smtClean="0">
                <a:latin typeface="Arial" pitchFamily="34" charset="0"/>
              </a:rPr>
              <a:t>t</a:t>
            </a:r>
            <a:r>
              <a:rPr lang="ru-RU" altLang="ru-RU" sz="1800" b="1" smtClean="0">
                <a:latin typeface="Arial" pitchFamily="34" charset="0"/>
              </a:rPr>
              <a:t>  = 1, 2, 3, 4; </a:t>
            </a:r>
            <a:endParaRPr lang="ru-RU" altLang="ru-RU" sz="1800" b="1" i="1" smtClean="0">
              <a:latin typeface="Arial" pitchFamily="34" charset="0"/>
            </a:endParaRPr>
          </a:p>
          <a:p>
            <a:pPr>
              <a:lnSpc>
                <a:spcPct val="90000"/>
              </a:lnSpc>
              <a:buFont typeface="Georgia" pitchFamily="18" charset="0"/>
              <a:buNone/>
            </a:pPr>
            <a:r>
              <a:rPr lang="ru-RU" altLang="ru-RU" sz="1800" b="1" i="1" smtClean="0">
                <a:latin typeface="Arial" pitchFamily="34" charset="0"/>
              </a:rPr>
              <a:t>          TRt</a:t>
            </a:r>
            <a:r>
              <a:rPr lang="ru-RU" altLang="ru-RU" sz="1800" b="1" smtClean="0">
                <a:latin typeface="Arial" pitchFamily="34" charset="0"/>
              </a:rPr>
              <a:t> – двусторонние связи артефактов типа t ;</a:t>
            </a:r>
            <a:endParaRPr lang="ru-RU" altLang="ru-RU" sz="1800" b="1" i="1" smtClean="0">
              <a:latin typeface="Arial" pitchFamily="34" charset="0"/>
            </a:endParaRPr>
          </a:p>
          <a:p>
            <a:pPr>
              <a:lnSpc>
                <a:spcPct val="90000"/>
              </a:lnSpc>
              <a:buFont typeface="Georgia" pitchFamily="18" charset="0"/>
              <a:buNone/>
            </a:pPr>
            <a:r>
              <a:rPr lang="ru-RU" altLang="ru-RU" sz="1800" b="1" i="1" smtClean="0">
                <a:latin typeface="Arial" pitchFamily="34" charset="0"/>
              </a:rPr>
              <a:t>          Con</a:t>
            </a:r>
            <a:r>
              <a:rPr lang="ru-RU" altLang="ru-RU" sz="1800" b="1" smtClean="0">
                <a:latin typeface="Arial" pitchFamily="34" charset="0"/>
              </a:rPr>
              <a:t> і </a:t>
            </a:r>
            <a:r>
              <a:rPr lang="ru-RU" altLang="ru-RU" sz="1800" b="1" i="1" smtClean="0">
                <a:latin typeface="Arial" pitchFamily="34" charset="0"/>
              </a:rPr>
              <a:t>Dep – </a:t>
            </a:r>
            <a:r>
              <a:rPr lang="ru-RU" altLang="ru-RU" sz="1800" b="1" smtClean="0">
                <a:latin typeface="Arial" pitchFamily="34" charset="0"/>
              </a:rPr>
              <a:t>предикаты на декартовом произведении множеств  </a:t>
            </a:r>
          </a:p>
          <a:p>
            <a:pPr>
              <a:lnSpc>
                <a:spcPct val="90000"/>
              </a:lnSpc>
              <a:buFont typeface="Georgia" pitchFamily="18" charset="0"/>
              <a:buNone/>
            </a:pPr>
            <a:r>
              <a:rPr lang="ru-RU" altLang="ru-RU" sz="1800" b="1" smtClean="0">
                <a:latin typeface="Arial" pitchFamily="34" charset="0"/>
              </a:rPr>
              <a:t>          артефактов, которые  задают  зависимости между функциями  ПС.           </a:t>
            </a:r>
          </a:p>
          <a:p>
            <a:pPr>
              <a:lnSpc>
                <a:spcPct val="90000"/>
              </a:lnSpc>
              <a:buFont typeface="Georgia" pitchFamily="18" charset="0"/>
              <a:buNone/>
            </a:pPr>
            <a:r>
              <a:rPr lang="ru-RU" altLang="ru-RU" sz="1800" b="1" smtClean="0">
                <a:latin typeface="Arial" pitchFamily="34" charset="0"/>
              </a:rPr>
              <a:t>  Управление вариабельностью ПС (в артефактах и структуре)  является основой разработки ПС из  готовых ресурсов (ГОР).</a:t>
            </a:r>
            <a:r>
              <a:rPr lang="uk-UA" altLang="ru-RU" sz="1800" b="1" smtClean="0">
                <a:latin typeface="Arial" pitchFamily="34" charset="0"/>
              </a:rPr>
              <a:t>        </a:t>
            </a:r>
          </a:p>
          <a:p>
            <a:pPr>
              <a:lnSpc>
                <a:spcPct val="90000"/>
              </a:lnSpc>
              <a:buFont typeface="Georgia" pitchFamily="18" charset="0"/>
              <a:buNone/>
            </a:pPr>
            <a:endParaRPr lang="ru-RU" altLang="ru-RU" sz="2400" b="1" smtClean="0">
              <a:latin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bwMode="auto">
          <a:xfrm>
            <a:off x="1793875" y="0"/>
            <a:ext cx="6511925"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2800" smtClean="0">
                <a:solidFill>
                  <a:schemeClr val="tx1"/>
                </a:solidFill>
                <a:effectLst/>
                <a:latin typeface="Trebuchet MS" pitchFamily="34" charset="0"/>
              </a:rPr>
              <a:t>Модель СПС и ПС</a:t>
            </a:r>
            <a:endParaRPr lang="ru-RU" altLang="ru-RU" sz="2800" smtClean="0">
              <a:solidFill>
                <a:schemeClr val="tx1"/>
              </a:solidFill>
              <a:effectLst/>
              <a:latin typeface="Trebuchet MS" pitchFamily="34" charset="0"/>
            </a:endParaRPr>
          </a:p>
        </p:txBody>
      </p:sp>
      <p:sp>
        <p:nvSpPr>
          <p:cNvPr id="44035" name="Rectangle 3"/>
          <p:cNvSpPr>
            <a:spLocks noGrp="1"/>
          </p:cNvSpPr>
          <p:nvPr>
            <p:ph type="body" idx="4294967295"/>
          </p:nvPr>
        </p:nvSpPr>
        <p:spPr>
          <a:xfrm>
            <a:off x="395288" y="731838"/>
            <a:ext cx="8569325" cy="5792787"/>
          </a:xfrm>
        </p:spPr>
        <p:txBody>
          <a:bodyPr/>
          <a:lstStyle/>
          <a:p>
            <a:pPr>
              <a:buFont typeface="Georgia" pitchFamily="18" charset="0"/>
              <a:buNone/>
              <a:tabLst>
                <a:tab pos="3495675" algn="l"/>
              </a:tabLst>
            </a:pPr>
            <a:r>
              <a:rPr lang="ru-RU" altLang="ru-RU" sz="2400" b="1" smtClean="0">
                <a:latin typeface="Arial" pitchFamily="34" charset="0"/>
              </a:rPr>
              <a:t> </a:t>
            </a:r>
            <a:r>
              <a:rPr lang="ru-RU" altLang="ru-RU" b="1" smtClean="0">
                <a:latin typeface="Arial" pitchFamily="34" charset="0"/>
              </a:rPr>
              <a:t>Модель семейства систем </a:t>
            </a:r>
            <a:r>
              <a:rPr lang="en-US" altLang="ru-RU" b="1" smtClean="0">
                <a:latin typeface="Arial" pitchFamily="34" charset="0"/>
              </a:rPr>
              <a:t>SPS </a:t>
            </a:r>
            <a:r>
              <a:rPr lang="ru-RU" altLang="ru-RU" b="1" smtClean="0">
                <a:latin typeface="Arial" pitchFamily="34" charset="0"/>
              </a:rPr>
              <a:t> с ВХ имеет вид</a:t>
            </a:r>
            <a:r>
              <a:rPr lang="en-US" altLang="ru-RU" b="1" smtClean="0">
                <a:latin typeface="Arial" pitchFamily="34" charset="0"/>
              </a:rPr>
              <a:t>: </a:t>
            </a:r>
            <a:endParaRPr lang="ru-RU" altLang="ru-RU" b="1" i="1" smtClean="0">
              <a:latin typeface="Arial" pitchFamily="34" charset="0"/>
            </a:endParaRPr>
          </a:p>
          <a:p>
            <a:pPr>
              <a:buFont typeface="Georgia" pitchFamily="18" charset="0"/>
              <a:buNone/>
              <a:tabLst>
                <a:tab pos="3495675" algn="l"/>
              </a:tabLst>
            </a:pPr>
            <a:r>
              <a:rPr lang="ru-RU" altLang="ru-RU" b="1" i="1" smtClean="0">
                <a:latin typeface="Arial" pitchFamily="34" charset="0"/>
              </a:rPr>
              <a:t> М</a:t>
            </a:r>
            <a:r>
              <a:rPr lang="ru-RU" altLang="ru-RU" b="1" i="1" baseline="-25000" smtClean="0">
                <a:latin typeface="Arial" pitchFamily="34" charset="0"/>
              </a:rPr>
              <a:t>SPS</a:t>
            </a:r>
            <a:r>
              <a:rPr lang="ru-RU" altLang="ru-RU" b="1" smtClean="0">
                <a:latin typeface="Arial" pitchFamily="34" charset="0"/>
              </a:rPr>
              <a:t> = {</a:t>
            </a:r>
            <a:r>
              <a:rPr lang="ru-RU" altLang="ru-RU" b="1" i="1" smtClean="0">
                <a:latin typeface="Arial" pitchFamily="34" charset="0"/>
              </a:rPr>
              <a:t>M</a:t>
            </a:r>
            <a:r>
              <a:rPr lang="ru-RU" altLang="ru-RU" b="1" i="1" baseline="-25000" smtClean="0">
                <a:latin typeface="Arial" pitchFamily="34" charset="0"/>
              </a:rPr>
              <a:t>PrO</a:t>
            </a:r>
            <a:r>
              <a:rPr lang="ru-RU" altLang="ru-RU" b="1" smtClean="0">
                <a:latin typeface="Arial" pitchFamily="34" charset="0"/>
              </a:rPr>
              <a:t>, {</a:t>
            </a:r>
            <a:r>
              <a:rPr lang="ru-RU" altLang="ru-RU" b="1" i="1" smtClean="0">
                <a:latin typeface="Arial" pitchFamily="34" charset="0"/>
              </a:rPr>
              <a:t>МО, KPV, PRG, RPC</a:t>
            </a:r>
            <a:r>
              <a:rPr lang="ru-RU" altLang="ru-RU" b="1" smtClean="0">
                <a:latin typeface="Arial" pitchFamily="34" charset="0"/>
              </a:rPr>
              <a:t>},</a:t>
            </a:r>
            <a:r>
              <a:rPr lang="ru-RU" altLang="ru-RU" b="1" i="1" smtClean="0">
                <a:latin typeface="Arial" pitchFamily="34" charset="0"/>
              </a:rPr>
              <a:t> Mfm, Mvar, MК</a:t>
            </a:r>
            <a:r>
              <a:rPr lang="ru-RU" altLang="ru-RU" b="1" smtClean="0">
                <a:latin typeface="Arial" pitchFamily="34" charset="0"/>
              </a:rPr>
              <a:t>},</a:t>
            </a:r>
          </a:p>
          <a:p>
            <a:pPr>
              <a:buFont typeface="Georgia" pitchFamily="18" charset="0"/>
              <a:buNone/>
              <a:tabLst>
                <a:tab pos="3495675" algn="l"/>
              </a:tabLst>
            </a:pPr>
            <a:r>
              <a:rPr lang="ru-RU" altLang="ru-RU" b="1" smtClean="0">
                <a:latin typeface="Arial" pitchFamily="34" charset="0"/>
              </a:rPr>
              <a:t>где  </a:t>
            </a:r>
            <a:r>
              <a:rPr lang="ru-RU" altLang="ru-RU" b="1" i="1" smtClean="0">
                <a:latin typeface="Arial" pitchFamily="34" charset="0"/>
              </a:rPr>
              <a:t>M</a:t>
            </a:r>
            <a:r>
              <a:rPr lang="ru-RU" altLang="ru-RU" b="1" i="1" baseline="-25000" smtClean="0">
                <a:latin typeface="Arial" pitchFamily="34" charset="0"/>
              </a:rPr>
              <a:t>PrO</a:t>
            </a:r>
            <a:r>
              <a:rPr lang="ru-RU" altLang="ru-RU" b="1" smtClean="0">
                <a:latin typeface="Arial" pitchFamily="34" charset="0"/>
              </a:rPr>
              <a:t> – модель ПрО;  </a:t>
            </a:r>
            <a:endParaRPr lang="en-US" altLang="ru-RU" b="1" smtClean="0">
              <a:latin typeface="Arial" pitchFamily="34" charset="0"/>
            </a:endParaRPr>
          </a:p>
          <a:p>
            <a:pPr>
              <a:buFont typeface="Georgia" pitchFamily="18" charset="0"/>
              <a:buNone/>
              <a:tabLst>
                <a:tab pos="3495675" algn="l"/>
              </a:tabLst>
            </a:pPr>
            <a:r>
              <a:rPr lang="en-US" altLang="ru-RU" b="1" smtClean="0">
                <a:latin typeface="Arial" pitchFamily="34" charset="0"/>
              </a:rPr>
              <a:t> </a:t>
            </a:r>
            <a:r>
              <a:rPr lang="ru-RU" altLang="ru-RU" b="1" smtClean="0">
                <a:latin typeface="Arial" pitchFamily="34" charset="0"/>
              </a:rPr>
              <a:t>      </a:t>
            </a:r>
            <a:r>
              <a:rPr lang="ru-RU" altLang="ru-RU" b="1" i="1" smtClean="0">
                <a:latin typeface="Arial" pitchFamily="34" charset="0"/>
              </a:rPr>
              <a:t>МО – </a:t>
            </a:r>
            <a:r>
              <a:rPr lang="ru-RU" altLang="ru-RU" b="1" smtClean="0">
                <a:latin typeface="Arial" pitchFamily="34" charset="0"/>
              </a:rPr>
              <a:t>объектная модель;</a:t>
            </a:r>
          </a:p>
          <a:p>
            <a:pPr>
              <a:buFont typeface="Georgia" pitchFamily="18" charset="0"/>
              <a:buNone/>
              <a:tabLst>
                <a:tab pos="3495675" algn="l"/>
              </a:tabLst>
            </a:pPr>
            <a:r>
              <a:rPr lang="ru-RU" altLang="ru-RU" b="1" smtClean="0">
                <a:latin typeface="Arial" pitchFamily="34" charset="0"/>
              </a:rPr>
              <a:t>       M</a:t>
            </a:r>
            <a:r>
              <a:rPr lang="ru-RU" altLang="ru-RU" b="1" baseline="-25000" smtClean="0">
                <a:latin typeface="Arial" pitchFamily="34" charset="0"/>
              </a:rPr>
              <a:t>FM </a:t>
            </a:r>
            <a:r>
              <a:rPr lang="ru-RU" altLang="ru-RU" b="1" smtClean="0">
                <a:latin typeface="Arial" pitchFamily="34" charset="0"/>
              </a:rPr>
              <a:t>– модель характеристик;  </a:t>
            </a:r>
            <a:endParaRPr lang="en-US" altLang="ru-RU" b="1" smtClean="0">
              <a:latin typeface="Arial" pitchFamily="34" charset="0"/>
            </a:endParaRPr>
          </a:p>
          <a:p>
            <a:pPr>
              <a:buFont typeface="Georgia" pitchFamily="18" charset="0"/>
              <a:buNone/>
              <a:tabLst>
                <a:tab pos="3495675" algn="l"/>
              </a:tabLst>
            </a:pPr>
            <a:r>
              <a:rPr lang="en-US" altLang="ru-RU" b="1" smtClean="0">
                <a:latin typeface="Arial" pitchFamily="34" charset="0"/>
              </a:rPr>
              <a:t>       </a:t>
            </a:r>
            <a:r>
              <a:rPr lang="ru-RU" altLang="ru-RU" b="1" i="1" smtClean="0">
                <a:latin typeface="Arial" pitchFamily="34" charset="0"/>
              </a:rPr>
              <a:t>KPV </a:t>
            </a:r>
            <a:r>
              <a:rPr lang="ru-RU" altLang="ru-RU" b="1" smtClean="0">
                <a:latin typeface="Arial" pitchFamily="34" charset="0"/>
              </a:rPr>
              <a:t>– множество КПИ; </a:t>
            </a:r>
            <a:endParaRPr lang="en-US" altLang="ru-RU" b="1" smtClean="0">
              <a:latin typeface="Arial" pitchFamily="34" charset="0"/>
            </a:endParaRPr>
          </a:p>
          <a:p>
            <a:pPr>
              <a:buFont typeface="Georgia" pitchFamily="18" charset="0"/>
              <a:buNone/>
              <a:tabLst>
                <a:tab pos="3495675" algn="l"/>
              </a:tabLst>
            </a:pPr>
            <a:r>
              <a:rPr lang="en-US" altLang="ru-RU" b="1" smtClean="0">
                <a:latin typeface="Arial" pitchFamily="34" charset="0"/>
              </a:rPr>
              <a:t>       </a:t>
            </a:r>
            <a:r>
              <a:rPr lang="ru-RU" altLang="ru-RU" b="1" i="1" smtClean="0">
                <a:latin typeface="Arial" pitchFamily="34" charset="0"/>
              </a:rPr>
              <a:t>PRG </a:t>
            </a:r>
            <a:r>
              <a:rPr lang="ru-RU" altLang="ru-RU" b="1" smtClean="0">
                <a:latin typeface="Arial" pitchFamily="34" charset="0"/>
              </a:rPr>
              <a:t>– </a:t>
            </a:r>
            <a:r>
              <a:rPr lang="en-US" altLang="ru-RU" b="1" smtClean="0">
                <a:latin typeface="Arial" pitchFamily="34" charset="0"/>
              </a:rPr>
              <a:t> </a:t>
            </a:r>
            <a:r>
              <a:rPr lang="ru-RU" altLang="ru-RU" b="1" smtClean="0">
                <a:latin typeface="Arial" pitchFamily="34" charset="0"/>
              </a:rPr>
              <a:t>предикат принадлежности к </a:t>
            </a:r>
            <a:r>
              <a:rPr lang="ru-RU" altLang="ru-RU" b="1" i="1" smtClean="0">
                <a:latin typeface="Arial" pitchFamily="34" charset="0"/>
              </a:rPr>
              <a:t>KPV</a:t>
            </a:r>
            <a:r>
              <a:rPr lang="ru-RU" altLang="ru-RU" b="1" smtClean="0">
                <a:latin typeface="Arial" pitchFamily="34" charset="0"/>
              </a:rPr>
              <a:t>;</a:t>
            </a:r>
          </a:p>
          <a:p>
            <a:pPr>
              <a:buFont typeface="Georgia" pitchFamily="18" charset="0"/>
              <a:buNone/>
              <a:tabLst>
                <a:tab pos="3495675" algn="l"/>
              </a:tabLst>
            </a:pPr>
            <a:r>
              <a:rPr lang="ru-RU" altLang="ru-RU" b="1" smtClean="0">
                <a:latin typeface="Arial" pitchFamily="34" charset="0"/>
              </a:rPr>
              <a:t>       </a:t>
            </a:r>
            <a:r>
              <a:rPr lang="ru-RU" altLang="ru-RU" b="1" i="1" smtClean="0">
                <a:latin typeface="Arial" pitchFamily="34" charset="0"/>
              </a:rPr>
              <a:t>RPC</a:t>
            </a:r>
            <a:r>
              <a:rPr lang="ru-RU" altLang="ru-RU" b="1" smtClean="0">
                <a:latin typeface="Arial" pitchFamily="34" charset="0"/>
              </a:rPr>
              <a:t> – сборочный предикат, определяющий операции сборки КПИ вС;</a:t>
            </a:r>
            <a:r>
              <a:rPr lang="ru-RU" altLang="ru-RU" b="1" i="1" smtClean="0">
                <a:latin typeface="Arial" pitchFamily="34" charset="0"/>
              </a:rPr>
              <a:t> </a:t>
            </a:r>
          </a:p>
          <a:p>
            <a:pPr>
              <a:buFont typeface="Georgia" pitchFamily="18" charset="0"/>
              <a:buNone/>
              <a:tabLst>
                <a:tab pos="3495675" algn="l"/>
              </a:tabLst>
            </a:pPr>
            <a:r>
              <a:rPr lang="ru-RU" altLang="ru-RU" b="1" i="1" smtClean="0">
                <a:latin typeface="Arial" pitchFamily="34" charset="0"/>
              </a:rPr>
              <a:t>        M</a:t>
            </a:r>
            <a:r>
              <a:rPr lang="ru-RU" altLang="ru-RU" b="1" i="1" baseline="-25000" smtClean="0">
                <a:latin typeface="Arial" pitchFamily="34" charset="0"/>
              </a:rPr>
              <a:t>var</a:t>
            </a:r>
            <a:r>
              <a:rPr lang="ru-RU" altLang="ru-RU" b="1" smtClean="0">
                <a:latin typeface="Arial" pitchFamily="34" charset="0"/>
              </a:rPr>
              <a:t> – модель вариабельности ПС;  </a:t>
            </a:r>
          </a:p>
          <a:p>
            <a:pPr>
              <a:buFont typeface="Georgia" pitchFamily="18" charset="0"/>
              <a:buNone/>
              <a:tabLst>
                <a:tab pos="3495675" algn="l"/>
              </a:tabLst>
            </a:pPr>
            <a:r>
              <a:rPr lang="ru-RU" altLang="ru-RU" b="1" smtClean="0">
                <a:latin typeface="Arial" pitchFamily="34" charset="0"/>
              </a:rPr>
              <a:t>        </a:t>
            </a:r>
            <a:r>
              <a:rPr lang="ru-RU" altLang="ru-RU" b="1" i="1" smtClean="0">
                <a:latin typeface="Arial" pitchFamily="34" charset="0"/>
              </a:rPr>
              <a:t>MК</a:t>
            </a:r>
            <a:r>
              <a:rPr lang="ru-RU" altLang="ru-RU" b="1" smtClean="0">
                <a:latin typeface="Arial" pitchFamily="34" charset="0"/>
              </a:rPr>
              <a:t> – модель процесса сборки (конфигурации); </a:t>
            </a:r>
            <a:endParaRPr lang="uk-UA" altLang="ru-RU" b="1" smtClean="0">
              <a:latin typeface="Arial" pitchFamily="34" charset="0"/>
            </a:endParaRPr>
          </a:p>
          <a:p>
            <a:pPr>
              <a:buFont typeface="Georgia" pitchFamily="18" charset="0"/>
              <a:buNone/>
              <a:tabLst>
                <a:tab pos="3495675" algn="l"/>
              </a:tabLst>
            </a:pPr>
            <a:r>
              <a:rPr lang="uk-UA" altLang="ru-RU" b="1" smtClean="0">
                <a:latin typeface="Arial" pitchFamily="34" charset="0"/>
              </a:rPr>
              <a:t>        </a:t>
            </a:r>
          </a:p>
          <a:p>
            <a:pPr>
              <a:lnSpc>
                <a:spcPct val="80000"/>
              </a:lnSpc>
              <a:buFont typeface="Georgia" pitchFamily="18" charset="0"/>
              <a:buNone/>
              <a:tabLst>
                <a:tab pos="3495675" algn="l"/>
              </a:tabLst>
            </a:pPr>
            <a:endParaRPr lang="ru-RU" altLang="ru-RU" b="1" smtClean="0">
              <a:latin typeface="Arial"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bwMode="auto">
          <a:xfrm>
            <a:off x="1793875" y="0"/>
            <a:ext cx="6511925"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2800" smtClean="0">
                <a:solidFill>
                  <a:schemeClr val="tx1"/>
                </a:solidFill>
                <a:effectLst/>
                <a:latin typeface="Trebuchet MS" pitchFamily="34" charset="0"/>
              </a:rPr>
              <a:t>Компонентная модель</a:t>
            </a:r>
            <a:endParaRPr lang="ru-RU" altLang="ru-RU" sz="2800" smtClean="0">
              <a:solidFill>
                <a:schemeClr val="tx1"/>
              </a:solidFill>
              <a:effectLst/>
              <a:latin typeface="Trebuchet MS" pitchFamily="34" charset="0"/>
            </a:endParaRPr>
          </a:p>
        </p:txBody>
      </p:sp>
      <p:sp>
        <p:nvSpPr>
          <p:cNvPr id="46083" name="Rectangle 3"/>
          <p:cNvSpPr>
            <a:spLocks noGrp="1"/>
          </p:cNvSpPr>
          <p:nvPr>
            <p:ph type="body" idx="4294967295"/>
          </p:nvPr>
        </p:nvSpPr>
        <p:spPr>
          <a:xfrm>
            <a:off x="395288" y="731838"/>
            <a:ext cx="8569325" cy="5792787"/>
          </a:xfrm>
        </p:spPr>
        <p:txBody>
          <a:bodyPr/>
          <a:lstStyle/>
          <a:p>
            <a:pPr>
              <a:lnSpc>
                <a:spcPct val="80000"/>
              </a:lnSpc>
              <a:buFont typeface="Georgia" pitchFamily="18" charset="0"/>
              <a:buNone/>
            </a:pPr>
            <a:r>
              <a:rPr lang="ru-RU" altLang="ru-RU" sz="2400" b="1" i="1" smtClean="0">
                <a:latin typeface="Arial" pitchFamily="34" charset="0"/>
              </a:rPr>
              <a:t>Компонентная модель</a:t>
            </a:r>
            <a:r>
              <a:rPr lang="ru-RU" altLang="ru-RU" sz="2400" b="1" smtClean="0">
                <a:latin typeface="Arial" pitchFamily="34" charset="0"/>
              </a:rPr>
              <a:t> СПС отражают  методы объектов   КПИ  для одного и только одного  объекта и интерфейсов между ними. </a:t>
            </a:r>
          </a:p>
          <a:p>
            <a:pPr>
              <a:lnSpc>
                <a:spcPct val="80000"/>
              </a:lnSpc>
              <a:buFont typeface="Georgia" pitchFamily="18" charset="0"/>
              <a:buNone/>
            </a:pPr>
            <a:r>
              <a:rPr lang="ru-RU" altLang="ru-RU" sz="2400" b="1" smtClean="0">
                <a:latin typeface="Arial" pitchFamily="34" charset="0"/>
              </a:rPr>
              <a:t>   Модель  КМ имеет следующий вид:</a:t>
            </a:r>
            <a:endParaRPr lang="ru-RU" altLang="ru-RU" sz="2400" b="1" i="1" smtClean="0">
              <a:latin typeface="Arial" pitchFamily="34" charset="0"/>
            </a:endParaRPr>
          </a:p>
          <a:p>
            <a:pPr>
              <a:lnSpc>
                <a:spcPct val="80000"/>
              </a:lnSpc>
              <a:buFont typeface="Georgia" pitchFamily="18" charset="0"/>
              <a:buNone/>
            </a:pPr>
            <a:r>
              <a:rPr lang="ru-RU" altLang="ru-RU" sz="2400" b="1" i="1" smtClean="0">
                <a:latin typeface="Arial" pitchFamily="34" charset="0"/>
              </a:rPr>
              <a:t>                      СМ </a:t>
            </a:r>
            <a:r>
              <a:rPr lang="ru-RU" altLang="ru-RU" sz="2400" b="1" smtClean="0">
                <a:latin typeface="Arial" pitchFamily="34" charset="0"/>
              </a:rPr>
              <a:t>=  </a:t>
            </a:r>
            <a:r>
              <a:rPr lang="ru-RU" altLang="ru-RU" sz="2400" b="1" smtClean="0">
                <a:latin typeface="Arial" pitchFamily="34" charset="0"/>
                <a:sym typeface="Symbol" pitchFamily="18" charset="2"/>
              </a:rPr>
              <a:t></a:t>
            </a:r>
            <a:r>
              <a:rPr lang="ru-RU" altLang="ru-RU" sz="2400" b="1" i="1" smtClean="0">
                <a:latin typeface="Arial" pitchFamily="34" charset="0"/>
              </a:rPr>
              <a:t>RC, In,  ImC, Fim</a:t>
            </a:r>
            <a:r>
              <a:rPr lang="ru-RU" altLang="ru-RU" sz="2400" b="1" smtClean="0">
                <a:latin typeface="Arial" pitchFamily="34" charset="0"/>
                <a:sym typeface="Symbol" pitchFamily="18" charset="2"/>
              </a:rPr>
              <a:t></a:t>
            </a:r>
            <a:r>
              <a:rPr lang="ru-RU" altLang="ru-RU" sz="2400" b="1" smtClean="0">
                <a:latin typeface="Arial" pitchFamily="34" charset="0"/>
              </a:rPr>
              <a:t>,   </a:t>
            </a:r>
          </a:p>
          <a:p>
            <a:pPr>
              <a:lnSpc>
                <a:spcPct val="80000"/>
              </a:lnSpc>
              <a:buFont typeface="Georgia" pitchFamily="18" charset="0"/>
              <a:buNone/>
            </a:pPr>
            <a:r>
              <a:rPr lang="ru-RU" altLang="ru-RU" sz="2400" b="1" smtClean="0">
                <a:latin typeface="Arial" pitchFamily="34" charset="0"/>
              </a:rPr>
              <a:t>где   </a:t>
            </a:r>
            <a:r>
              <a:rPr lang="ru-RU" altLang="ru-RU" sz="2400" b="1" i="1" smtClean="0">
                <a:latin typeface="Arial" pitchFamily="34" charset="0"/>
              </a:rPr>
              <a:t>RC </a:t>
            </a:r>
            <a:r>
              <a:rPr lang="ru-RU" altLang="ru-RU" sz="2400" b="1" smtClean="0">
                <a:latin typeface="Arial" pitchFamily="34" charset="0"/>
              </a:rPr>
              <a:t>– базовые компоненты множества компонентов  С, которые соответствуют базовым объектам модели ОМ;   </a:t>
            </a:r>
            <a:endParaRPr lang="ru-RU" altLang="ru-RU" sz="2400" b="1" i="1" smtClean="0">
              <a:latin typeface="Arial" pitchFamily="34" charset="0"/>
            </a:endParaRPr>
          </a:p>
          <a:p>
            <a:pPr>
              <a:lnSpc>
                <a:spcPct val="80000"/>
              </a:lnSpc>
              <a:buFont typeface="Georgia" pitchFamily="18" charset="0"/>
              <a:buNone/>
            </a:pPr>
            <a:r>
              <a:rPr lang="ru-RU" altLang="ru-RU" sz="2400" b="1" i="1" smtClean="0">
                <a:latin typeface="Arial" pitchFamily="34" charset="0"/>
              </a:rPr>
              <a:t>In</a:t>
            </a:r>
            <a:r>
              <a:rPr lang="ru-RU" altLang="ru-RU" sz="2400" b="1" smtClean="0">
                <a:latin typeface="Arial" pitchFamily="34" charset="0"/>
              </a:rPr>
              <a:t> – интерфейс компонентов, среди параметров которого задается имя точки вариантности;</a:t>
            </a:r>
          </a:p>
          <a:p>
            <a:pPr>
              <a:lnSpc>
                <a:spcPct val="80000"/>
              </a:lnSpc>
              <a:buFont typeface="Georgia" pitchFamily="18" charset="0"/>
              <a:buNone/>
            </a:pPr>
            <a:r>
              <a:rPr lang="ru-RU" altLang="ru-RU" sz="2400" b="1" i="1" smtClean="0">
                <a:latin typeface="Arial" pitchFamily="34" charset="0"/>
              </a:rPr>
              <a:t>ImC</a:t>
            </a:r>
            <a:r>
              <a:rPr lang="ru-RU" altLang="ru-RU" sz="2400" b="1" smtClean="0">
                <a:latin typeface="Arial" pitchFamily="34" charset="0"/>
              </a:rPr>
              <a:t> – реализация   базового компонента в заданной среде;</a:t>
            </a:r>
            <a:endParaRPr lang="ru-RU" altLang="ru-RU" sz="2400" b="1" i="1" smtClean="0">
              <a:latin typeface="Arial" pitchFamily="34" charset="0"/>
            </a:endParaRPr>
          </a:p>
          <a:p>
            <a:pPr>
              <a:lnSpc>
                <a:spcPct val="80000"/>
              </a:lnSpc>
              <a:buFont typeface="Georgia" pitchFamily="18" charset="0"/>
              <a:buNone/>
            </a:pPr>
            <a:r>
              <a:rPr lang="ru-RU" altLang="ru-RU" sz="2400" b="1" smtClean="0">
                <a:latin typeface="Arial" pitchFamily="34" charset="0"/>
              </a:rPr>
              <a:t>Компонентная модель  ориентирована на обеспечение  вариантности систем семейства на разных уровнях модели и  платформ выходного кода, а также оценки полученного уровня вариабельности потребностям заказчика. </a:t>
            </a:r>
            <a:endParaRPr lang="ru-RU" altLang="ko-KR" sz="2400" b="1" i="1" smtClean="0">
              <a:latin typeface="Arial" pitchFamily="34" charset="0"/>
            </a:endParaRPr>
          </a:p>
          <a:p>
            <a:pPr>
              <a:lnSpc>
                <a:spcPct val="80000"/>
              </a:lnSpc>
              <a:buFont typeface="Georgia" pitchFamily="18" charset="0"/>
              <a:buNone/>
            </a:pPr>
            <a:r>
              <a:rPr lang="ru-RU" altLang="ru-RU" sz="2400" b="1" i="1" smtClean="0">
                <a:latin typeface="Arial" pitchFamily="34" charset="0"/>
              </a:rPr>
              <a:t>Fim (</a:t>
            </a:r>
            <a:r>
              <a:rPr lang="ru-RU" altLang="ru-RU" sz="2400" b="1" i="1" smtClean="0">
                <a:latin typeface="Arial" pitchFamily="34" charset="0"/>
                <a:sym typeface="Symbol" pitchFamily="18" charset="2"/>
              </a:rPr>
              <a:t></a:t>
            </a:r>
            <a:r>
              <a:rPr lang="ru-RU" altLang="ru-RU" sz="2400" b="1" i="1" smtClean="0">
                <a:latin typeface="Arial" pitchFamily="34" charset="0"/>
              </a:rPr>
              <a:t>)</a:t>
            </a:r>
            <a:r>
              <a:rPr lang="ru-RU" altLang="ru-RU" sz="2400" b="1" smtClean="0">
                <a:latin typeface="Arial" pitchFamily="34" charset="0"/>
              </a:rPr>
              <a:t> – функции преобразования входных и выходных параметров интерфейса и множество  данных в  сигнатуре  интерфейса.                </a:t>
            </a:r>
          </a:p>
          <a:p>
            <a:pPr>
              <a:lnSpc>
                <a:spcPct val="80000"/>
              </a:lnSpc>
              <a:buFont typeface="Georgia" pitchFamily="18" charset="0"/>
              <a:buNone/>
            </a:pPr>
            <a:r>
              <a:rPr lang="ru-RU" altLang="ko-KR" sz="2400" smtClean="0">
                <a:latin typeface="Arial" pitchFamily="34" charset="0"/>
              </a:rPr>
              <a:t> </a:t>
            </a:r>
            <a:endParaRPr lang="uk-UA" altLang="ru-RU" sz="2400" smtClean="0">
              <a:latin typeface="Arial" pitchFamily="34" charset="0"/>
            </a:endParaRPr>
          </a:p>
          <a:p>
            <a:pPr>
              <a:buFont typeface="Georgia" pitchFamily="18" charset="0"/>
              <a:buNone/>
            </a:pPr>
            <a:endParaRPr lang="ru-RU" altLang="ru-RU" b="1" smtClean="0">
              <a:latin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bwMode="auto">
          <a:xfrm>
            <a:off x="755650" y="115888"/>
            <a:ext cx="8280400" cy="50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2800" smtClean="0">
                <a:solidFill>
                  <a:schemeClr val="tx1"/>
                </a:solidFill>
                <a:effectLst/>
                <a:latin typeface="Trebuchet MS" pitchFamily="34" charset="0"/>
              </a:rPr>
              <a:t> Жизненный  цикл ООП</a:t>
            </a:r>
            <a:endParaRPr lang="ru-RU" altLang="ru-RU" sz="2800" smtClean="0">
              <a:solidFill>
                <a:schemeClr val="tx1"/>
              </a:solidFill>
              <a:effectLst/>
              <a:latin typeface="Trebuchet MS" pitchFamily="34" charset="0"/>
            </a:endParaRPr>
          </a:p>
        </p:txBody>
      </p:sp>
      <p:sp>
        <p:nvSpPr>
          <p:cNvPr id="47107" name="Rectangle 3"/>
          <p:cNvSpPr>
            <a:spLocks noGrp="1"/>
          </p:cNvSpPr>
          <p:nvPr>
            <p:ph type="body" idx="4294967295"/>
          </p:nvPr>
        </p:nvSpPr>
        <p:spPr>
          <a:xfrm>
            <a:off x="323850" y="620713"/>
            <a:ext cx="8280400" cy="6237287"/>
          </a:xfrm>
        </p:spPr>
        <p:txBody>
          <a:bodyPr/>
          <a:lstStyle/>
          <a:p>
            <a:pPr eaLnBrk="1" hangingPunct="1">
              <a:lnSpc>
                <a:spcPct val="90000"/>
              </a:lnSpc>
              <a:buFont typeface="Georgia" pitchFamily="18" charset="0"/>
              <a:buNone/>
            </a:pPr>
            <a:r>
              <a:rPr lang="ru-RU" altLang="ru-RU" sz="1800" b="1" smtClean="0">
                <a:latin typeface="Trebuchet MS" pitchFamily="34" charset="0"/>
              </a:rPr>
              <a:t>   Объектная технология была создана исходя из опыта разработки реальных систем и стала самым большим обобщением опыта разработчиков программ за последние 20 лет. </a:t>
            </a:r>
          </a:p>
          <a:p>
            <a:pPr eaLnBrk="1" hangingPunct="1">
              <a:lnSpc>
                <a:spcPct val="90000"/>
              </a:lnSpc>
              <a:buFont typeface="Georgia" pitchFamily="18" charset="0"/>
              <a:buNone/>
            </a:pPr>
            <a:r>
              <a:rPr lang="ru-RU" altLang="ru-RU" sz="1800" b="1" smtClean="0">
                <a:latin typeface="Trebuchet MS" pitchFamily="34" charset="0"/>
              </a:rPr>
              <a:t>   Если программу представлять в виде объектов, то она легче создается, более надежна и легко исправляется путем  добавления или удаления  объектов. </a:t>
            </a:r>
          </a:p>
          <a:p>
            <a:pPr eaLnBrk="1" hangingPunct="1">
              <a:lnSpc>
                <a:spcPct val="90000"/>
              </a:lnSpc>
              <a:buFont typeface="Georgia" pitchFamily="18" charset="0"/>
              <a:buNone/>
            </a:pPr>
            <a:r>
              <a:rPr lang="ru-RU" altLang="ru-RU" sz="1800" b="1" smtClean="0">
                <a:latin typeface="Trebuchet MS" pitchFamily="34" charset="0"/>
              </a:rPr>
              <a:t>  </a:t>
            </a:r>
            <a:r>
              <a:rPr lang="ru-RU" altLang="ru-RU" sz="1800" b="1" smtClean="0">
                <a:solidFill>
                  <a:schemeClr val="accent1"/>
                </a:solidFill>
                <a:latin typeface="Trebuchet MS" pitchFamily="34" charset="0"/>
              </a:rPr>
              <a:t>Технология включает процессы ЖЦ:</a:t>
            </a:r>
          </a:p>
          <a:p>
            <a:pPr eaLnBrk="1" hangingPunct="1">
              <a:lnSpc>
                <a:spcPct val="90000"/>
              </a:lnSpc>
              <a:buFont typeface="Georgia" pitchFamily="18" charset="0"/>
              <a:buNone/>
            </a:pPr>
            <a:r>
              <a:rPr lang="ru-RU" altLang="ru-RU" sz="1800" b="1" smtClean="0">
                <a:latin typeface="Trebuchet MS" pitchFamily="34" charset="0"/>
              </a:rPr>
              <a:t>  1. Анализ ПрО.</a:t>
            </a:r>
          </a:p>
          <a:p>
            <a:pPr eaLnBrk="1" hangingPunct="1">
              <a:lnSpc>
                <a:spcPct val="90000"/>
              </a:lnSpc>
              <a:buFont typeface="Georgia" pitchFamily="18" charset="0"/>
              <a:buNone/>
            </a:pPr>
            <a:r>
              <a:rPr lang="ru-RU" altLang="ru-RU" sz="1800" b="1" smtClean="0">
                <a:latin typeface="Trebuchet MS" pitchFamily="34" charset="0"/>
              </a:rPr>
              <a:t>  2. Формулировка требований.  </a:t>
            </a:r>
          </a:p>
          <a:p>
            <a:pPr eaLnBrk="1" hangingPunct="1">
              <a:lnSpc>
                <a:spcPct val="90000"/>
              </a:lnSpc>
              <a:buFont typeface="Georgia" pitchFamily="18" charset="0"/>
              <a:buNone/>
            </a:pPr>
            <a:r>
              <a:rPr lang="ru-RU" altLang="ru-RU" sz="1800" b="1" smtClean="0">
                <a:latin typeface="Trebuchet MS" pitchFamily="34" charset="0"/>
              </a:rPr>
              <a:t>  3. Создание модели ПрО из объектов. </a:t>
            </a:r>
          </a:p>
          <a:p>
            <a:pPr eaLnBrk="1" hangingPunct="1">
              <a:lnSpc>
                <a:spcPct val="90000"/>
              </a:lnSpc>
              <a:buFont typeface="Georgia" pitchFamily="18" charset="0"/>
              <a:buNone/>
            </a:pPr>
            <a:r>
              <a:rPr lang="ru-RU" altLang="ru-RU" sz="1800" b="1" smtClean="0">
                <a:latin typeface="Trebuchet MS" pitchFamily="34" charset="0"/>
              </a:rPr>
              <a:t>  4.  Проектирование  объектов модели для описания  объектнов в     </a:t>
            </a:r>
          </a:p>
          <a:p>
            <a:pPr eaLnBrk="1" hangingPunct="1">
              <a:lnSpc>
                <a:spcPct val="90000"/>
              </a:lnSpc>
              <a:buFont typeface="Georgia" pitchFamily="18" charset="0"/>
              <a:buNone/>
            </a:pPr>
            <a:r>
              <a:rPr lang="ru-RU" altLang="ru-RU" sz="1800" b="1" smtClean="0">
                <a:latin typeface="Trebuchet MS" pitchFamily="34" charset="0"/>
              </a:rPr>
              <a:t>       языке программирования. </a:t>
            </a:r>
          </a:p>
          <a:p>
            <a:pPr eaLnBrk="1" hangingPunct="1">
              <a:lnSpc>
                <a:spcPct val="90000"/>
              </a:lnSpc>
              <a:buFont typeface="Georgia" pitchFamily="18" charset="0"/>
              <a:buNone/>
            </a:pPr>
            <a:r>
              <a:rPr lang="ru-RU" altLang="ru-RU" sz="1800" b="1" smtClean="0">
                <a:latin typeface="Trebuchet MS" pitchFamily="34" charset="0"/>
              </a:rPr>
              <a:t>   5.Реализация алгоритмов объектов в объектных языках (</a:t>
            </a:r>
            <a:r>
              <a:rPr lang="en-US" altLang="ru-RU" sz="1800" b="1" smtClean="0">
                <a:latin typeface="Trebuchet MS" pitchFamily="34" charset="0"/>
              </a:rPr>
              <a:t>Basic,  C#, </a:t>
            </a:r>
            <a:endParaRPr lang="ru-RU" altLang="ru-RU" sz="1800" b="1" smtClean="0">
              <a:latin typeface="Trebuchet MS" pitchFamily="34" charset="0"/>
            </a:endParaRPr>
          </a:p>
          <a:p>
            <a:pPr eaLnBrk="1" hangingPunct="1">
              <a:lnSpc>
                <a:spcPct val="90000"/>
              </a:lnSpc>
              <a:buFont typeface="Georgia" pitchFamily="18" charset="0"/>
              <a:buNone/>
            </a:pPr>
            <a:r>
              <a:rPr lang="ru-RU" altLang="ru-RU" sz="1800" b="1" smtClean="0">
                <a:latin typeface="Trebuchet MS" pitchFamily="34" charset="0"/>
              </a:rPr>
              <a:t>       </a:t>
            </a:r>
            <a:r>
              <a:rPr lang="en-US" altLang="ru-RU" sz="1800" b="1" smtClean="0">
                <a:latin typeface="Trebuchet MS" pitchFamily="34" charset="0"/>
              </a:rPr>
              <a:t>Java </a:t>
            </a:r>
            <a:r>
              <a:rPr lang="uk-UA" altLang="ru-RU" sz="1800" b="1" smtClean="0">
                <a:latin typeface="Trebuchet MS" pitchFamily="34" charset="0"/>
              </a:rPr>
              <a:t>та ін.).</a:t>
            </a:r>
          </a:p>
          <a:p>
            <a:pPr eaLnBrk="1" hangingPunct="1">
              <a:lnSpc>
                <a:spcPct val="90000"/>
              </a:lnSpc>
              <a:buFont typeface="Georgia" pitchFamily="18" charset="0"/>
              <a:buNone/>
            </a:pPr>
            <a:r>
              <a:rPr lang="uk-UA" altLang="ru-RU" sz="1800" b="1" smtClean="0">
                <a:latin typeface="Trebuchet MS" pitchFamily="34" charset="0"/>
              </a:rPr>
              <a:t>    6. Опис </a:t>
            </a:r>
            <a:r>
              <a:rPr lang="ru-RU" altLang="ru-RU" sz="1800" b="1" smtClean="0">
                <a:latin typeface="Trebuchet MS" pitchFamily="34" charset="0"/>
              </a:rPr>
              <a:t> интерфейса в языке  </a:t>
            </a:r>
            <a:r>
              <a:rPr lang="en-US" altLang="ru-RU" sz="1800" b="1" smtClean="0">
                <a:latin typeface="Trebuchet MS" pitchFamily="34" charset="0"/>
              </a:rPr>
              <a:t>IDL</a:t>
            </a:r>
            <a:r>
              <a:rPr lang="ru-RU" altLang="ru-RU" sz="1800" b="1" smtClean="0">
                <a:latin typeface="Trebuchet MS" pitchFamily="34" charset="0"/>
              </a:rPr>
              <a:t>. </a:t>
            </a:r>
          </a:p>
          <a:p>
            <a:pPr eaLnBrk="1" hangingPunct="1">
              <a:lnSpc>
                <a:spcPct val="90000"/>
              </a:lnSpc>
              <a:buFont typeface="Georgia" pitchFamily="18" charset="0"/>
              <a:buNone/>
            </a:pPr>
            <a:r>
              <a:rPr lang="ru-RU" altLang="ru-RU" sz="1800" b="1" smtClean="0">
                <a:solidFill>
                  <a:schemeClr val="accent1"/>
                </a:solidFill>
                <a:latin typeface="Trebuchet MS" pitchFamily="34" charset="0"/>
              </a:rPr>
              <a:t>    7. Обработка программ в среде системы программирования.</a:t>
            </a:r>
          </a:p>
          <a:p>
            <a:pPr eaLnBrk="1" hangingPunct="1">
              <a:lnSpc>
                <a:spcPct val="90000"/>
              </a:lnSpc>
              <a:buFont typeface="Georgia" pitchFamily="18" charset="0"/>
              <a:buNone/>
            </a:pPr>
            <a:r>
              <a:rPr lang="ru-RU" altLang="ru-RU" sz="1800" b="1" smtClean="0">
                <a:solidFill>
                  <a:schemeClr val="accent1"/>
                </a:solidFill>
                <a:latin typeface="Trebuchet MS" pitchFamily="34" charset="0"/>
              </a:rPr>
              <a:t>    8. Отладка ы тестирование.</a:t>
            </a:r>
          </a:p>
          <a:p>
            <a:pPr eaLnBrk="1" hangingPunct="1">
              <a:lnSpc>
                <a:spcPct val="90000"/>
              </a:lnSpc>
              <a:buFont typeface="Georgia" pitchFamily="18" charset="0"/>
              <a:buNone/>
            </a:pPr>
            <a:r>
              <a:rPr lang="ru-RU" altLang="ru-RU" sz="1800" b="1" smtClean="0">
                <a:solidFill>
                  <a:schemeClr val="accent1"/>
                </a:solidFill>
                <a:latin typeface="Trebuchet MS" pitchFamily="34" charset="0"/>
              </a:rPr>
              <a:t> </a:t>
            </a:r>
            <a:r>
              <a:rPr lang="ru-RU" altLang="ru-RU" sz="2700" b="1" smtClean="0">
                <a:solidFill>
                  <a:schemeClr val="accent1"/>
                </a:solidFill>
                <a:latin typeface="Trebuchet MS" pitchFamily="34" charset="0"/>
              </a:rPr>
              <a:t>        </a:t>
            </a:r>
            <a:r>
              <a:rPr lang="ru-RU" altLang="ru-RU" sz="2000" b="1" smtClean="0">
                <a:solidFill>
                  <a:schemeClr val="tx1"/>
                </a:solidFill>
                <a:latin typeface="Trebuchet MS" pitchFamily="34" charset="0"/>
              </a:rPr>
              <a:t>3. Новые объектные инструменты: Java, Java Beans, JavaScript…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bwMode="auto">
          <a:xfrm>
            <a:off x="1793875" y="6308725"/>
            <a:ext cx="6511925"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48131" name="Rectangle 3"/>
          <p:cNvSpPr>
            <a:spLocks noGrp="1"/>
          </p:cNvSpPr>
          <p:nvPr>
            <p:ph type="body" idx="4294967295"/>
          </p:nvPr>
        </p:nvSpPr>
        <p:spPr>
          <a:xfrm>
            <a:off x="1143000" y="731838"/>
            <a:ext cx="6400800" cy="4065587"/>
          </a:xfrm>
        </p:spPr>
        <p:txBody>
          <a:bodyPr/>
          <a:lstStyle/>
          <a:p>
            <a:pPr>
              <a:buFont typeface="Georgia" pitchFamily="18" charset="0"/>
              <a:buNone/>
            </a:pPr>
            <a:r>
              <a:rPr lang="ru-RU" altLang="ru-RU" smtClean="0">
                <a:latin typeface="Arial" pitchFamily="34" charset="0"/>
              </a:rPr>
              <a:t>                 </a:t>
            </a:r>
            <a:r>
              <a:rPr lang="ru-RU" altLang="ru-RU" sz="3600" b="1" smtClean="0">
                <a:latin typeface="Arial" pitchFamily="34" charset="0"/>
              </a:rPr>
              <a:t>2.Компонентное </a:t>
            </a:r>
          </a:p>
          <a:p>
            <a:pPr>
              <a:buFont typeface="Georgia" pitchFamily="18" charset="0"/>
              <a:buNone/>
            </a:pPr>
            <a:r>
              <a:rPr lang="ru-RU" altLang="ru-RU" sz="3600" b="1" smtClean="0">
                <a:latin typeface="Arial" pitchFamily="34" charset="0"/>
              </a:rPr>
              <a:t>        программирование</a:t>
            </a:r>
          </a:p>
          <a:p>
            <a:pPr>
              <a:buFont typeface="Georgia" pitchFamily="18" charset="0"/>
              <a:buNone/>
            </a:pPr>
            <a:endParaRPr lang="ru-RU" altLang="ru-RU" sz="3600" b="1" smtClean="0">
              <a:latin typeface="Arial" pitchFamily="34" charset="0"/>
            </a:endParaRPr>
          </a:p>
          <a:p>
            <a:pPr algn="ctr">
              <a:buFont typeface="Georgia" pitchFamily="18" charset="0"/>
              <a:buNone/>
            </a:pPr>
            <a:r>
              <a:rPr lang="ru-RU" altLang="ru-RU" sz="3600" b="1" smtClean="0">
                <a:latin typeface="Arial" pitchFamily="34" charset="0"/>
              </a:rPr>
              <a:t>Компоненты повторного использования (КПИ)</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bwMode="auto">
          <a:xfrm>
            <a:off x="1793875" y="6308725"/>
            <a:ext cx="7350125"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100" smtClean="0">
                <a:solidFill>
                  <a:schemeClr val="tx1"/>
                </a:solidFill>
                <a:effectLst/>
                <a:latin typeface="Arial" pitchFamily="34" charset="0"/>
              </a:rPr>
              <a:t>Лаврищева Е.М</a:t>
            </a:r>
            <a:r>
              <a:rPr lang="ru-RU" altLang="ru-RU" sz="1400" smtClean="0">
                <a:solidFill>
                  <a:schemeClr val="tx1"/>
                </a:solidFill>
                <a:effectLst/>
                <a:latin typeface="Arial" pitchFamily="34" charset="0"/>
              </a:rPr>
              <a:t>.</a:t>
            </a:r>
          </a:p>
        </p:txBody>
      </p:sp>
      <p:sp>
        <p:nvSpPr>
          <p:cNvPr id="51203" name="Rectangle 3"/>
          <p:cNvSpPr>
            <a:spLocks noGrp="1"/>
          </p:cNvSpPr>
          <p:nvPr>
            <p:ph type="body" idx="4294967295"/>
          </p:nvPr>
        </p:nvSpPr>
        <p:spPr>
          <a:xfrm>
            <a:off x="179388" y="44450"/>
            <a:ext cx="8785225" cy="6264275"/>
          </a:xfrm>
        </p:spPr>
        <p:txBody>
          <a:bodyPr/>
          <a:lstStyle/>
          <a:p>
            <a:pPr marL="46037" indent="0">
              <a:buFont typeface="Georgia" pitchFamily="18" charset="0"/>
              <a:buNone/>
              <a:defRPr/>
            </a:pPr>
            <a:r>
              <a:rPr lang="ru-RU" sz="2400" b="1" dirty="0" smtClean="0">
                <a:solidFill>
                  <a:schemeClr val="accent1"/>
                </a:solidFill>
              </a:rPr>
              <a:t>     Компонентный </a:t>
            </a:r>
            <a:r>
              <a:rPr lang="ru-RU" sz="2400" b="1" dirty="0">
                <a:solidFill>
                  <a:schemeClr val="accent1"/>
                </a:solidFill>
              </a:rPr>
              <a:t>метод программированием ПС</a:t>
            </a:r>
            <a:r>
              <a:rPr lang="ru-RU" sz="1800" dirty="0"/>
              <a:t> </a:t>
            </a:r>
            <a:endParaRPr lang="ru-RU" sz="1800" dirty="0" smtClean="0"/>
          </a:p>
          <a:p>
            <a:pPr marL="46037" indent="0">
              <a:buFont typeface="Georgia" pitchFamily="18" charset="0"/>
              <a:buNone/>
              <a:defRPr/>
            </a:pPr>
            <a:r>
              <a:rPr lang="ru-RU" sz="1800" b="1" dirty="0" smtClean="0">
                <a:solidFill>
                  <a:schemeClr val="tx1"/>
                </a:solidFill>
              </a:rPr>
              <a:t>основан </a:t>
            </a:r>
            <a:r>
              <a:rPr lang="ru-RU" sz="1800" b="1" dirty="0">
                <a:solidFill>
                  <a:schemeClr val="tx1"/>
                </a:solidFill>
              </a:rPr>
              <a:t>на композиции </a:t>
            </a:r>
            <a:r>
              <a:rPr lang="ru-RU" sz="1800" b="1" dirty="0" smtClean="0">
                <a:solidFill>
                  <a:schemeClr val="tx1"/>
                </a:solidFill>
              </a:rPr>
              <a:t>(сборки) готовых </a:t>
            </a:r>
            <a:r>
              <a:rPr lang="ru-RU" sz="1800" b="1" dirty="0">
                <a:solidFill>
                  <a:schemeClr val="tx1"/>
                </a:solidFill>
              </a:rPr>
              <a:t>компонентов, которыми могут быть:</a:t>
            </a:r>
          </a:p>
          <a:p>
            <a:pPr marL="46037" indent="0">
              <a:buFont typeface="Georgia" pitchFamily="18" charset="0"/>
              <a:buNone/>
              <a:defRPr/>
            </a:pPr>
            <a:r>
              <a:rPr lang="ru-RU" sz="1800" b="1" dirty="0">
                <a:solidFill>
                  <a:schemeClr val="tx1"/>
                </a:solidFill>
              </a:rPr>
              <a:t>- </a:t>
            </a:r>
            <a:r>
              <a:rPr lang="ru-RU" sz="1800" b="1" dirty="0">
                <a:solidFill>
                  <a:schemeClr val="accent1"/>
                </a:solidFill>
              </a:rPr>
              <a:t>Простые </a:t>
            </a:r>
            <a:r>
              <a:rPr lang="ru-RU" sz="1800" b="1" dirty="0">
                <a:solidFill>
                  <a:schemeClr val="tx1"/>
                </a:solidFill>
              </a:rPr>
              <a:t>компоненты, реализующие некоторую функцию </a:t>
            </a:r>
            <a:r>
              <a:rPr lang="ru-RU" sz="1800" b="1" dirty="0" err="1">
                <a:solidFill>
                  <a:schemeClr val="tx1"/>
                </a:solidFill>
              </a:rPr>
              <a:t>ПрО</a:t>
            </a:r>
            <a:r>
              <a:rPr lang="ru-RU" sz="1800" b="1" dirty="0">
                <a:solidFill>
                  <a:schemeClr val="tx1"/>
                </a:solidFill>
              </a:rPr>
              <a:t>;</a:t>
            </a:r>
          </a:p>
          <a:p>
            <a:pPr>
              <a:buFontTx/>
              <a:buChar char="-"/>
              <a:defRPr/>
            </a:pPr>
            <a:r>
              <a:rPr lang="ru-RU" sz="1800" b="1" dirty="0" smtClean="0">
                <a:solidFill>
                  <a:schemeClr val="accent1"/>
                </a:solidFill>
              </a:rPr>
              <a:t>Готовые </a:t>
            </a:r>
            <a:r>
              <a:rPr lang="ru-RU" sz="1800" b="1" dirty="0">
                <a:solidFill>
                  <a:schemeClr val="accent1"/>
                </a:solidFill>
              </a:rPr>
              <a:t>компоненты</a:t>
            </a:r>
            <a:r>
              <a:rPr lang="ru-RU" sz="1800" b="1" dirty="0">
                <a:solidFill>
                  <a:schemeClr val="tx1"/>
                </a:solidFill>
              </a:rPr>
              <a:t> (например, </a:t>
            </a:r>
            <a:r>
              <a:rPr lang="ru-RU" sz="1800" b="1" dirty="0" err="1">
                <a:solidFill>
                  <a:schemeClr val="tx1"/>
                </a:solidFill>
              </a:rPr>
              <a:t>beans</a:t>
            </a:r>
            <a:r>
              <a:rPr lang="ru-RU" sz="1800" b="1" dirty="0">
                <a:solidFill>
                  <a:schemeClr val="tx1"/>
                </a:solidFill>
              </a:rPr>
              <a:t>-компоненты в языке </a:t>
            </a:r>
            <a:r>
              <a:rPr lang="ru-RU" sz="1800" b="1" dirty="0" err="1">
                <a:solidFill>
                  <a:schemeClr val="tx1"/>
                </a:solidFill>
              </a:rPr>
              <a:t>Lava</a:t>
            </a:r>
            <a:r>
              <a:rPr lang="ru-RU" sz="1800" b="1" dirty="0" smtClean="0">
                <a:solidFill>
                  <a:schemeClr val="tx1"/>
                </a:solidFill>
              </a:rPr>
              <a:t>)</a:t>
            </a:r>
            <a:r>
              <a:rPr lang="en-US" sz="1800" b="1" dirty="0" smtClean="0">
                <a:solidFill>
                  <a:schemeClr val="tx1"/>
                </a:solidFill>
              </a:rPr>
              <a:t>;</a:t>
            </a:r>
          </a:p>
          <a:p>
            <a:pPr>
              <a:buFontTx/>
              <a:buChar char="-"/>
              <a:defRPr/>
            </a:pPr>
            <a:r>
              <a:rPr lang="ru-RU" sz="1800" b="1" dirty="0">
                <a:solidFill>
                  <a:schemeClr val="tx1"/>
                </a:solidFill>
              </a:rPr>
              <a:t> </a:t>
            </a:r>
            <a:r>
              <a:rPr lang="ru-RU" sz="1800" b="1" dirty="0" smtClean="0">
                <a:solidFill>
                  <a:schemeClr val="accent1"/>
                </a:solidFill>
              </a:rPr>
              <a:t>Компоненты повторного использования  (КПИ)</a:t>
            </a:r>
            <a:r>
              <a:rPr lang="ru-RU" sz="1800" b="1" dirty="0" smtClean="0">
                <a:solidFill>
                  <a:schemeClr val="tx1"/>
                </a:solidFill>
              </a:rPr>
              <a:t>;</a:t>
            </a:r>
            <a:endParaRPr lang="ru-RU" sz="1800" b="1" dirty="0">
              <a:solidFill>
                <a:schemeClr val="tx1"/>
              </a:solidFill>
            </a:endParaRPr>
          </a:p>
          <a:p>
            <a:pPr marL="46037" indent="0">
              <a:buFont typeface="Georgia" pitchFamily="18" charset="0"/>
              <a:buNone/>
              <a:defRPr/>
            </a:pPr>
            <a:r>
              <a:rPr lang="ru-RU" sz="1800" b="1" dirty="0">
                <a:solidFill>
                  <a:schemeClr val="tx1"/>
                </a:solidFill>
              </a:rPr>
              <a:t>- </a:t>
            </a:r>
            <a:r>
              <a:rPr lang="ru-RU" sz="1800" b="1" dirty="0" smtClean="0">
                <a:solidFill>
                  <a:schemeClr val="tx1"/>
                </a:solidFill>
              </a:rPr>
              <a:t> </a:t>
            </a:r>
            <a:r>
              <a:rPr lang="ru-RU" sz="1800" b="1" dirty="0" smtClean="0">
                <a:solidFill>
                  <a:schemeClr val="accent1"/>
                </a:solidFill>
              </a:rPr>
              <a:t>Сложные </a:t>
            </a:r>
            <a:r>
              <a:rPr lang="ru-RU" sz="1800" b="1" dirty="0">
                <a:solidFill>
                  <a:schemeClr val="accent1"/>
                </a:solidFill>
              </a:rPr>
              <a:t>компоненты</a:t>
            </a:r>
            <a:r>
              <a:rPr lang="ru-RU" sz="1800" b="1" dirty="0">
                <a:solidFill>
                  <a:schemeClr val="tx1"/>
                </a:solidFill>
              </a:rPr>
              <a:t> (каркас, контейнер, паттерны и т.п.);</a:t>
            </a:r>
          </a:p>
          <a:p>
            <a:pPr>
              <a:buFontTx/>
              <a:buChar char="-"/>
              <a:defRPr/>
            </a:pPr>
            <a:r>
              <a:rPr lang="ru-RU" sz="1800" b="1" dirty="0" smtClean="0">
                <a:solidFill>
                  <a:schemeClr val="accent1"/>
                </a:solidFill>
              </a:rPr>
              <a:t>Сервисы </a:t>
            </a:r>
            <a:r>
              <a:rPr lang="ru-RU" sz="1800" b="1" dirty="0" smtClean="0">
                <a:solidFill>
                  <a:schemeClr val="tx1"/>
                </a:solidFill>
              </a:rPr>
              <a:t>(развертывания, </a:t>
            </a:r>
            <a:r>
              <a:rPr lang="ru-RU" sz="1800" b="1" dirty="0" err="1" smtClean="0">
                <a:solidFill>
                  <a:schemeClr val="tx1"/>
                </a:solidFill>
              </a:rPr>
              <a:t>инсталяции</a:t>
            </a:r>
            <a:r>
              <a:rPr lang="ru-RU" sz="1800" b="1" dirty="0" smtClean="0">
                <a:solidFill>
                  <a:schemeClr val="tx1"/>
                </a:solidFill>
              </a:rPr>
              <a:t>, выдачи ошибок и др.). </a:t>
            </a:r>
          </a:p>
          <a:p>
            <a:pPr marL="46037" indent="0">
              <a:buFont typeface="Georgia" pitchFamily="18" charset="0"/>
              <a:buNone/>
              <a:defRPr/>
            </a:pPr>
            <a:endParaRPr lang="ru-RU" sz="1800" b="1" dirty="0">
              <a:solidFill>
                <a:schemeClr val="tx1"/>
              </a:solidFill>
            </a:endParaRPr>
          </a:p>
          <a:p>
            <a:pPr marL="46037" indent="0">
              <a:buFont typeface="Georgia" pitchFamily="18" charset="0"/>
              <a:buNone/>
              <a:defRPr/>
            </a:pPr>
            <a:r>
              <a:rPr lang="ru-RU" sz="1800" b="1" dirty="0" smtClean="0">
                <a:solidFill>
                  <a:schemeClr val="tx1"/>
                </a:solidFill>
              </a:rPr>
              <a:t> </a:t>
            </a:r>
            <a:r>
              <a:rPr lang="ru-RU" sz="2000" b="1" dirty="0" smtClean="0">
                <a:solidFill>
                  <a:schemeClr val="tx1"/>
                </a:solidFill>
              </a:rPr>
              <a:t>Принципы </a:t>
            </a:r>
            <a:r>
              <a:rPr lang="ru-RU" sz="2000" b="1" dirty="0">
                <a:solidFill>
                  <a:schemeClr val="tx1"/>
                </a:solidFill>
              </a:rPr>
              <a:t>теории компонентного программирования</a:t>
            </a:r>
            <a:r>
              <a:rPr lang="ru-RU" sz="1800" b="1" dirty="0">
                <a:solidFill>
                  <a:schemeClr val="tx1"/>
                </a:solidFill>
              </a:rPr>
              <a:t>:</a:t>
            </a:r>
          </a:p>
          <a:p>
            <a:pPr marL="46037" indent="0">
              <a:buFont typeface="Georgia" pitchFamily="18" charset="0"/>
              <a:buNone/>
              <a:defRPr/>
            </a:pPr>
            <a:r>
              <a:rPr lang="ru-RU" sz="1800" b="1" dirty="0">
                <a:solidFill>
                  <a:schemeClr val="tx1"/>
                </a:solidFill>
              </a:rPr>
              <a:t>- </a:t>
            </a:r>
            <a:r>
              <a:rPr lang="ru-RU" sz="1800" b="1" dirty="0" err="1" smtClean="0">
                <a:solidFill>
                  <a:schemeClr val="accent1"/>
                </a:solidFill>
              </a:rPr>
              <a:t>Композицийность</a:t>
            </a:r>
            <a:r>
              <a:rPr lang="ru-RU" sz="1800" b="1" dirty="0" smtClean="0">
                <a:solidFill>
                  <a:schemeClr val="accent1"/>
                </a:solidFill>
              </a:rPr>
              <a:t> </a:t>
            </a:r>
            <a:r>
              <a:rPr lang="ru-RU" sz="1800" b="1" dirty="0">
                <a:solidFill>
                  <a:schemeClr val="tx1"/>
                </a:solidFill>
              </a:rPr>
              <a:t>сложных систем из </a:t>
            </a:r>
            <a:r>
              <a:rPr lang="ru-RU" sz="1800" b="1" dirty="0" smtClean="0">
                <a:solidFill>
                  <a:schemeClr val="tx1"/>
                </a:solidFill>
              </a:rPr>
              <a:t>КПИ;</a:t>
            </a:r>
            <a:endParaRPr lang="ru-RU" sz="1800" b="1" dirty="0">
              <a:solidFill>
                <a:schemeClr val="tx1"/>
              </a:solidFill>
            </a:endParaRPr>
          </a:p>
          <a:p>
            <a:pPr>
              <a:buFontTx/>
              <a:buChar char="-"/>
              <a:defRPr/>
            </a:pPr>
            <a:r>
              <a:rPr lang="ru-RU" sz="1800" b="1" dirty="0" err="1" smtClean="0">
                <a:solidFill>
                  <a:schemeClr val="accent1"/>
                </a:solidFill>
              </a:rPr>
              <a:t>Инженерность</a:t>
            </a:r>
            <a:r>
              <a:rPr lang="ru-RU" sz="1800" b="1" dirty="0" smtClean="0">
                <a:solidFill>
                  <a:schemeClr val="tx1"/>
                </a:solidFill>
              </a:rPr>
              <a:t> </a:t>
            </a:r>
            <a:r>
              <a:rPr lang="ru-RU" sz="1800" b="1" dirty="0">
                <a:solidFill>
                  <a:schemeClr val="tx1"/>
                </a:solidFill>
              </a:rPr>
              <a:t>(CBSE</a:t>
            </a:r>
            <a:r>
              <a:rPr lang="ru-RU" sz="1800" b="1" dirty="0" smtClean="0">
                <a:solidFill>
                  <a:schemeClr val="tx1"/>
                </a:solidFill>
              </a:rPr>
              <a:t>) от  </a:t>
            </a:r>
            <a:r>
              <a:rPr lang="ru-RU" sz="1800" b="1" dirty="0">
                <a:solidFill>
                  <a:schemeClr val="tx1"/>
                </a:solidFill>
              </a:rPr>
              <a:t>требований к </a:t>
            </a:r>
            <a:r>
              <a:rPr lang="ru-RU" sz="1800" b="1" dirty="0" smtClean="0">
                <a:solidFill>
                  <a:schemeClr val="tx1"/>
                </a:solidFill>
              </a:rPr>
              <a:t>эксплуатации </a:t>
            </a:r>
            <a:r>
              <a:rPr lang="ru-RU" sz="1800" b="1" dirty="0">
                <a:solidFill>
                  <a:schemeClr val="tx1"/>
                </a:solidFill>
              </a:rPr>
              <a:t>ПС, классификации </a:t>
            </a:r>
            <a:r>
              <a:rPr lang="ru-RU" sz="1800" b="1" dirty="0" smtClean="0">
                <a:solidFill>
                  <a:schemeClr val="tx1"/>
                </a:solidFill>
              </a:rPr>
              <a:t>и </a:t>
            </a:r>
            <a:r>
              <a:rPr lang="ru-RU" sz="1800" b="1" dirty="0">
                <a:solidFill>
                  <a:schemeClr val="tx1"/>
                </a:solidFill>
              </a:rPr>
              <a:t>каталогизации </a:t>
            </a:r>
            <a:r>
              <a:rPr lang="ru-RU" sz="1800" b="1" dirty="0" smtClean="0">
                <a:solidFill>
                  <a:schemeClr val="tx1"/>
                </a:solidFill>
              </a:rPr>
              <a:t>КПИ, </a:t>
            </a:r>
            <a:r>
              <a:rPr lang="ru-RU" sz="1800" b="1" dirty="0">
                <a:solidFill>
                  <a:schemeClr val="tx1"/>
                </a:solidFill>
              </a:rPr>
              <a:t>унификации, стандартизации описания </a:t>
            </a:r>
            <a:r>
              <a:rPr lang="ru-RU" sz="1800" b="1" dirty="0" smtClean="0">
                <a:solidFill>
                  <a:schemeClr val="tx1"/>
                </a:solidFill>
              </a:rPr>
              <a:t>КПИ;</a:t>
            </a:r>
            <a:endParaRPr lang="ru-RU" sz="1800" b="1" dirty="0">
              <a:solidFill>
                <a:schemeClr val="tx1"/>
              </a:solidFill>
            </a:endParaRPr>
          </a:p>
          <a:p>
            <a:pPr marL="46037" indent="0">
              <a:buFont typeface="Georgia" pitchFamily="18" charset="0"/>
              <a:buNone/>
              <a:defRPr/>
            </a:pPr>
            <a:r>
              <a:rPr lang="ru-RU" sz="1800" b="1" dirty="0">
                <a:solidFill>
                  <a:schemeClr val="tx1"/>
                </a:solidFill>
              </a:rPr>
              <a:t>- </a:t>
            </a:r>
            <a:r>
              <a:rPr lang="ru-RU" sz="1800" b="1" dirty="0" err="1">
                <a:solidFill>
                  <a:schemeClr val="accent1"/>
                </a:solidFill>
              </a:rPr>
              <a:t>Интероперабельность</a:t>
            </a:r>
            <a:r>
              <a:rPr lang="ru-RU" sz="1800" b="1" dirty="0">
                <a:solidFill>
                  <a:schemeClr val="accent1"/>
                </a:solidFill>
              </a:rPr>
              <a:t> </a:t>
            </a:r>
            <a:r>
              <a:rPr lang="ru-RU" sz="1800" b="1" dirty="0" smtClean="0">
                <a:solidFill>
                  <a:schemeClr val="accent1"/>
                </a:solidFill>
              </a:rPr>
              <a:t>КПИ</a:t>
            </a:r>
            <a:r>
              <a:rPr lang="ru-RU" sz="1800" b="1" dirty="0" smtClean="0">
                <a:solidFill>
                  <a:schemeClr val="tx1"/>
                </a:solidFill>
              </a:rPr>
              <a:t> </a:t>
            </a:r>
            <a:r>
              <a:rPr lang="ru-RU" sz="1800" b="1" dirty="0">
                <a:solidFill>
                  <a:schemeClr val="tx1"/>
                </a:solidFill>
              </a:rPr>
              <a:t>и ПС, </a:t>
            </a:r>
            <a:r>
              <a:rPr lang="ru-RU" sz="1800" b="1" dirty="0" smtClean="0">
                <a:solidFill>
                  <a:schemeClr val="tx1"/>
                </a:solidFill>
              </a:rPr>
              <a:t>основанная на интерфейсе взаимодействия </a:t>
            </a:r>
            <a:r>
              <a:rPr lang="ru-RU" sz="1800" b="1" dirty="0">
                <a:solidFill>
                  <a:schemeClr val="tx1"/>
                </a:solidFill>
              </a:rPr>
              <a:t>компонентов между </a:t>
            </a:r>
            <a:r>
              <a:rPr lang="ru-RU" sz="1800" b="1" dirty="0" smtClean="0">
                <a:solidFill>
                  <a:schemeClr val="tx1"/>
                </a:solidFill>
              </a:rPr>
              <a:t>собой;</a:t>
            </a:r>
            <a:endParaRPr lang="ru-RU" sz="1800" b="1" dirty="0">
              <a:solidFill>
                <a:schemeClr val="tx1"/>
              </a:solidFill>
            </a:endParaRPr>
          </a:p>
          <a:p>
            <a:pPr marL="46037" indent="0">
              <a:buFont typeface="Georgia" pitchFamily="18" charset="0"/>
              <a:buNone/>
              <a:defRPr/>
            </a:pPr>
            <a:r>
              <a:rPr lang="ru-RU" sz="1800" b="1" dirty="0">
                <a:solidFill>
                  <a:schemeClr val="tx1"/>
                </a:solidFill>
              </a:rPr>
              <a:t>- </a:t>
            </a:r>
            <a:r>
              <a:rPr lang="ru-RU" sz="1800" b="1" dirty="0">
                <a:solidFill>
                  <a:schemeClr val="accent1"/>
                </a:solidFill>
              </a:rPr>
              <a:t>Вариантность </a:t>
            </a:r>
            <a:r>
              <a:rPr lang="ru-RU" sz="1800" b="1" dirty="0" smtClean="0">
                <a:solidFill>
                  <a:schemeClr val="tx1"/>
                </a:solidFill>
              </a:rPr>
              <a:t>- </a:t>
            </a:r>
            <a:r>
              <a:rPr lang="ru-RU" sz="1800" b="1" dirty="0">
                <a:solidFill>
                  <a:schemeClr val="tx1"/>
                </a:solidFill>
              </a:rPr>
              <a:t>способность КПИ и компонентных ПС к изменениям путем замены или добавления новых </a:t>
            </a:r>
            <a:r>
              <a:rPr lang="ru-RU" sz="1800" b="1" dirty="0" smtClean="0">
                <a:solidFill>
                  <a:schemeClr val="tx1"/>
                </a:solidFill>
              </a:rPr>
              <a:t>КПИ  конфигурационной структуры СПС.</a:t>
            </a:r>
            <a:endParaRPr lang="ru-RU" sz="1800" b="1" dirty="0">
              <a:solidFill>
                <a:schemeClr val="tx1"/>
              </a:solidFill>
            </a:endParaRPr>
          </a:p>
          <a:p>
            <a:pPr marL="46037" indent="0">
              <a:buFont typeface="Georgia" pitchFamily="18" charset="0"/>
              <a:buNone/>
              <a:defRPr/>
            </a:pPr>
            <a:endParaRPr lang="ru-RU" altLang="ru-RU" sz="1800" b="1" dirty="0" smtClean="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bwMode="auto">
          <a:xfrm>
            <a:off x="1793875" y="6308725"/>
            <a:ext cx="6511925"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50179" name="Rectangle 3"/>
          <p:cNvSpPr>
            <a:spLocks noGrp="1"/>
          </p:cNvSpPr>
          <p:nvPr>
            <p:ph type="body" idx="4294967295"/>
          </p:nvPr>
        </p:nvSpPr>
        <p:spPr>
          <a:xfrm>
            <a:off x="179388" y="333375"/>
            <a:ext cx="8640762" cy="5975350"/>
          </a:xfrm>
        </p:spPr>
        <p:txBody>
          <a:bodyPr/>
          <a:lstStyle/>
          <a:p>
            <a:pPr>
              <a:lnSpc>
                <a:spcPct val="90000"/>
              </a:lnSpc>
              <a:buFont typeface="Georgia" pitchFamily="18" charset="0"/>
              <a:buNone/>
            </a:pPr>
            <a:r>
              <a:rPr lang="ru-RU" altLang="ru-RU" sz="1800" b="1" i="1" smtClean="0">
                <a:solidFill>
                  <a:schemeClr val="accent1"/>
                </a:solidFill>
                <a:latin typeface="Arial" pitchFamily="34" charset="0"/>
              </a:rPr>
              <a:t>   Программный компонент</a:t>
            </a:r>
            <a:r>
              <a:rPr lang="ru-RU" altLang="ru-RU" sz="1800" b="1" smtClean="0">
                <a:latin typeface="Arial" pitchFamily="34" charset="0"/>
              </a:rPr>
              <a:t> (компонент) – это независимый от ЯП, самостоятельно реализованный программный элемент, который обеспечивает выполнение определенной совокупности функций, доступ к которым возможен   через интерфейс. </a:t>
            </a:r>
          </a:p>
          <a:p>
            <a:pPr>
              <a:lnSpc>
                <a:spcPct val="90000"/>
              </a:lnSpc>
              <a:buFont typeface="Georgia" pitchFamily="18" charset="0"/>
              <a:buNone/>
            </a:pPr>
            <a:r>
              <a:rPr lang="ru-RU" altLang="ru-RU" sz="1800" b="1" smtClean="0">
                <a:solidFill>
                  <a:schemeClr val="accent1"/>
                </a:solidFill>
                <a:latin typeface="Arial" pitchFamily="34" charset="0"/>
              </a:rPr>
              <a:t>   Компонент</a:t>
            </a:r>
            <a:r>
              <a:rPr lang="ru-RU" altLang="ru-RU" sz="1800" b="1" smtClean="0">
                <a:latin typeface="Arial" pitchFamily="34" charset="0"/>
              </a:rPr>
              <a:t>  может отражать некоторое типовое решение и имеет типовую структуру, характеристики и атрибуты  в интерфейсной части используются для обмена данными. </a:t>
            </a:r>
            <a:endParaRPr lang="ru-RU" altLang="ru-RU" sz="1800" b="1" i="1" smtClean="0">
              <a:latin typeface="Arial" pitchFamily="34" charset="0"/>
            </a:endParaRPr>
          </a:p>
          <a:p>
            <a:pPr>
              <a:lnSpc>
                <a:spcPct val="90000"/>
              </a:lnSpc>
              <a:buFont typeface="Georgia" pitchFamily="18" charset="0"/>
              <a:buNone/>
            </a:pPr>
            <a:r>
              <a:rPr lang="ru-RU" altLang="ru-RU" sz="1800" b="1" smtClean="0">
                <a:latin typeface="Arial" pitchFamily="34" charset="0"/>
              </a:rPr>
              <a:t>  </a:t>
            </a:r>
            <a:r>
              <a:rPr lang="ru-RU" altLang="ru-RU" sz="1800" b="1" smtClean="0">
                <a:solidFill>
                  <a:schemeClr val="accent1"/>
                </a:solidFill>
                <a:latin typeface="Arial" pitchFamily="34" charset="0"/>
              </a:rPr>
              <a:t> КПИ </a:t>
            </a:r>
            <a:r>
              <a:rPr lang="ru-RU" altLang="ru-RU" sz="1800" b="1" smtClean="0">
                <a:latin typeface="Arial" pitchFamily="34" charset="0"/>
              </a:rPr>
              <a:t>– это готовый программный компонент (reuses, assets, functions,  patterns, services и др.), который оформляется стандартно как готовый ресурс для использования  другими пользователями. КПИ – это  неделимый и инкапсулированный объект, удовлетворяющий функциональным требованиям и принципу взаимодействия  в разных средах. </a:t>
            </a:r>
          </a:p>
          <a:p>
            <a:pPr>
              <a:lnSpc>
                <a:spcPct val="90000"/>
              </a:lnSpc>
              <a:buFont typeface="Georgia" pitchFamily="18" charset="0"/>
              <a:buNone/>
            </a:pPr>
            <a:r>
              <a:rPr lang="ru-RU" altLang="ru-RU" sz="1800" b="1" smtClean="0">
                <a:latin typeface="Arial" pitchFamily="34" charset="0"/>
              </a:rPr>
              <a:t>С формальной точки зрения  Мкпи = (</a:t>
            </a:r>
            <a:r>
              <a:rPr lang="ru-RU" altLang="ru-RU" sz="1800" b="1" i="1" smtClean="0">
                <a:latin typeface="Arial" pitchFamily="34" charset="0"/>
              </a:rPr>
              <a:t>T</a:t>
            </a:r>
            <a:r>
              <a:rPr lang="ru-RU" altLang="ru-RU" sz="1800" b="1" smtClean="0">
                <a:latin typeface="Arial" pitchFamily="34" charset="0"/>
              </a:rPr>
              <a:t>, </a:t>
            </a:r>
            <a:r>
              <a:rPr lang="ru-RU" altLang="ru-RU" sz="1800" b="1" i="1" smtClean="0">
                <a:latin typeface="Arial" pitchFamily="34" charset="0"/>
              </a:rPr>
              <a:t>I</a:t>
            </a:r>
            <a:r>
              <a:rPr lang="ru-RU" altLang="ru-RU" sz="1800" b="1" smtClean="0">
                <a:latin typeface="Arial" pitchFamily="34" charset="0"/>
              </a:rPr>
              <a:t>, </a:t>
            </a:r>
            <a:r>
              <a:rPr lang="ru-RU" altLang="ru-RU" sz="1800" b="1" i="1" smtClean="0">
                <a:latin typeface="Arial" pitchFamily="34" charset="0"/>
              </a:rPr>
              <a:t>F</a:t>
            </a:r>
            <a:r>
              <a:rPr lang="ru-RU" altLang="ru-RU" sz="1800" b="1" smtClean="0">
                <a:latin typeface="Arial" pitchFamily="34" charset="0"/>
              </a:rPr>
              <a:t>, </a:t>
            </a:r>
            <a:r>
              <a:rPr lang="ru-RU" altLang="ru-RU" sz="1800" b="1" i="1" smtClean="0">
                <a:latin typeface="Arial" pitchFamily="34" charset="0"/>
              </a:rPr>
              <a:t>R</a:t>
            </a:r>
            <a:r>
              <a:rPr lang="ru-RU" altLang="ru-RU" sz="1800" b="1" smtClean="0">
                <a:latin typeface="Arial" pitchFamily="34" charset="0"/>
              </a:rPr>
              <a:t>, </a:t>
            </a:r>
            <a:r>
              <a:rPr lang="ru-RU" altLang="ru-RU" sz="1800" b="1" i="1" smtClean="0">
                <a:latin typeface="Arial" pitchFamily="34" charset="0"/>
              </a:rPr>
              <a:t>S</a:t>
            </a:r>
            <a:r>
              <a:rPr lang="ru-RU" altLang="ru-RU" sz="1800" b="1" smtClean="0">
                <a:latin typeface="Arial" pitchFamily="34" charset="0"/>
              </a:rPr>
              <a:t>),</a:t>
            </a:r>
          </a:p>
          <a:p>
            <a:pPr>
              <a:lnSpc>
                <a:spcPct val="90000"/>
              </a:lnSpc>
              <a:buFont typeface="Georgia" pitchFamily="18" charset="0"/>
              <a:buNone/>
            </a:pPr>
            <a:r>
              <a:rPr lang="ru-RU" altLang="ru-RU" sz="1800" b="1" smtClean="0">
                <a:latin typeface="Arial" pitchFamily="34" charset="0"/>
              </a:rPr>
              <a:t>где </a:t>
            </a:r>
            <a:r>
              <a:rPr lang="ru-RU" altLang="ru-RU" sz="1800" b="1" i="1" smtClean="0">
                <a:latin typeface="Arial" pitchFamily="34" charset="0"/>
              </a:rPr>
              <a:t>T </a:t>
            </a:r>
            <a:r>
              <a:rPr lang="ru-RU" altLang="ru-RU" sz="1800" b="1" smtClean="0">
                <a:latin typeface="Arial" pitchFamily="34" charset="0"/>
              </a:rPr>
              <a:t>– тип компонента, </a:t>
            </a:r>
          </a:p>
          <a:p>
            <a:pPr>
              <a:lnSpc>
                <a:spcPct val="90000"/>
              </a:lnSpc>
              <a:buFont typeface="Georgia" pitchFamily="18" charset="0"/>
              <a:buNone/>
            </a:pPr>
            <a:r>
              <a:rPr lang="ru-RU" altLang="ru-RU" sz="1800" b="1" i="1" smtClean="0">
                <a:latin typeface="Arial" pitchFamily="34" charset="0"/>
              </a:rPr>
              <a:t>       I </a:t>
            </a:r>
            <a:r>
              <a:rPr lang="ru-RU" altLang="ru-RU" sz="1800" b="1" smtClean="0">
                <a:latin typeface="Arial" pitchFamily="34" charset="0"/>
              </a:rPr>
              <a:t>– интерфейс компонента; </a:t>
            </a:r>
          </a:p>
          <a:p>
            <a:pPr>
              <a:lnSpc>
                <a:spcPct val="90000"/>
              </a:lnSpc>
              <a:buFont typeface="Georgia" pitchFamily="18" charset="0"/>
              <a:buNone/>
            </a:pPr>
            <a:r>
              <a:rPr lang="ru-RU" altLang="ru-RU" sz="1800" b="1" i="1" smtClean="0">
                <a:latin typeface="Arial" pitchFamily="34" charset="0"/>
              </a:rPr>
              <a:t>       F </a:t>
            </a:r>
            <a:r>
              <a:rPr lang="ru-RU" altLang="ru-RU" sz="1800" b="1" smtClean="0">
                <a:latin typeface="Arial" pitchFamily="34" charset="0"/>
              </a:rPr>
              <a:t>– функциональность, </a:t>
            </a:r>
          </a:p>
          <a:p>
            <a:pPr>
              <a:lnSpc>
                <a:spcPct val="90000"/>
              </a:lnSpc>
              <a:buFont typeface="Georgia" pitchFamily="18" charset="0"/>
              <a:buNone/>
            </a:pPr>
            <a:r>
              <a:rPr lang="ru-RU" altLang="ru-RU" sz="1800" b="1" i="1" smtClean="0">
                <a:latin typeface="Arial" pitchFamily="34" charset="0"/>
              </a:rPr>
              <a:t>      R </a:t>
            </a:r>
            <a:r>
              <a:rPr lang="ru-RU" altLang="ru-RU" sz="1800" b="1" smtClean="0">
                <a:latin typeface="Arial" pitchFamily="34" charset="0"/>
              </a:rPr>
              <a:t>– реализация, </a:t>
            </a:r>
          </a:p>
          <a:p>
            <a:pPr>
              <a:lnSpc>
                <a:spcPct val="90000"/>
              </a:lnSpc>
              <a:buFont typeface="Georgia" pitchFamily="18" charset="0"/>
              <a:buNone/>
            </a:pPr>
            <a:r>
              <a:rPr lang="ru-RU" altLang="ru-RU" sz="1800" b="1" i="1" smtClean="0">
                <a:latin typeface="Arial" pitchFamily="34" charset="0"/>
              </a:rPr>
              <a:t>      S </a:t>
            </a:r>
            <a:r>
              <a:rPr lang="ru-RU" altLang="ru-RU" sz="1800" b="1" smtClean="0">
                <a:latin typeface="Arial" pitchFamily="34" charset="0"/>
              </a:rPr>
              <a:t>– функциональный  сервис  для взаимосвязи с другими.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Подзаголовок 1"/>
          <p:cNvSpPr>
            <a:spLocks noGrp="1"/>
          </p:cNvSpPr>
          <p:nvPr>
            <p:ph type="subTitle" idx="1"/>
          </p:nvPr>
        </p:nvSpPr>
        <p:spPr>
          <a:xfrm>
            <a:off x="1473200" y="5053013"/>
            <a:ext cx="5637213" cy="881062"/>
          </a:xfrm>
        </p:spPr>
        <p:txBody>
          <a:bodyPr/>
          <a:lstStyle/>
          <a:p>
            <a:endParaRPr lang="ru-RU" altLang="ru-RU" smtClean="0">
              <a:latin typeface="Arial" pitchFamily="34" charset="0"/>
            </a:endParaRPr>
          </a:p>
        </p:txBody>
      </p:sp>
      <p:sp>
        <p:nvSpPr>
          <p:cNvPr id="3" name="Заголовок 2"/>
          <p:cNvSpPr>
            <a:spLocks noGrp="1"/>
          </p:cNvSpPr>
          <p:nvPr>
            <p:ph type="ctrTitle"/>
          </p:nvPr>
        </p:nvSpPr>
        <p:spPr>
          <a:xfrm>
            <a:off x="817563" y="3132138"/>
            <a:ext cx="7175500" cy="1793875"/>
          </a:xfrm>
        </p:spPr>
        <p:txBody>
          <a:bodyPr/>
          <a:lstStyle/>
          <a:p>
            <a:pPr>
              <a:defRPr/>
            </a:pPr>
            <a:endParaRPr lang="ru-RU"/>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bwMode="auto">
          <a:xfrm>
            <a:off x="1793875" y="6308725"/>
            <a:ext cx="6511925"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52227" name="Rectangle 3"/>
          <p:cNvSpPr>
            <a:spLocks noGrp="1"/>
          </p:cNvSpPr>
          <p:nvPr>
            <p:ph type="body" idx="4294967295"/>
          </p:nvPr>
        </p:nvSpPr>
        <p:spPr>
          <a:xfrm>
            <a:off x="179388" y="620713"/>
            <a:ext cx="8964612" cy="5688012"/>
          </a:xfrm>
        </p:spPr>
        <p:txBody>
          <a:bodyPr/>
          <a:lstStyle/>
          <a:p>
            <a:pPr>
              <a:buFont typeface="Georgia" pitchFamily="18" charset="0"/>
              <a:buNone/>
            </a:pPr>
            <a:endParaRPr lang="ru-RU" altLang="ru-RU" b="1" i="1" smtClean="0">
              <a:solidFill>
                <a:schemeClr val="accent2"/>
              </a:solidFill>
              <a:latin typeface="Arial" pitchFamily="34" charset="0"/>
            </a:endParaRPr>
          </a:p>
          <a:p>
            <a:pPr>
              <a:buFont typeface="Georgia" pitchFamily="18" charset="0"/>
              <a:buNone/>
            </a:pPr>
            <a:r>
              <a:rPr lang="ru-RU" altLang="ru-RU" b="1" i="1" smtClean="0">
                <a:solidFill>
                  <a:schemeClr val="accent1"/>
                </a:solidFill>
                <a:latin typeface="Arial" pitchFamily="34" charset="0"/>
              </a:rPr>
              <a:t>Модель компонента.</a:t>
            </a:r>
            <a:r>
              <a:rPr lang="ru-RU" altLang="ru-RU" i="1" smtClean="0">
                <a:solidFill>
                  <a:schemeClr val="accent1"/>
                </a:solidFill>
                <a:latin typeface="Arial" pitchFamily="34" charset="0"/>
              </a:rPr>
              <a:t> </a:t>
            </a:r>
            <a:r>
              <a:rPr lang="ru-RU" altLang="ru-RU" i="1" smtClean="0">
                <a:latin typeface="Arial" pitchFamily="34" charset="0"/>
              </a:rPr>
              <a:t>О</a:t>
            </a:r>
            <a:r>
              <a:rPr lang="ru-RU" altLang="ru-RU" b="1" smtClean="0">
                <a:latin typeface="Arial" pitchFamily="34" charset="0"/>
              </a:rPr>
              <a:t>пределяет типовые решения, касающиеся функциональной сущности компонента, его  структуры, свойств и характеристик и имеет вид.</a:t>
            </a:r>
            <a:endParaRPr lang="ru-RU" altLang="ru-RU" b="1" i="1" smtClean="0">
              <a:latin typeface="Arial" pitchFamily="34" charset="0"/>
            </a:endParaRPr>
          </a:p>
          <a:p>
            <a:pPr>
              <a:buFont typeface="Georgia" pitchFamily="18" charset="0"/>
              <a:buNone/>
            </a:pPr>
            <a:r>
              <a:rPr lang="ru-RU" altLang="ru-RU" b="1" i="1" smtClean="0">
                <a:latin typeface="Arial" pitchFamily="34" charset="0"/>
              </a:rPr>
              <a:t>	       М</a:t>
            </a:r>
            <a:r>
              <a:rPr lang="en-US" altLang="ru-RU" b="1" i="1" smtClean="0">
                <a:latin typeface="Arial" pitchFamily="34" charset="0"/>
              </a:rPr>
              <a:t>Comp = </a:t>
            </a:r>
            <a:r>
              <a:rPr lang="en-US" altLang="ru-RU" b="1" smtClean="0">
                <a:latin typeface="Arial" pitchFamily="34" charset="0"/>
              </a:rPr>
              <a:t>(</a:t>
            </a:r>
            <a:r>
              <a:rPr lang="en-US" altLang="ru-RU" b="1" i="1" smtClean="0">
                <a:latin typeface="Arial" pitchFamily="34" charset="0"/>
              </a:rPr>
              <a:t>CName, CIn, CFact, CIm, CSer</a:t>
            </a:r>
            <a:r>
              <a:rPr lang="en-US" altLang="ru-RU" b="1" smtClean="0">
                <a:latin typeface="Arial" pitchFamily="34" charset="0"/>
              </a:rPr>
              <a:t>),                                                                 </a:t>
            </a:r>
            <a:endParaRPr lang="ru-RU" altLang="ru-RU" b="1" smtClean="0">
              <a:latin typeface="Arial" pitchFamily="34" charset="0"/>
            </a:endParaRPr>
          </a:p>
          <a:p>
            <a:pPr>
              <a:buFont typeface="Georgia" pitchFamily="18" charset="0"/>
              <a:buNone/>
            </a:pPr>
            <a:r>
              <a:rPr lang="ru-RU" altLang="ru-RU" b="1" smtClean="0">
                <a:latin typeface="Arial" pitchFamily="34" charset="0"/>
              </a:rPr>
              <a:t>где   </a:t>
            </a:r>
            <a:r>
              <a:rPr lang="ru-RU" altLang="ru-RU" b="1" i="1" smtClean="0">
                <a:latin typeface="Arial" pitchFamily="34" charset="0"/>
              </a:rPr>
              <a:t>CName </a:t>
            </a:r>
            <a:r>
              <a:rPr lang="ru-RU" altLang="ru-RU" b="1" smtClean="0">
                <a:latin typeface="Arial" pitchFamily="34" charset="0"/>
              </a:rPr>
              <a:t>– уникальное имя компонента; </a:t>
            </a:r>
            <a:endParaRPr lang="ru-RU" altLang="ru-RU" b="1" i="1" smtClean="0">
              <a:latin typeface="Arial" pitchFamily="34" charset="0"/>
            </a:endParaRPr>
          </a:p>
          <a:p>
            <a:pPr>
              <a:buFont typeface="Georgia" pitchFamily="18" charset="0"/>
              <a:buNone/>
            </a:pPr>
            <a:r>
              <a:rPr lang="ru-RU" altLang="ru-RU" b="1" i="1" smtClean="0">
                <a:latin typeface="Arial" pitchFamily="34" charset="0"/>
              </a:rPr>
              <a:t>         CIn = </a:t>
            </a:r>
            <a:r>
              <a:rPr lang="ru-RU" altLang="ru-RU" b="1" smtClean="0">
                <a:latin typeface="Arial" pitchFamily="34" charset="0"/>
              </a:rPr>
              <a:t>{</a:t>
            </a:r>
            <a:r>
              <a:rPr lang="ru-RU" altLang="ru-RU" b="1" i="1" smtClean="0">
                <a:latin typeface="Arial" pitchFamily="34" charset="0"/>
              </a:rPr>
              <a:t>CIni</a:t>
            </a:r>
            <a:r>
              <a:rPr lang="ru-RU" altLang="ru-RU" b="1" smtClean="0">
                <a:latin typeface="Arial" pitchFamily="34" charset="0"/>
              </a:rPr>
              <a:t>} – множество интерфейсов компонента; </a:t>
            </a:r>
            <a:endParaRPr lang="ru-RU" altLang="ru-RU" b="1" i="1" smtClean="0">
              <a:latin typeface="Arial" pitchFamily="34" charset="0"/>
            </a:endParaRPr>
          </a:p>
          <a:p>
            <a:pPr>
              <a:buFont typeface="Georgia" pitchFamily="18" charset="0"/>
              <a:buNone/>
            </a:pPr>
            <a:r>
              <a:rPr lang="ru-RU" altLang="ru-RU" b="1" i="1" smtClean="0">
                <a:latin typeface="Arial" pitchFamily="34" charset="0"/>
              </a:rPr>
              <a:t>         CFact </a:t>
            </a:r>
            <a:r>
              <a:rPr lang="ru-RU" altLang="ru-RU" b="1" smtClean="0">
                <a:latin typeface="Arial" pitchFamily="34" charset="0"/>
              </a:rPr>
              <a:t>–  управление экземплярами компонента; </a:t>
            </a:r>
            <a:endParaRPr lang="ru-RU" altLang="ru-RU" b="1" i="1" smtClean="0">
              <a:latin typeface="Arial" pitchFamily="34" charset="0"/>
            </a:endParaRPr>
          </a:p>
          <a:p>
            <a:pPr>
              <a:buFont typeface="Georgia" pitchFamily="18" charset="0"/>
              <a:buNone/>
            </a:pPr>
            <a:r>
              <a:rPr lang="ru-RU" altLang="ru-RU" b="1" i="1" smtClean="0">
                <a:latin typeface="Arial" pitchFamily="34" charset="0"/>
              </a:rPr>
              <a:t>         CIm = </a:t>
            </a:r>
            <a:r>
              <a:rPr lang="ru-RU" altLang="ru-RU" b="1" smtClean="0">
                <a:latin typeface="Arial" pitchFamily="34" charset="0"/>
              </a:rPr>
              <a:t>{</a:t>
            </a:r>
            <a:r>
              <a:rPr lang="ru-RU" altLang="ru-RU" b="1" i="1" smtClean="0">
                <a:latin typeface="Arial" pitchFamily="34" charset="0"/>
              </a:rPr>
              <a:t>CImj</a:t>
            </a:r>
            <a:r>
              <a:rPr lang="ru-RU" altLang="ru-RU" b="1" smtClean="0">
                <a:latin typeface="Arial" pitchFamily="34" charset="0"/>
              </a:rPr>
              <a:t>} – множество реализаций компонента; </a:t>
            </a:r>
            <a:endParaRPr lang="ru-RU" altLang="ru-RU" b="1" i="1" smtClean="0">
              <a:latin typeface="Arial" pitchFamily="34" charset="0"/>
            </a:endParaRPr>
          </a:p>
          <a:p>
            <a:pPr>
              <a:buFont typeface="Georgia" pitchFamily="18" charset="0"/>
              <a:buNone/>
            </a:pPr>
            <a:r>
              <a:rPr lang="ru-RU" altLang="ru-RU" b="1" i="1" smtClean="0">
                <a:latin typeface="Arial" pitchFamily="34" charset="0"/>
              </a:rPr>
              <a:t>         CSer = </a:t>
            </a:r>
            <a:r>
              <a:rPr lang="ru-RU" altLang="ru-RU" b="1" smtClean="0">
                <a:latin typeface="Arial" pitchFamily="34" charset="0"/>
              </a:rPr>
              <a:t>{</a:t>
            </a:r>
            <a:r>
              <a:rPr lang="ru-RU" altLang="ru-RU" b="1" i="1" smtClean="0">
                <a:latin typeface="Arial" pitchFamily="34" charset="0"/>
              </a:rPr>
              <a:t>CSerr</a:t>
            </a:r>
            <a:r>
              <a:rPr lang="ru-RU" altLang="ru-RU" b="1" smtClean="0">
                <a:latin typeface="Arial" pitchFamily="34" charset="0"/>
              </a:rPr>
              <a:t>} – множество системных сервисов.</a:t>
            </a:r>
          </a:p>
          <a:p>
            <a:pPr>
              <a:buFont typeface="Georgia" pitchFamily="18" charset="0"/>
              <a:buNone/>
            </a:pPr>
            <a:r>
              <a:rPr lang="ru-RU" altLang="ru-RU" b="1" smtClean="0">
                <a:solidFill>
                  <a:schemeClr val="accent1"/>
                </a:solidFill>
                <a:latin typeface="Arial" pitchFamily="34" charset="0"/>
              </a:rPr>
              <a:t>Множество</a:t>
            </a:r>
            <a:r>
              <a:rPr lang="ru-RU" altLang="ru-RU" b="1" smtClean="0">
                <a:latin typeface="Arial" pitchFamily="34" charset="0"/>
              </a:rPr>
              <a:t> </a:t>
            </a:r>
            <a:r>
              <a:rPr lang="ru-RU" altLang="ru-RU" b="1" i="1" smtClean="0">
                <a:latin typeface="Arial" pitchFamily="34" charset="0"/>
              </a:rPr>
              <a:t>CIn = CInI </a:t>
            </a:r>
            <a:r>
              <a:rPr lang="ru-RU" altLang="ru-RU" b="1" i="1" smtClean="0">
                <a:latin typeface="Arial" pitchFamily="34" charset="0"/>
                <a:sym typeface="Symbol" pitchFamily="18" charset="2"/>
              </a:rPr>
              <a:t></a:t>
            </a:r>
            <a:r>
              <a:rPr lang="ru-RU" altLang="ru-RU" b="1" i="1" smtClean="0">
                <a:latin typeface="Arial" pitchFamily="34" charset="0"/>
              </a:rPr>
              <a:t> CInO</a:t>
            </a:r>
            <a:r>
              <a:rPr lang="ru-RU" altLang="ru-RU" b="1" smtClean="0">
                <a:latin typeface="Arial" pitchFamily="34" charset="0"/>
              </a:rPr>
              <a:t> состоит из входных </a:t>
            </a:r>
            <a:r>
              <a:rPr lang="ru-RU" altLang="ru-RU" b="1" i="1" smtClean="0">
                <a:latin typeface="Arial" pitchFamily="34" charset="0"/>
              </a:rPr>
              <a:t>CInI </a:t>
            </a:r>
            <a:r>
              <a:rPr lang="ru-RU" altLang="ru-RU" b="1" smtClean="0">
                <a:latin typeface="Arial" pitchFamily="34" charset="0"/>
              </a:rPr>
              <a:t> и выходных </a:t>
            </a:r>
            <a:r>
              <a:rPr lang="ru-RU" altLang="ru-RU" b="1" i="1" smtClean="0">
                <a:latin typeface="Arial" pitchFamily="34" charset="0"/>
              </a:rPr>
              <a:t>CInO</a:t>
            </a:r>
            <a:r>
              <a:rPr lang="ru-RU" altLang="ru-RU" b="1" smtClean="0">
                <a:latin typeface="Arial" pitchFamily="34" charset="0"/>
              </a:rPr>
              <a:t> интерфейсов.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bwMode="auto">
          <a:xfrm>
            <a:off x="1793875" y="6308725"/>
            <a:ext cx="6511925"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53251" name="Rectangle 3"/>
          <p:cNvSpPr>
            <a:spLocks noGrp="1"/>
          </p:cNvSpPr>
          <p:nvPr>
            <p:ph type="body" idx="4294967295"/>
          </p:nvPr>
        </p:nvSpPr>
        <p:spPr>
          <a:xfrm>
            <a:off x="179388" y="620713"/>
            <a:ext cx="8640762" cy="5688012"/>
          </a:xfrm>
        </p:spPr>
        <p:txBody>
          <a:bodyPr/>
          <a:lstStyle/>
          <a:p>
            <a:pPr>
              <a:buFont typeface="Georgia" pitchFamily="18" charset="0"/>
              <a:buNone/>
            </a:pPr>
            <a:endParaRPr lang="ru-RU" altLang="ru-RU" sz="2000" smtClean="0">
              <a:solidFill>
                <a:schemeClr val="accent1"/>
              </a:solidFill>
              <a:latin typeface="Arial" pitchFamily="34" charset="0"/>
            </a:endParaRPr>
          </a:p>
          <a:p>
            <a:pPr>
              <a:buFont typeface="Georgia" pitchFamily="18" charset="0"/>
              <a:buNone/>
            </a:pPr>
            <a:r>
              <a:rPr lang="ru-RU" altLang="ru-RU" sz="2000" smtClean="0">
                <a:solidFill>
                  <a:schemeClr val="accent1"/>
                </a:solidFill>
                <a:latin typeface="Arial" pitchFamily="34" charset="0"/>
              </a:rPr>
              <a:t> </a:t>
            </a:r>
            <a:r>
              <a:rPr lang="ru-RU" altLang="ru-RU" sz="2000" b="1" i="1" smtClean="0">
                <a:solidFill>
                  <a:schemeClr val="accent1"/>
                </a:solidFill>
                <a:latin typeface="Arial" pitchFamily="34" charset="0"/>
              </a:rPr>
              <a:t>Модель интерфейса</a:t>
            </a:r>
            <a:r>
              <a:rPr lang="ru-RU" altLang="ru-RU" sz="2000" b="1" i="1" smtClean="0">
                <a:latin typeface="Arial" pitchFamily="34" charset="0"/>
              </a:rPr>
              <a:t> </a:t>
            </a:r>
            <a:r>
              <a:rPr lang="ru-RU" altLang="ru-RU" sz="2000" smtClean="0">
                <a:latin typeface="Arial" pitchFamily="34" charset="0"/>
              </a:rPr>
              <a:t> </a:t>
            </a:r>
            <a:r>
              <a:rPr lang="ru-RU" altLang="ru-RU" sz="2000" b="1" smtClean="0">
                <a:latin typeface="Arial" pitchFamily="34" charset="0"/>
              </a:rPr>
              <a:t>компонента имеет вид:</a:t>
            </a:r>
            <a:endParaRPr lang="ru-RU" altLang="ru-RU" sz="2000" b="1" i="1" smtClean="0">
              <a:latin typeface="Arial" pitchFamily="34" charset="0"/>
            </a:endParaRPr>
          </a:p>
          <a:p>
            <a:pPr>
              <a:buFont typeface="Georgia" pitchFamily="18" charset="0"/>
              <a:buNone/>
            </a:pPr>
            <a:r>
              <a:rPr lang="ru-RU" altLang="ru-RU" sz="2000" b="1" i="1" smtClean="0">
                <a:latin typeface="Arial" pitchFamily="34" charset="0"/>
              </a:rPr>
              <a:t>          </a:t>
            </a:r>
            <a:r>
              <a:rPr lang="en-US" altLang="ru-RU" sz="2000" b="1" i="1" smtClean="0">
                <a:latin typeface="Arial" pitchFamily="34" charset="0"/>
              </a:rPr>
              <a:t>CIn = </a:t>
            </a:r>
            <a:r>
              <a:rPr lang="en-US" altLang="ru-RU" sz="2000" b="1" smtClean="0">
                <a:latin typeface="Arial" pitchFamily="34" charset="0"/>
              </a:rPr>
              <a:t>(</a:t>
            </a:r>
            <a:r>
              <a:rPr lang="en-US" altLang="ru-RU" sz="2000" b="1" i="1" smtClean="0">
                <a:latin typeface="Arial" pitchFamily="34" charset="0"/>
              </a:rPr>
              <a:t>InName , InFun , CIn</a:t>
            </a:r>
            <a:r>
              <a:rPr lang="ru-RU" altLang="ru-RU" sz="2000" b="1" i="1" smtClean="0">
                <a:latin typeface="Arial" pitchFamily="34" charset="0"/>
              </a:rPr>
              <a:t>,</a:t>
            </a:r>
            <a:r>
              <a:rPr lang="en-US" altLang="ru-RU" sz="2000" b="1" i="1" smtClean="0">
                <a:latin typeface="Arial" pitchFamily="34" charset="0"/>
              </a:rPr>
              <a:t>  InSpec</a:t>
            </a:r>
            <a:r>
              <a:rPr lang="en-US" altLang="ru-RU" sz="2000" b="1" smtClean="0">
                <a:latin typeface="Arial" pitchFamily="34" charset="0"/>
              </a:rPr>
              <a:t>),  </a:t>
            </a:r>
            <a:r>
              <a:rPr lang="en-US" altLang="ru-RU" sz="2000" b="1" i="1" smtClean="0">
                <a:latin typeface="Arial" pitchFamily="34" charset="0"/>
              </a:rPr>
              <a:t>                                                                 </a:t>
            </a:r>
            <a:endParaRPr lang="ru-RU" altLang="ru-RU" sz="2000" b="1" smtClean="0">
              <a:latin typeface="Arial" pitchFamily="34" charset="0"/>
            </a:endParaRPr>
          </a:p>
          <a:p>
            <a:pPr>
              <a:buFont typeface="Georgia" pitchFamily="18" charset="0"/>
              <a:buNone/>
            </a:pPr>
            <a:r>
              <a:rPr lang="ru-RU" altLang="ru-RU" sz="2000" b="1" smtClean="0">
                <a:latin typeface="Arial" pitchFamily="34" charset="0"/>
              </a:rPr>
              <a:t>где    </a:t>
            </a:r>
            <a:r>
              <a:rPr lang="ru-RU" altLang="ru-RU" sz="2000" b="1" i="1" smtClean="0">
                <a:latin typeface="Arial" pitchFamily="34" charset="0"/>
              </a:rPr>
              <a:t>InName </a:t>
            </a:r>
            <a:r>
              <a:rPr lang="ru-RU" altLang="ru-RU" sz="2000" b="1" smtClean="0">
                <a:latin typeface="Arial" pitchFamily="34" charset="0"/>
              </a:rPr>
              <a:t>– имя интерфейса; </a:t>
            </a:r>
            <a:endParaRPr lang="ru-RU" altLang="ru-RU" sz="2000" b="1" i="1" smtClean="0">
              <a:latin typeface="Arial" pitchFamily="34" charset="0"/>
            </a:endParaRPr>
          </a:p>
          <a:p>
            <a:pPr>
              <a:buFont typeface="Georgia" pitchFamily="18" charset="0"/>
              <a:buNone/>
            </a:pPr>
            <a:r>
              <a:rPr lang="ru-RU" altLang="ru-RU" sz="2000" b="1" i="1" smtClean="0">
                <a:latin typeface="Arial" pitchFamily="34" charset="0"/>
              </a:rPr>
              <a:t>          InFun –</a:t>
            </a:r>
            <a:r>
              <a:rPr lang="ru-RU" altLang="ru-RU" sz="2000" b="1" smtClean="0">
                <a:latin typeface="Arial" pitchFamily="34" charset="0"/>
              </a:rPr>
              <a:t> функциональность (метод) интерфейса; </a:t>
            </a:r>
            <a:endParaRPr lang="ru-RU" altLang="ru-RU" sz="2000" b="1" i="1" smtClean="0">
              <a:latin typeface="Arial" pitchFamily="34" charset="0"/>
            </a:endParaRPr>
          </a:p>
          <a:p>
            <a:pPr>
              <a:buFont typeface="Georgia" pitchFamily="18" charset="0"/>
              <a:buNone/>
            </a:pPr>
            <a:r>
              <a:rPr lang="ru-RU" altLang="ru-RU" sz="2000" b="1" i="1" smtClean="0">
                <a:latin typeface="Arial" pitchFamily="34" charset="0"/>
              </a:rPr>
              <a:t>          CIn </a:t>
            </a:r>
            <a:r>
              <a:rPr lang="ru-RU" altLang="ru-RU" sz="2000" b="1" smtClean="0">
                <a:latin typeface="Arial" pitchFamily="34" charset="0"/>
              </a:rPr>
              <a:t>– интерфейс управления экземплярами компонента; </a:t>
            </a:r>
            <a:endParaRPr lang="ru-RU" altLang="ru-RU" sz="2000" b="1" i="1" smtClean="0">
              <a:latin typeface="Arial" pitchFamily="34" charset="0"/>
            </a:endParaRPr>
          </a:p>
          <a:p>
            <a:pPr>
              <a:buFont typeface="Georgia" pitchFamily="18" charset="0"/>
              <a:buNone/>
            </a:pPr>
            <a:r>
              <a:rPr lang="ru-RU" altLang="ru-RU" sz="2000" b="1" i="1" smtClean="0">
                <a:latin typeface="Arial" pitchFamily="34" charset="0"/>
              </a:rPr>
              <a:t>          InSpec</a:t>
            </a:r>
            <a:r>
              <a:rPr lang="ru-RU" altLang="ru-RU" sz="2000" b="1" smtClean="0">
                <a:latin typeface="Arial" pitchFamily="34" charset="0"/>
              </a:rPr>
              <a:t> – спецификация интерфейса (описания типов, </a:t>
            </a:r>
          </a:p>
          <a:p>
            <a:pPr>
              <a:buFont typeface="Georgia" pitchFamily="18" charset="0"/>
              <a:buNone/>
            </a:pPr>
            <a:r>
              <a:rPr lang="ru-RU" altLang="ru-RU" sz="2000" b="1" smtClean="0">
                <a:latin typeface="Arial" pitchFamily="34" charset="0"/>
              </a:rPr>
              <a:t>          констант,  сигнатур методов и т. д.).</a:t>
            </a:r>
          </a:p>
          <a:p>
            <a:pPr>
              <a:buFont typeface="Georgia" pitchFamily="18" charset="0"/>
              <a:buNone/>
            </a:pPr>
            <a:r>
              <a:rPr lang="ru-RU" altLang="ru-RU" sz="2000" b="1" smtClean="0">
                <a:latin typeface="Arial" pitchFamily="34" charset="0"/>
              </a:rPr>
              <a:t>Интерфейс  задает операции управления экземплярами:</a:t>
            </a:r>
          </a:p>
          <a:p>
            <a:pPr>
              <a:buFont typeface="Georgia" pitchFamily="18" charset="0"/>
              <a:buNone/>
            </a:pPr>
            <a:r>
              <a:rPr lang="ru-RU" altLang="ru-RU" sz="2000" b="1" i="1" smtClean="0">
                <a:latin typeface="Arial" pitchFamily="34" charset="0"/>
              </a:rPr>
              <a:t>          CIn = </a:t>
            </a:r>
            <a:r>
              <a:rPr lang="ru-RU" altLang="ru-RU" sz="2000" b="1" smtClean="0">
                <a:latin typeface="Arial" pitchFamily="34" charset="0"/>
              </a:rPr>
              <a:t>{</a:t>
            </a:r>
            <a:r>
              <a:rPr lang="ru-RU" altLang="ru-RU" sz="2000" b="1" i="1" smtClean="0">
                <a:latin typeface="Arial" pitchFamily="34" charset="0"/>
              </a:rPr>
              <a:t>Locate, Create, Remove</a:t>
            </a:r>
            <a:r>
              <a:rPr lang="ru-RU" altLang="ru-RU" sz="2000" b="1" smtClean="0">
                <a:latin typeface="Arial" pitchFamily="34" charset="0"/>
              </a:rPr>
              <a:t>},</a:t>
            </a:r>
          </a:p>
          <a:p>
            <a:pPr>
              <a:buFont typeface="Georgia" pitchFamily="18" charset="0"/>
              <a:buNone/>
            </a:pPr>
            <a:r>
              <a:rPr lang="ru-RU" altLang="ru-RU" sz="2000" b="1" smtClean="0">
                <a:latin typeface="Arial" pitchFamily="34" charset="0"/>
              </a:rPr>
              <a:t>где </a:t>
            </a:r>
            <a:r>
              <a:rPr lang="ru-RU" altLang="ru-RU" sz="2000" b="1" i="1" smtClean="0">
                <a:latin typeface="Arial" pitchFamily="34" charset="0"/>
              </a:rPr>
              <a:t>Locate</a:t>
            </a:r>
            <a:r>
              <a:rPr lang="ru-RU" altLang="ru-RU" sz="2000" b="1" smtClean="0">
                <a:latin typeface="Arial" pitchFamily="34" charset="0"/>
              </a:rPr>
              <a:t> - поиск и определение  экземпляра компонента;</a:t>
            </a:r>
          </a:p>
          <a:p>
            <a:pPr>
              <a:buFont typeface="Georgia" pitchFamily="18" charset="0"/>
              <a:buNone/>
            </a:pPr>
            <a:r>
              <a:rPr lang="ru-RU" altLang="ru-RU" sz="2000" b="1" smtClean="0">
                <a:latin typeface="Arial" pitchFamily="34" charset="0"/>
              </a:rPr>
              <a:t>       </a:t>
            </a:r>
            <a:r>
              <a:rPr lang="ru-RU" altLang="ru-RU" sz="2000" b="1" i="1" smtClean="0">
                <a:latin typeface="Arial" pitchFamily="34" charset="0"/>
              </a:rPr>
              <a:t>Create</a:t>
            </a:r>
            <a:r>
              <a:rPr lang="ru-RU" altLang="ru-RU" sz="2000" b="1" smtClean="0">
                <a:latin typeface="Arial" pitchFamily="34" charset="0"/>
              </a:rPr>
              <a:t> - создание экземпляра компонента;</a:t>
            </a:r>
          </a:p>
          <a:p>
            <a:pPr>
              <a:buFont typeface="Georgia" pitchFamily="18" charset="0"/>
              <a:buNone/>
            </a:pPr>
            <a:r>
              <a:rPr lang="ru-RU" altLang="ru-RU" sz="2000" b="1" smtClean="0">
                <a:latin typeface="Arial" pitchFamily="34" charset="0"/>
              </a:rPr>
              <a:t>       </a:t>
            </a:r>
            <a:r>
              <a:rPr lang="ru-RU" altLang="ru-RU" sz="2000" b="1" i="1" smtClean="0">
                <a:latin typeface="Arial" pitchFamily="34" charset="0"/>
              </a:rPr>
              <a:t>Remove</a:t>
            </a:r>
            <a:r>
              <a:rPr lang="ru-RU" altLang="ru-RU" sz="2000" b="1" smtClean="0">
                <a:latin typeface="Arial" pitchFamily="34" charset="0"/>
              </a:rPr>
              <a:t> - удаление экземпляра компонента.</a:t>
            </a:r>
          </a:p>
          <a:p>
            <a:pPr>
              <a:buFont typeface="Georgia" pitchFamily="18" charset="0"/>
              <a:buNone/>
            </a:pPr>
            <a:endParaRPr lang="ru-RU" altLang="ru-RU" sz="2000" b="1" smtClean="0">
              <a:latin typeface="Arial" pitchFamily="34" charset="0"/>
            </a:endParaRPr>
          </a:p>
          <a:p>
            <a:pPr>
              <a:buFont typeface="Georgia" pitchFamily="18" charset="0"/>
              <a:buNone/>
            </a:pPr>
            <a:endParaRPr lang="ru-RU" altLang="ru-RU" sz="2000" b="1" smtClean="0">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idx="4294967295"/>
          </p:nvPr>
        </p:nvSpPr>
        <p:spPr bwMode="auto">
          <a:xfrm>
            <a:off x="1793875" y="6524625"/>
            <a:ext cx="7242175"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marL="0" indent="0">
              <a:buFont typeface="Georgia" pitchFamily="18" charset="0"/>
              <a:buNone/>
            </a:pPr>
            <a:r>
              <a:rPr lang="ru-RU" altLang="ru-RU" sz="1100" smtClean="0">
                <a:solidFill>
                  <a:schemeClr val="tx1"/>
                </a:solidFill>
                <a:effectLst/>
                <a:latin typeface="Trebuchet MS" pitchFamily="34" charset="0"/>
              </a:rPr>
              <a:t>Лаврищева Е.М.</a:t>
            </a:r>
          </a:p>
        </p:txBody>
      </p:sp>
      <p:sp>
        <p:nvSpPr>
          <p:cNvPr id="7171" name="Rectangle 3"/>
          <p:cNvSpPr>
            <a:spLocks noGrp="1"/>
          </p:cNvSpPr>
          <p:nvPr>
            <p:ph type="body" sz="half" idx="4294967295"/>
          </p:nvPr>
        </p:nvSpPr>
        <p:spPr>
          <a:xfrm>
            <a:off x="0" y="476250"/>
            <a:ext cx="8964613" cy="5832475"/>
          </a:xfrm>
        </p:spPr>
        <p:txBody>
          <a:bodyPr/>
          <a:lstStyle/>
          <a:p>
            <a:pPr marL="465138" indent="-419100">
              <a:buFont typeface="Georgia" pitchFamily="18" charset="0"/>
              <a:buNone/>
            </a:pPr>
            <a:r>
              <a:rPr lang="uk-UA" altLang="ru-RU" sz="3000" b="1" smtClean="0">
                <a:solidFill>
                  <a:schemeClr val="tx1"/>
                </a:solidFill>
                <a:latin typeface="Arial" pitchFamily="34" charset="0"/>
              </a:rPr>
              <a:t> </a:t>
            </a:r>
            <a:r>
              <a:rPr lang="en-US" altLang="ru-RU" sz="3000" b="1" smtClean="0">
                <a:solidFill>
                  <a:schemeClr val="tx1"/>
                </a:solidFill>
                <a:latin typeface="Arial" pitchFamily="34" charset="0"/>
              </a:rPr>
              <a:t> </a:t>
            </a:r>
            <a:r>
              <a:rPr lang="uk-UA" altLang="ru-RU" sz="2800" b="1" smtClean="0">
                <a:solidFill>
                  <a:schemeClr val="tx1"/>
                </a:solidFill>
                <a:latin typeface="Arial" pitchFamily="34" charset="0"/>
              </a:rPr>
              <a:t>Фабрика конвейерной сборки </a:t>
            </a:r>
            <a:r>
              <a:rPr lang="uk-UA" altLang="ru-RU" sz="2800" b="1" smtClean="0">
                <a:solidFill>
                  <a:srgbClr val="0070C0"/>
                </a:solidFill>
                <a:latin typeface="Arial" pitchFamily="34" charset="0"/>
              </a:rPr>
              <a:t>А</a:t>
            </a:r>
            <a:r>
              <a:rPr lang="en-US" altLang="ru-RU" sz="2800" b="1" smtClean="0">
                <a:solidFill>
                  <a:srgbClr val="0070C0"/>
                </a:solidFill>
                <a:latin typeface="Arial" pitchFamily="34" charset="0"/>
              </a:rPr>
              <a:t>ppFa</a:t>
            </a:r>
            <a:r>
              <a:rPr lang="uk-UA" altLang="ru-RU" sz="2800" b="1" smtClean="0">
                <a:solidFill>
                  <a:srgbClr val="0070C0"/>
                </a:solidFill>
                <a:latin typeface="Arial" pitchFamily="34" charset="0"/>
              </a:rPr>
              <a:t>в</a:t>
            </a:r>
            <a:r>
              <a:rPr lang="uk-UA" altLang="ru-RU" sz="2800" b="1" smtClean="0">
                <a:solidFill>
                  <a:schemeClr val="tx1"/>
                </a:solidFill>
                <a:latin typeface="Arial" pitchFamily="34" charset="0"/>
              </a:rPr>
              <a:t> </a:t>
            </a:r>
            <a:r>
              <a:rPr lang="en-US" altLang="ru-RU" sz="2800" b="1" smtClean="0">
                <a:solidFill>
                  <a:schemeClr val="tx1"/>
                </a:solidFill>
                <a:latin typeface="Arial" pitchFamily="34" charset="0"/>
              </a:rPr>
              <a:t>MS.NET</a:t>
            </a:r>
            <a:r>
              <a:rPr lang="uk-UA" altLang="ru-RU" sz="2800" b="1" smtClean="0">
                <a:latin typeface="Arial" pitchFamily="34" charset="0"/>
              </a:rPr>
              <a:t>  </a:t>
            </a:r>
          </a:p>
          <a:p>
            <a:pPr marL="465138" indent="-419100">
              <a:buFont typeface="Georgia" pitchFamily="18" charset="0"/>
              <a:buNone/>
            </a:pPr>
            <a:r>
              <a:rPr lang="uk-UA" altLang="ru-RU" sz="2800" b="1" smtClean="0">
                <a:solidFill>
                  <a:schemeClr val="folHlink"/>
                </a:solidFill>
                <a:latin typeface="Arial" pitchFamily="34" charset="0"/>
              </a:rPr>
              <a:t>  </a:t>
            </a:r>
            <a:endParaRPr lang="uk-UA" altLang="ru-RU" sz="2800" b="1" smtClean="0">
              <a:solidFill>
                <a:schemeClr val="tx1"/>
              </a:solidFill>
              <a:latin typeface="Arial" pitchFamily="34" charset="0"/>
            </a:endParaRPr>
          </a:p>
        </p:txBody>
      </p:sp>
      <p:graphicFrame>
        <p:nvGraphicFramePr>
          <p:cNvPr id="7172" name="Object 4"/>
          <p:cNvGraphicFramePr>
            <a:graphicFrameLocks noGrp="1" noChangeAspect="1"/>
          </p:cNvGraphicFramePr>
          <p:nvPr>
            <p:ph sz="half" idx="4294967295"/>
          </p:nvPr>
        </p:nvGraphicFramePr>
        <p:xfrm>
          <a:off x="1763713" y="1125538"/>
          <a:ext cx="5851525" cy="5111750"/>
        </p:xfrm>
        <a:graphic>
          <a:graphicData uri="http://schemas.openxmlformats.org/presentationml/2006/ole">
            <mc:AlternateContent xmlns:mc="http://schemas.openxmlformats.org/markup-compatibility/2006">
              <mc:Choice xmlns:v="urn:schemas-microsoft-com:vml" Requires="v">
                <p:oleObj spid="_x0000_s7175" r:id="rId3" imgW="5682309" imgH="6164370" progId="Visio.Drawing.11">
                  <p:embed/>
                </p:oleObj>
              </mc:Choice>
              <mc:Fallback>
                <p:oleObj r:id="rId3" imgW="5682309" imgH="6164370" progId="Visio.Drawing.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125538"/>
                        <a:ext cx="58515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bwMode="auto">
          <a:xfrm>
            <a:off x="1793875" y="6165850"/>
            <a:ext cx="6511925" cy="69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54275" name="Rectangle 3"/>
          <p:cNvSpPr>
            <a:spLocks noGrp="1"/>
          </p:cNvSpPr>
          <p:nvPr>
            <p:ph type="body" idx="4294967295"/>
          </p:nvPr>
        </p:nvSpPr>
        <p:spPr>
          <a:xfrm>
            <a:off x="503238" y="549275"/>
            <a:ext cx="8640762" cy="5543550"/>
          </a:xfrm>
        </p:spPr>
        <p:txBody>
          <a:bodyPr/>
          <a:lstStyle/>
          <a:p>
            <a:pPr>
              <a:lnSpc>
                <a:spcPct val="90000"/>
              </a:lnSpc>
              <a:buFont typeface="Georgia" pitchFamily="18" charset="0"/>
              <a:buNone/>
            </a:pPr>
            <a:r>
              <a:rPr lang="ru-RU" altLang="ru-RU" b="1" smtClean="0">
                <a:solidFill>
                  <a:schemeClr val="accent1"/>
                </a:solidFill>
                <a:latin typeface="Arial" pitchFamily="34" charset="0"/>
              </a:rPr>
              <a:t> </a:t>
            </a:r>
          </a:p>
          <a:p>
            <a:pPr>
              <a:lnSpc>
                <a:spcPct val="90000"/>
              </a:lnSpc>
              <a:buFont typeface="Georgia" pitchFamily="18" charset="0"/>
              <a:buNone/>
            </a:pPr>
            <a:r>
              <a:rPr lang="ru-RU" altLang="ru-RU" b="1" smtClean="0">
                <a:solidFill>
                  <a:schemeClr val="accent1"/>
                </a:solidFill>
                <a:latin typeface="Arial" pitchFamily="34" charset="0"/>
              </a:rPr>
              <a:t>Компонентная среда</a:t>
            </a:r>
            <a:r>
              <a:rPr lang="ru-RU" altLang="ru-RU" smtClean="0">
                <a:latin typeface="Arial" pitchFamily="34" charset="0"/>
              </a:rPr>
              <a:t>  имеет вид:</a:t>
            </a:r>
            <a:endParaRPr lang="en-US" altLang="ru-RU" i="1" smtClean="0">
              <a:latin typeface="Arial" pitchFamily="34" charset="0"/>
            </a:endParaRPr>
          </a:p>
          <a:p>
            <a:pPr>
              <a:lnSpc>
                <a:spcPct val="90000"/>
              </a:lnSpc>
              <a:buFont typeface="Georgia" pitchFamily="18" charset="0"/>
              <a:buNone/>
            </a:pPr>
            <a:r>
              <a:rPr lang="ru-RU" altLang="ru-RU" b="1" i="1" smtClean="0">
                <a:latin typeface="Arial" pitchFamily="34" charset="0"/>
              </a:rPr>
              <a:t>           </a:t>
            </a:r>
            <a:r>
              <a:rPr lang="en-US" altLang="ru-RU" b="1" i="1" smtClean="0">
                <a:latin typeface="Arial" pitchFamily="34" charset="0"/>
              </a:rPr>
              <a:t>CE = (NameSpace, InRep, ImRep, CSer, CSerIm)</a:t>
            </a:r>
            <a:r>
              <a:rPr lang="en-US" altLang="ru-RU" b="1" smtClean="0">
                <a:latin typeface="Arial" pitchFamily="34" charset="0"/>
              </a:rPr>
              <a:t>,      </a:t>
            </a:r>
            <a:r>
              <a:rPr lang="ru-RU" altLang="ru-RU" b="1" smtClean="0">
                <a:latin typeface="Arial" pitchFamily="34" charset="0"/>
              </a:rPr>
              <a:t>       </a:t>
            </a:r>
            <a:r>
              <a:rPr lang="en-US" altLang="ru-RU" b="1" smtClean="0">
                <a:latin typeface="Arial" pitchFamily="34" charset="0"/>
              </a:rPr>
              <a:t>                           </a:t>
            </a:r>
            <a:endParaRPr lang="ru-RU" altLang="ru-RU" b="1" smtClean="0">
              <a:latin typeface="Arial" pitchFamily="34" charset="0"/>
            </a:endParaRPr>
          </a:p>
          <a:p>
            <a:pPr>
              <a:lnSpc>
                <a:spcPct val="90000"/>
              </a:lnSpc>
              <a:buFont typeface="Georgia" pitchFamily="18" charset="0"/>
              <a:buNone/>
            </a:pPr>
            <a:r>
              <a:rPr lang="ru-RU" altLang="ru-RU" b="1" smtClean="0">
                <a:latin typeface="Arial" pitchFamily="34" charset="0"/>
              </a:rPr>
              <a:t>где    </a:t>
            </a:r>
            <a:r>
              <a:rPr lang="ru-RU" altLang="ru-RU" b="1" i="1" smtClean="0">
                <a:latin typeface="Arial" pitchFamily="34" charset="0"/>
              </a:rPr>
              <a:t>NameSpace</a:t>
            </a:r>
            <a:r>
              <a:rPr lang="ru-RU" altLang="ru-RU" b="1" smtClean="0">
                <a:latin typeface="Arial" pitchFamily="34" charset="0"/>
              </a:rPr>
              <a:t> – множество имен компонентов среды;</a:t>
            </a:r>
            <a:endParaRPr lang="ru-RU" altLang="ru-RU" b="1" i="1" smtClean="0">
              <a:latin typeface="Arial" pitchFamily="34" charset="0"/>
            </a:endParaRPr>
          </a:p>
          <a:p>
            <a:pPr>
              <a:lnSpc>
                <a:spcPct val="90000"/>
              </a:lnSpc>
              <a:buFont typeface="Georgia" pitchFamily="18" charset="0"/>
              <a:buNone/>
            </a:pPr>
            <a:r>
              <a:rPr lang="ru-RU" altLang="ru-RU" b="1" i="1" smtClean="0">
                <a:latin typeface="Arial" pitchFamily="34" charset="0"/>
              </a:rPr>
              <a:t>          InRep = {InRep</a:t>
            </a:r>
            <a:r>
              <a:rPr lang="ru-RU" altLang="ru-RU" b="1" i="1" baseline="-25000" smtClean="0">
                <a:latin typeface="Arial" pitchFamily="34" charset="0"/>
              </a:rPr>
              <a:t>i </a:t>
            </a:r>
            <a:r>
              <a:rPr lang="ru-RU" altLang="ru-RU" b="1" i="1" smtClean="0">
                <a:latin typeface="Arial" pitchFamily="34" charset="0"/>
              </a:rPr>
              <a:t>}</a:t>
            </a:r>
            <a:r>
              <a:rPr lang="ru-RU" altLang="ru-RU" b="1" smtClean="0">
                <a:latin typeface="Arial" pitchFamily="34" charset="0"/>
              </a:rPr>
              <a:t> – репозиторий интерфейсов;</a:t>
            </a:r>
            <a:endParaRPr lang="ru-RU" altLang="ru-RU" b="1" i="1" smtClean="0">
              <a:latin typeface="Arial" pitchFamily="34" charset="0"/>
            </a:endParaRPr>
          </a:p>
          <a:p>
            <a:pPr>
              <a:lnSpc>
                <a:spcPct val="90000"/>
              </a:lnSpc>
              <a:buFont typeface="Georgia" pitchFamily="18" charset="0"/>
              <a:buNone/>
            </a:pPr>
            <a:r>
              <a:rPr lang="ru-RU" altLang="ru-RU" b="1" i="1" smtClean="0">
                <a:latin typeface="Arial" pitchFamily="34" charset="0"/>
              </a:rPr>
              <a:t>          ImRep = {ImRep</a:t>
            </a:r>
            <a:r>
              <a:rPr lang="ru-RU" altLang="ru-RU" b="1" i="1" baseline="-25000" smtClean="0">
                <a:latin typeface="Arial" pitchFamily="34" charset="0"/>
              </a:rPr>
              <a:t>j</a:t>
            </a:r>
            <a:r>
              <a:rPr lang="ru-RU" altLang="ru-RU" b="1" i="1" smtClean="0">
                <a:latin typeface="Arial" pitchFamily="34" charset="0"/>
              </a:rPr>
              <a:t> } </a:t>
            </a:r>
            <a:r>
              <a:rPr lang="ru-RU" altLang="ru-RU" b="1" smtClean="0">
                <a:latin typeface="Arial" pitchFamily="34" charset="0"/>
              </a:rPr>
              <a:t>– репозиторий реализаций;</a:t>
            </a:r>
            <a:endParaRPr lang="ru-RU" altLang="ru-RU" b="1" i="1" smtClean="0">
              <a:latin typeface="Arial" pitchFamily="34" charset="0"/>
            </a:endParaRPr>
          </a:p>
          <a:p>
            <a:pPr>
              <a:lnSpc>
                <a:spcPct val="90000"/>
              </a:lnSpc>
              <a:buFont typeface="Georgia" pitchFamily="18" charset="0"/>
              <a:buNone/>
            </a:pPr>
            <a:r>
              <a:rPr lang="ru-RU" altLang="ru-RU" b="1" i="1" smtClean="0">
                <a:latin typeface="Arial" pitchFamily="34" charset="0"/>
              </a:rPr>
              <a:t>          CSer = {CSer</a:t>
            </a:r>
            <a:r>
              <a:rPr lang="en-US" altLang="ru-RU" b="1" i="1" baseline="-25000" smtClean="0">
                <a:latin typeface="Arial" pitchFamily="34" charset="0"/>
              </a:rPr>
              <a:t>k</a:t>
            </a:r>
            <a:r>
              <a:rPr lang="ru-RU" altLang="ru-RU" b="1" i="1" smtClean="0">
                <a:latin typeface="Arial" pitchFamily="34" charset="0"/>
              </a:rPr>
              <a:t> }</a:t>
            </a:r>
            <a:r>
              <a:rPr lang="ru-RU" altLang="ru-RU" b="1" smtClean="0">
                <a:latin typeface="Arial" pitchFamily="34" charset="0"/>
              </a:rPr>
              <a:t> –   системные сервисы;</a:t>
            </a:r>
            <a:endParaRPr lang="ru-RU" altLang="ru-RU" b="1" i="1" smtClean="0">
              <a:latin typeface="Arial" pitchFamily="34" charset="0"/>
            </a:endParaRPr>
          </a:p>
          <a:p>
            <a:pPr>
              <a:lnSpc>
                <a:spcPct val="90000"/>
              </a:lnSpc>
              <a:buFont typeface="Georgia" pitchFamily="18" charset="0"/>
              <a:buNone/>
            </a:pPr>
            <a:r>
              <a:rPr lang="en-US" altLang="ru-RU" b="1" i="1" smtClean="0">
                <a:latin typeface="Arial" pitchFamily="34" charset="0"/>
              </a:rPr>
              <a:t>          </a:t>
            </a:r>
            <a:r>
              <a:rPr lang="ru-RU" altLang="ru-RU" b="1" i="1" smtClean="0">
                <a:latin typeface="Arial" pitchFamily="34" charset="0"/>
              </a:rPr>
              <a:t>CSerIm = {CSerImr}</a:t>
            </a:r>
            <a:r>
              <a:rPr lang="ru-RU" altLang="ru-RU" b="1" smtClean="0">
                <a:latin typeface="Arial" pitchFamily="34" charset="0"/>
              </a:rPr>
              <a:t> –  реализации</a:t>
            </a:r>
            <a:r>
              <a:rPr lang="en-US" altLang="ru-RU" b="1" smtClean="0">
                <a:latin typeface="Arial" pitchFamily="34" charset="0"/>
              </a:rPr>
              <a:t> </a:t>
            </a:r>
            <a:r>
              <a:rPr lang="ru-RU" altLang="ru-RU" b="1" smtClean="0">
                <a:latin typeface="Arial" pitchFamily="34" charset="0"/>
              </a:rPr>
              <a:t>сервисов.</a:t>
            </a:r>
          </a:p>
          <a:p>
            <a:pPr>
              <a:lnSpc>
                <a:spcPct val="90000"/>
              </a:lnSpc>
              <a:buFont typeface="Georgia" pitchFamily="18" charset="0"/>
              <a:buNone/>
            </a:pPr>
            <a:r>
              <a:rPr lang="ru-RU" altLang="ru-RU" b="1" smtClean="0">
                <a:latin typeface="Arial" pitchFamily="34" charset="0"/>
              </a:rPr>
              <a:t>Компонентная среда  –</a:t>
            </a:r>
            <a:r>
              <a:rPr lang="en-US" altLang="ru-RU" b="1" smtClean="0">
                <a:latin typeface="Arial" pitchFamily="34" charset="0"/>
              </a:rPr>
              <a:t> </a:t>
            </a:r>
            <a:r>
              <a:rPr lang="ru-RU" altLang="ru-RU" b="1" smtClean="0">
                <a:latin typeface="Arial" pitchFamily="34" charset="0"/>
              </a:rPr>
              <a:t>это множество серверов   </a:t>
            </a:r>
          </a:p>
          <a:p>
            <a:pPr>
              <a:lnSpc>
                <a:spcPct val="90000"/>
              </a:lnSpc>
              <a:buFont typeface="Georgia" pitchFamily="18" charset="0"/>
              <a:buNone/>
            </a:pPr>
            <a:r>
              <a:rPr lang="ru-RU" altLang="ru-RU" b="1" smtClean="0">
                <a:latin typeface="Arial" pitchFamily="34" charset="0"/>
              </a:rPr>
              <a:t>          приложений, где разворачиваются компоненты,    </a:t>
            </a:r>
          </a:p>
          <a:p>
            <a:pPr>
              <a:lnSpc>
                <a:spcPct val="90000"/>
              </a:lnSpc>
              <a:buFont typeface="Georgia" pitchFamily="18" charset="0"/>
              <a:buNone/>
            </a:pPr>
            <a:r>
              <a:rPr lang="ru-RU" altLang="ru-RU" b="1" smtClean="0">
                <a:latin typeface="Arial" pitchFamily="34" charset="0"/>
              </a:rPr>
              <a:t>          контейнеры, экземпляры которых обеспечивают </a:t>
            </a:r>
          </a:p>
          <a:p>
            <a:pPr>
              <a:lnSpc>
                <a:spcPct val="90000"/>
              </a:lnSpc>
              <a:buFont typeface="Georgia" pitchFamily="18" charset="0"/>
              <a:buNone/>
            </a:pPr>
            <a:r>
              <a:rPr lang="ru-RU" altLang="ru-RU" b="1" smtClean="0">
                <a:latin typeface="Arial" pitchFamily="34" charset="0"/>
              </a:rPr>
              <a:t>          реализацию функциональности компонента.</a:t>
            </a:r>
          </a:p>
          <a:p>
            <a:pPr>
              <a:lnSpc>
                <a:spcPct val="90000"/>
              </a:lnSpc>
              <a:buFont typeface="Georgia" pitchFamily="18" charset="0"/>
              <a:buNone/>
            </a:pPr>
            <a:r>
              <a:rPr lang="ru-RU" altLang="ru-RU" b="1" smtClean="0">
                <a:latin typeface="Arial" pitchFamily="34" charset="0"/>
              </a:rPr>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bwMode="auto">
          <a:xfrm>
            <a:off x="1793875" y="6524625"/>
            <a:ext cx="7026275"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55299" name="Rectangle 3"/>
          <p:cNvSpPr>
            <a:spLocks noGrp="1"/>
          </p:cNvSpPr>
          <p:nvPr>
            <p:ph type="body" idx="4294967295"/>
          </p:nvPr>
        </p:nvSpPr>
        <p:spPr>
          <a:xfrm>
            <a:off x="179388" y="333375"/>
            <a:ext cx="8785225" cy="6191250"/>
          </a:xfrm>
        </p:spPr>
        <p:txBody>
          <a:bodyPr/>
          <a:lstStyle/>
          <a:p>
            <a:pPr>
              <a:buFont typeface="Georgia" pitchFamily="18" charset="0"/>
              <a:buNone/>
            </a:pPr>
            <a:r>
              <a:rPr lang="en-US" altLang="ru-RU" sz="2000" b="1" smtClean="0">
                <a:solidFill>
                  <a:schemeClr val="accent1"/>
                </a:solidFill>
                <a:latin typeface="Arial" pitchFamily="34" charset="0"/>
              </a:rPr>
              <a:t>                        </a:t>
            </a:r>
            <a:r>
              <a:rPr lang="ru-RU" altLang="ru-RU" sz="2000" b="1" smtClean="0">
                <a:solidFill>
                  <a:schemeClr val="accent1"/>
                </a:solidFill>
                <a:latin typeface="Arial" pitchFamily="34" charset="0"/>
              </a:rPr>
              <a:t>Каркас компонентной среды</a:t>
            </a:r>
            <a:r>
              <a:rPr lang="ru-RU" altLang="ru-RU" sz="2000" smtClean="0">
                <a:solidFill>
                  <a:schemeClr val="accent1"/>
                </a:solidFill>
                <a:latin typeface="Arial" pitchFamily="34" charset="0"/>
              </a:rPr>
              <a:t> </a:t>
            </a:r>
          </a:p>
          <a:p>
            <a:pPr>
              <a:buFont typeface="Georgia" pitchFamily="18" charset="0"/>
              <a:buNone/>
            </a:pPr>
            <a:r>
              <a:rPr lang="ru-RU" altLang="ru-RU" sz="2000" smtClean="0">
                <a:latin typeface="Arial" pitchFamily="34" charset="0"/>
              </a:rPr>
              <a:t>– </a:t>
            </a:r>
            <a:r>
              <a:rPr lang="ru-RU" altLang="ru-RU" sz="2000" b="1" smtClean="0">
                <a:latin typeface="Arial" pitchFamily="34" charset="0"/>
              </a:rPr>
              <a:t>это совокупность имен компонентов</a:t>
            </a:r>
            <a:r>
              <a:rPr lang="ru-RU" altLang="ru-RU" sz="2000" smtClean="0">
                <a:latin typeface="Arial" pitchFamily="34" charset="0"/>
              </a:rPr>
              <a:t>, </a:t>
            </a:r>
            <a:r>
              <a:rPr lang="ru-RU" altLang="ru-RU" sz="2000" b="1" smtClean="0">
                <a:latin typeface="Arial" pitchFamily="34" charset="0"/>
              </a:rPr>
              <a:t>интерфейсов и реализаций  как  пустые множества</a:t>
            </a:r>
            <a:r>
              <a:rPr lang="ru-RU" altLang="ru-RU" sz="2000" b="1" i="1" smtClean="0">
                <a:latin typeface="Arial" pitchFamily="34" charset="0"/>
              </a:rPr>
              <a:t> FW = (</a:t>
            </a:r>
            <a:r>
              <a:rPr lang="ru-RU" altLang="ru-RU" sz="2000" b="1" i="1" smtClean="0">
                <a:latin typeface="Arial" pitchFamily="34" charset="0"/>
                <a:sym typeface="Symbol" pitchFamily="18" charset="2"/>
              </a:rPr>
              <a:t></a:t>
            </a:r>
            <a:r>
              <a:rPr lang="ru-RU" altLang="ru-RU" sz="2000" b="1" i="1" smtClean="0">
                <a:latin typeface="Arial" pitchFamily="34" charset="0"/>
              </a:rPr>
              <a:t>, </a:t>
            </a:r>
            <a:r>
              <a:rPr lang="ru-RU" altLang="ru-RU" sz="2000" b="1" i="1" smtClean="0">
                <a:latin typeface="Arial" pitchFamily="34" charset="0"/>
                <a:sym typeface="Symbol" pitchFamily="18" charset="2"/>
              </a:rPr>
              <a:t></a:t>
            </a:r>
            <a:r>
              <a:rPr lang="ru-RU" altLang="ru-RU" sz="2000" b="1" i="1" smtClean="0">
                <a:latin typeface="Arial" pitchFamily="34" charset="0"/>
              </a:rPr>
              <a:t>, </a:t>
            </a:r>
            <a:r>
              <a:rPr lang="ru-RU" altLang="ru-RU" sz="2000" b="1" i="1" smtClean="0">
                <a:latin typeface="Arial" pitchFamily="34" charset="0"/>
                <a:sym typeface="Symbol" pitchFamily="18" charset="2"/>
              </a:rPr>
              <a:t></a:t>
            </a:r>
            <a:r>
              <a:rPr lang="ru-RU" altLang="ru-RU" sz="2000" b="1" i="1" smtClean="0">
                <a:latin typeface="Arial" pitchFamily="34" charset="0"/>
              </a:rPr>
              <a:t>, CSer, CSe</a:t>
            </a:r>
            <a:r>
              <a:rPr lang="en-US" altLang="ru-RU" sz="2000" b="1" i="1" smtClean="0">
                <a:latin typeface="Arial" pitchFamily="34" charset="0"/>
              </a:rPr>
              <a:t>r</a:t>
            </a:r>
            <a:r>
              <a:rPr lang="ru-RU" altLang="ru-RU" sz="2000" b="1" i="1" smtClean="0">
                <a:latin typeface="Arial" pitchFamily="34" charset="0"/>
              </a:rPr>
              <a:t>Im).</a:t>
            </a:r>
            <a:r>
              <a:rPr lang="ru-RU" altLang="ru-RU" sz="2000" b="1" smtClean="0">
                <a:latin typeface="Arial" pitchFamily="34" charset="0"/>
              </a:rPr>
              <a:t>                                                                          </a:t>
            </a:r>
          </a:p>
          <a:p>
            <a:pPr>
              <a:buFont typeface="Georgia" pitchFamily="18" charset="0"/>
              <a:buNone/>
            </a:pPr>
            <a:r>
              <a:rPr lang="ru-RU" altLang="ru-RU" sz="2000" b="1" smtClean="0">
                <a:latin typeface="Arial" pitchFamily="34" charset="0"/>
              </a:rPr>
              <a:t>  Если каркасы  </a:t>
            </a:r>
            <a:r>
              <a:rPr lang="ru-RU" altLang="ru-RU" sz="2000" b="1" i="1" smtClean="0">
                <a:latin typeface="Arial" pitchFamily="34" charset="0"/>
              </a:rPr>
              <a:t>FW</a:t>
            </a:r>
            <a:r>
              <a:rPr lang="ru-RU" altLang="ru-RU" sz="2000" b="1" i="1" baseline="-25000" smtClean="0">
                <a:latin typeface="Arial" pitchFamily="34" charset="0"/>
              </a:rPr>
              <a:t>1</a:t>
            </a:r>
            <a:r>
              <a:rPr lang="ru-RU" altLang="ru-RU" sz="2000" b="1" i="1" smtClean="0">
                <a:latin typeface="Arial" pitchFamily="34" charset="0"/>
              </a:rPr>
              <a:t>= (</a:t>
            </a:r>
            <a:r>
              <a:rPr lang="ru-RU" altLang="ru-RU" sz="2000" b="1" i="1" smtClean="0">
                <a:latin typeface="Arial" pitchFamily="34" charset="0"/>
                <a:sym typeface="Symbol" pitchFamily="18" charset="2"/>
              </a:rPr>
              <a:t></a:t>
            </a:r>
            <a:r>
              <a:rPr lang="ru-RU" altLang="ru-RU" sz="2000" b="1" i="1" smtClean="0">
                <a:latin typeface="Arial" pitchFamily="34" charset="0"/>
              </a:rPr>
              <a:t>, </a:t>
            </a:r>
            <a:r>
              <a:rPr lang="ru-RU" altLang="ru-RU" sz="2000" b="1" i="1" smtClean="0">
                <a:latin typeface="Arial" pitchFamily="34" charset="0"/>
                <a:sym typeface="Symbol" pitchFamily="18" charset="2"/>
              </a:rPr>
              <a:t></a:t>
            </a:r>
            <a:r>
              <a:rPr lang="ru-RU" altLang="ru-RU" sz="2000" b="1" i="1" smtClean="0">
                <a:latin typeface="Arial" pitchFamily="34" charset="0"/>
              </a:rPr>
              <a:t>, </a:t>
            </a:r>
            <a:r>
              <a:rPr lang="ru-RU" altLang="ru-RU" sz="2000" b="1" i="1" smtClean="0">
                <a:latin typeface="Arial" pitchFamily="34" charset="0"/>
                <a:sym typeface="Symbol" pitchFamily="18" charset="2"/>
              </a:rPr>
              <a:t></a:t>
            </a:r>
            <a:r>
              <a:rPr lang="ru-RU" altLang="ru-RU" sz="2000" b="1" i="1" smtClean="0">
                <a:latin typeface="Arial" pitchFamily="34" charset="0"/>
              </a:rPr>
              <a:t>, CSer</a:t>
            </a:r>
            <a:r>
              <a:rPr lang="ru-RU" altLang="ru-RU" sz="2000" b="1" i="1" baseline="-25000" smtClean="0">
                <a:latin typeface="Arial" pitchFamily="34" charset="0"/>
              </a:rPr>
              <a:t>1</a:t>
            </a:r>
            <a:r>
              <a:rPr lang="ru-RU" altLang="ru-RU" sz="2000" b="1" i="1" smtClean="0">
                <a:latin typeface="Arial" pitchFamily="34" charset="0"/>
              </a:rPr>
              <a:t>, CSerImp</a:t>
            </a:r>
            <a:r>
              <a:rPr lang="ru-RU" altLang="ru-RU" sz="2000" b="1" i="1" baseline="-25000" smtClean="0">
                <a:latin typeface="Arial" pitchFamily="34" charset="0"/>
              </a:rPr>
              <a:t>1</a:t>
            </a:r>
            <a:r>
              <a:rPr lang="ru-RU" altLang="ru-RU" sz="2000" b="1" i="1" smtClean="0">
                <a:latin typeface="Arial" pitchFamily="34" charset="0"/>
              </a:rPr>
              <a:t>)</a:t>
            </a:r>
            <a:r>
              <a:rPr lang="ru-RU" altLang="ru-RU" sz="2000" b="1" smtClean="0">
                <a:latin typeface="Arial" pitchFamily="34" charset="0"/>
              </a:rPr>
              <a:t> и </a:t>
            </a:r>
            <a:r>
              <a:rPr lang="ru-RU" altLang="ru-RU" sz="2000" b="1" i="1" smtClean="0">
                <a:latin typeface="Arial" pitchFamily="34" charset="0"/>
              </a:rPr>
              <a:t>FW</a:t>
            </a:r>
            <a:r>
              <a:rPr lang="ru-RU" altLang="ru-RU" sz="2000" b="1" i="1" baseline="-25000" smtClean="0">
                <a:latin typeface="Arial" pitchFamily="34" charset="0"/>
              </a:rPr>
              <a:t>2</a:t>
            </a:r>
            <a:r>
              <a:rPr lang="ru-RU" altLang="ru-RU" sz="2000" b="1" i="1" smtClean="0">
                <a:latin typeface="Arial" pitchFamily="34" charset="0"/>
              </a:rPr>
              <a:t> = (</a:t>
            </a:r>
            <a:r>
              <a:rPr lang="ru-RU" altLang="ru-RU" sz="2000" b="1" i="1" smtClean="0">
                <a:latin typeface="Arial" pitchFamily="34" charset="0"/>
                <a:sym typeface="Symbol" pitchFamily="18" charset="2"/>
              </a:rPr>
              <a:t></a:t>
            </a:r>
            <a:r>
              <a:rPr lang="ru-RU" altLang="ru-RU" sz="2000" b="1" i="1" smtClean="0">
                <a:latin typeface="Arial" pitchFamily="34" charset="0"/>
              </a:rPr>
              <a:t>, </a:t>
            </a:r>
            <a:r>
              <a:rPr lang="ru-RU" altLang="ru-RU" sz="2000" b="1" i="1" smtClean="0">
                <a:latin typeface="Arial" pitchFamily="34" charset="0"/>
                <a:sym typeface="Symbol" pitchFamily="18" charset="2"/>
              </a:rPr>
              <a:t></a:t>
            </a:r>
            <a:r>
              <a:rPr lang="ru-RU" altLang="ru-RU" sz="2000" b="1" i="1" smtClean="0">
                <a:latin typeface="Arial" pitchFamily="34" charset="0"/>
              </a:rPr>
              <a:t>, </a:t>
            </a:r>
            <a:r>
              <a:rPr lang="ru-RU" altLang="ru-RU" sz="2000" b="1" i="1" smtClean="0">
                <a:latin typeface="Arial" pitchFamily="34" charset="0"/>
                <a:sym typeface="Symbol" pitchFamily="18" charset="2"/>
              </a:rPr>
              <a:t></a:t>
            </a:r>
            <a:r>
              <a:rPr lang="ru-RU" altLang="ru-RU" sz="2000" b="1" i="1" smtClean="0">
                <a:latin typeface="Arial" pitchFamily="34" charset="0"/>
              </a:rPr>
              <a:t>, CSer</a:t>
            </a:r>
            <a:r>
              <a:rPr lang="ru-RU" altLang="ru-RU" sz="2000" b="1" i="1" baseline="-25000" smtClean="0">
                <a:latin typeface="Arial" pitchFamily="34" charset="0"/>
              </a:rPr>
              <a:t>2</a:t>
            </a:r>
            <a:r>
              <a:rPr lang="ru-RU" altLang="ru-RU" sz="2000" b="1" i="1" smtClean="0">
                <a:latin typeface="Arial" pitchFamily="34" charset="0"/>
              </a:rPr>
              <a:t>, CSerIm</a:t>
            </a:r>
            <a:r>
              <a:rPr lang="ru-RU" altLang="ru-RU" sz="2000" b="1" i="1" baseline="-25000" smtClean="0">
                <a:latin typeface="Arial" pitchFamily="34" charset="0"/>
              </a:rPr>
              <a:t>2</a:t>
            </a:r>
            <a:r>
              <a:rPr lang="ru-RU" altLang="ru-RU" sz="2000" b="1" i="1" smtClean="0">
                <a:latin typeface="Arial" pitchFamily="34" charset="0"/>
              </a:rPr>
              <a:t>)</a:t>
            </a:r>
            <a:r>
              <a:rPr lang="ru-RU" altLang="ru-RU" sz="2000" b="1" smtClean="0">
                <a:latin typeface="Arial" pitchFamily="34" charset="0"/>
              </a:rPr>
              <a:t>, то  </a:t>
            </a:r>
            <a:r>
              <a:rPr lang="ru-RU" altLang="ru-RU" sz="2000" b="1" i="1" smtClean="0">
                <a:latin typeface="Arial" pitchFamily="34" charset="0"/>
              </a:rPr>
              <a:t>FW</a:t>
            </a:r>
            <a:r>
              <a:rPr lang="ru-RU" altLang="ru-RU" sz="2000" b="1" i="1" baseline="-25000" smtClean="0">
                <a:latin typeface="Arial" pitchFamily="34" charset="0"/>
              </a:rPr>
              <a:t>1</a:t>
            </a:r>
            <a:r>
              <a:rPr lang="ru-RU" altLang="ru-RU" sz="2000" b="1" smtClean="0">
                <a:latin typeface="Arial" pitchFamily="34" charset="0"/>
              </a:rPr>
              <a:t> совместим с </a:t>
            </a:r>
            <a:r>
              <a:rPr lang="ru-RU" altLang="ru-RU" sz="2000" b="1" i="1" smtClean="0">
                <a:latin typeface="Arial" pitchFamily="34" charset="0"/>
              </a:rPr>
              <a:t>FW</a:t>
            </a:r>
            <a:r>
              <a:rPr lang="ru-RU" altLang="ru-RU" sz="2000" b="1" i="1" baseline="-25000" smtClean="0">
                <a:latin typeface="Arial" pitchFamily="34" charset="0"/>
              </a:rPr>
              <a:t>2</a:t>
            </a:r>
            <a:r>
              <a:rPr lang="ru-RU" altLang="ru-RU" sz="2000" b="1" smtClean="0">
                <a:latin typeface="Arial" pitchFamily="34" charset="0"/>
              </a:rPr>
              <a:t>, если существует отображение </a:t>
            </a:r>
            <a:r>
              <a:rPr lang="ru-RU" altLang="ru-RU" sz="2000" b="1" i="1" smtClean="0">
                <a:latin typeface="Arial" pitchFamily="34" charset="0"/>
              </a:rPr>
              <a:t>SMap: CSer</a:t>
            </a:r>
            <a:r>
              <a:rPr lang="ru-RU" altLang="ru-RU" sz="2000" b="1" i="1" baseline="-25000" smtClean="0">
                <a:latin typeface="Arial" pitchFamily="34" charset="0"/>
              </a:rPr>
              <a:t>1</a:t>
            </a:r>
            <a:r>
              <a:rPr lang="ru-RU" altLang="ru-RU" sz="2000" b="1" i="1" smtClean="0">
                <a:latin typeface="Arial" pitchFamily="34" charset="0"/>
              </a:rPr>
              <a:t> –&gt;CSer</a:t>
            </a:r>
            <a:r>
              <a:rPr lang="ru-RU" altLang="ru-RU" sz="2000" b="1" i="1" baseline="-25000" smtClean="0">
                <a:latin typeface="Arial" pitchFamily="34" charset="0"/>
              </a:rPr>
              <a:t>2</a:t>
            </a:r>
            <a:r>
              <a:rPr lang="ru-RU" altLang="ru-RU" sz="2000" b="1" smtClean="0">
                <a:latin typeface="Arial" pitchFamily="34" charset="0"/>
              </a:rPr>
              <a:t> такое, что </a:t>
            </a:r>
            <a:r>
              <a:rPr lang="ru-RU" altLang="ru-RU" sz="2000" b="1" i="1" smtClean="0">
                <a:latin typeface="Arial" pitchFamily="34" charset="0"/>
              </a:rPr>
              <a:t>SMap(CSer</a:t>
            </a:r>
            <a:r>
              <a:rPr lang="ru-RU" altLang="ru-RU" sz="2000" b="1" i="1" baseline="-25000" smtClean="0">
                <a:latin typeface="Arial" pitchFamily="34" charset="0"/>
              </a:rPr>
              <a:t>1</a:t>
            </a:r>
            <a:r>
              <a:rPr lang="ru-RU" altLang="ru-RU" sz="2000" b="1" i="1" smtClean="0">
                <a:latin typeface="Arial" pitchFamily="34" charset="0"/>
              </a:rPr>
              <a:t>) </a:t>
            </a:r>
            <a:r>
              <a:rPr lang="ru-RU" altLang="ru-RU" sz="2000" b="1" i="1" smtClean="0">
                <a:latin typeface="Arial" pitchFamily="34" charset="0"/>
                <a:sym typeface="Symbol" pitchFamily="18" charset="2"/>
              </a:rPr>
              <a:t></a:t>
            </a:r>
            <a:r>
              <a:rPr lang="ru-RU" altLang="ru-RU" sz="2000" b="1" i="1" smtClean="0">
                <a:latin typeface="Arial" pitchFamily="34" charset="0"/>
              </a:rPr>
              <a:t> CSer</a:t>
            </a:r>
            <a:r>
              <a:rPr lang="ru-RU" altLang="ru-RU" sz="2000" b="1" i="1" baseline="-25000" smtClean="0">
                <a:latin typeface="Arial" pitchFamily="34" charset="0"/>
              </a:rPr>
              <a:t>2</a:t>
            </a:r>
            <a:r>
              <a:rPr lang="ru-RU" altLang="ru-RU" sz="2000" b="1" smtClean="0">
                <a:latin typeface="Arial" pitchFamily="34" charset="0"/>
              </a:rPr>
              <a:t>.</a:t>
            </a:r>
          </a:p>
          <a:p>
            <a:pPr>
              <a:buFont typeface="Georgia" pitchFamily="18" charset="0"/>
              <a:buNone/>
            </a:pPr>
            <a:r>
              <a:rPr lang="ru-RU" altLang="ru-RU" sz="2000" b="1" smtClean="0">
                <a:latin typeface="Arial" pitchFamily="34" charset="0"/>
              </a:rPr>
              <a:t>   В </a:t>
            </a:r>
            <a:r>
              <a:rPr lang="ru-RU" altLang="ru-RU" sz="2000" b="1" i="1" smtClean="0">
                <a:latin typeface="Arial" pitchFamily="34" charset="0"/>
              </a:rPr>
              <a:t>CSer</a:t>
            </a:r>
            <a:r>
              <a:rPr lang="ru-RU" altLang="ru-RU" sz="2000" b="1" i="1" baseline="-25000" smtClean="0">
                <a:latin typeface="Arial" pitchFamily="34" charset="0"/>
              </a:rPr>
              <a:t>1</a:t>
            </a:r>
            <a:r>
              <a:rPr lang="ru-RU" altLang="ru-RU" sz="2000" b="1" i="1" smtClean="0">
                <a:latin typeface="Arial" pitchFamily="34" charset="0"/>
              </a:rPr>
              <a:t> ,CSer</a:t>
            </a:r>
            <a:r>
              <a:rPr lang="ru-RU" altLang="ru-RU" sz="2000" b="1" i="1" baseline="-25000" smtClean="0">
                <a:latin typeface="Arial" pitchFamily="34" charset="0"/>
              </a:rPr>
              <a:t>2</a:t>
            </a:r>
            <a:r>
              <a:rPr lang="ru-RU" altLang="ru-RU" sz="2000" b="1" smtClean="0">
                <a:latin typeface="Arial" pitchFamily="34" charset="0"/>
              </a:rPr>
              <a:t> входит сервис именования и  между этими сервисами должна существовать такая связь, при которой сервис первой среды – это именование объектов среды и наоборот.</a:t>
            </a:r>
          </a:p>
          <a:p>
            <a:pPr>
              <a:buFont typeface="Georgia" pitchFamily="18" charset="0"/>
              <a:buNone/>
            </a:pPr>
            <a:r>
              <a:rPr lang="ru-RU" altLang="ru-RU" sz="2000" b="1" smtClean="0">
                <a:latin typeface="Arial" pitchFamily="34" charset="0"/>
              </a:rPr>
              <a:t>   Любая компонентная среда  использует те же сервисы, а их связи определяют их совместимость. Взаимодействие компонентов, расположенных в разных серверах, поддерживают сервисы этих серверов. Если совместимость между серверными сервисами существует, то такие компоненты могут входить в состав общей среды компонента. </a:t>
            </a:r>
          </a:p>
          <a:p>
            <a:pPr>
              <a:buFont typeface="Georgia" pitchFamily="18" charset="0"/>
              <a:buNone/>
            </a:pPr>
            <a:endParaRPr lang="ru-RU" altLang="ru-RU" sz="2000" b="1" smtClean="0">
              <a:latin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bwMode="auto">
          <a:xfrm>
            <a:off x="1793875" y="6524625"/>
            <a:ext cx="6511925"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200" smtClean="0">
                <a:solidFill>
                  <a:schemeClr val="tx1"/>
                </a:solidFill>
                <a:effectLst/>
                <a:latin typeface="Arial" pitchFamily="34" charset="0"/>
              </a:rPr>
              <a:t>Е.М.Лаврищева</a:t>
            </a:r>
          </a:p>
        </p:txBody>
      </p:sp>
      <p:graphicFrame>
        <p:nvGraphicFramePr>
          <p:cNvPr id="56323" name="Object 6"/>
          <p:cNvGraphicFramePr>
            <a:graphicFrameLocks noGrp="1" noChangeAspect="1"/>
          </p:cNvGraphicFramePr>
          <p:nvPr>
            <p:ph idx="4294967295"/>
          </p:nvPr>
        </p:nvGraphicFramePr>
        <p:xfrm>
          <a:off x="1476375" y="836613"/>
          <a:ext cx="5613400" cy="5761037"/>
        </p:xfrm>
        <a:graphic>
          <a:graphicData uri="http://schemas.openxmlformats.org/presentationml/2006/ole">
            <mc:AlternateContent xmlns:mc="http://schemas.openxmlformats.org/markup-compatibility/2006">
              <mc:Choice xmlns:v="urn:schemas-microsoft-com:vml" Requires="v">
                <p:oleObj spid="_x0000_s56326" name="Visio" r:id="rId3" imgW="3854700" imgH="3183300" progId="Visio.Drawing.11">
                  <p:embed/>
                </p:oleObj>
              </mc:Choice>
              <mc:Fallback>
                <p:oleObj name="Visio" r:id="rId3" imgW="3854700" imgH="3183300" progId="Visio.Drawing.11">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836613"/>
                        <a:ext cx="5613400" cy="5761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bwMode="auto">
          <a:xfrm>
            <a:off x="1835150" y="6308725"/>
            <a:ext cx="698500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57347" name="Rectangle 3"/>
          <p:cNvSpPr>
            <a:spLocks noGrp="1"/>
          </p:cNvSpPr>
          <p:nvPr>
            <p:ph type="body" idx="4294967295"/>
          </p:nvPr>
        </p:nvSpPr>
        <p:spPr>
          <a:xfrm>
            <a:off x="0" y="476250"/>
            <a:ext cx="9144000" cy="5545138"/>
          </a:xfrm>
        </p:spPr>
        <p:txBody>
          <a:bodyPr/>
          <a:lstStyle/>
          <a:p>
            <a:pPr>
              <a:buFont typeface="Georgia" pitchFamily="18" charset="0"/>
              <a:buNone/>
            </a:pPr>
            <a:r>
              <a:rPr lang="ru-RU" altLang="ru-RU" sz="2000" b="1" smtClean="0">
                <a:solidFill>
                  <a:schemeClr val="accent1"/>
                </a:solidFill>
                <a:latin typeface="Arial" pitchFamily="34" charset="0"/>
              </a:rPr>
              <a:t>  Операция добавления</a:t>
            </a:r>
            <a:r>
              <a:rPr lang="ru-RU" altLang="ru-RU" sz="2000" b="1" i="1" smtClean="0">
                <a:latin typeface="Arial" pitchFamily="34" charset="0"/>
              </a:rPr>
              <a:t> </a:t>
            </a:r>
            <a:r>
              <a:rPr lang="ru-RU" altLang="ru-RU" sz="2000" b="1" smtClean="0">
                <a:latin typeface="Arial" pitchFamily="34" charset="0"/>
              </a:rPr>
              <a:t>компонента С к компонентой среде обозначается </a:t>
            </a:r>
            <a:r>
              <a:rPr lang="ru-RU" altLang="ru-RU" sz="2000" b="1" i="1" smtClean="0">
                <a:latin typeface="Arial" pitchFamily="34" charset="0"/>
                <a:sym typeface="Symbol" pitchFamily="18" charset="2"/>
              </a:rPr>
              <a:t></a:t>
            </a:r>
            <a:r>
              <a:rPr lang="ru-RU" altLang="ru-RU" sz="2000" b="1" i="1" smtClean="0">
                <a:latin typeface="Arial" pitchFamily="34" charset="0"/>
              </a:rPr>
              <a:t>. </a:t>
            </a:r>
            <a:r>
              <a:rPr lang="ru-RU" altLang="ru-RU" sz="2000" b="1" smtClean="0">
                <a:latin typeface="Arial" pitchFamily="34" charset="0"/>
              </a:rPr>
              <a:t>Добавление компонента </a:t>
            </a:r>
            <a:r>
              <a:rPr lang="ru-RU" altLang="ru-RU" sz="2000" b="1" i="1" smtClean="0">
                <a:latin typeface="Arial" pitchFamily="34" charset="0"/>
              </a:rPr>
              <a:t>C </a:t>
            </a:r>
            <a:r>
              <a:rPr lang="ru-RU" altLang="ru-RU" sz="2000" b="1" smtClean="0">
                <a:latin typeface="Arial" pitchFamily="34" charset="0"/>
                <a:sym typeface="Symbol" pitchFamily="18" charset="2"/>
              </a:rPr>
              <a:t></a:t>
            </a:r>
            <a:r>
              <a:rPr lang="ru-RU" altLang="ru-RU" sz="2000" b="1" i="1" smtClean="0">
                <a:latin typeface="Arial" pitchFamily="34" charset="0"/>
              </a:rPr>
              <a:t> CE</a:t>
            </a:r>
            <a:r>
              <a:rPr lang="ru-RU" altLang="ru-RU" sz="2000" b="1" smtClean="0">
                <a:latin typeface="Arial" pitchFamily="34" charset="0"/>
              </a:rPr>
              <a:t>1</a:t>
            </a:r>
            <a:r>
              <a:rPr lang="ru-RU" altLang="ru-RU" sz="2000" b="1" i="1" smtClean="0">
                <a:latin typeface="Arial" pitchFamily="34" charset="0"/>
              </a:rPr>
              <a:t>= CE</a:t>
            </a:r>
            <a:r>
              <a:rPr lang="ru-RU" altLang="ru-RU" sz="2000" b="1" smtClean="0">
                <a:latin typeface="Arial" pitchFamily="34" charset="0"/>
              </a:rPr>
              <a:t>2 к среде выполняется согласно правил</a:t>
            </a:r>
            <a:r>
              <a:rPr lang="ru-RU" altLang="ru-RU" sz="2000" b="1" i="1" smtClean="0">
                <a:latin typeface="Arial" pitchFamily="34" charset="0"/>
              </a:rPr>
              <a:t>,</a:t>
            </a:r>
          </a:p>
          <a:p>
            <a:pPr>
              <a:buFont typeface="Georgia" pitchFamily="18" charset="0"/>
              <a:buNone/>
            </a:pPr>
            <a:r>
              <a:rPr lang="ru-RU" altLang="ru-RU" sz="2000" b="1" i="1" smtClean="0">
                <a:latin typeface="Arial" pitchFamily="34" charset="0"/>
              </a:rPr>
              <a:t>      </a:t>
            </a:r>
            <a:r>
              <a:rPr lang="fr-FR" altLang="ru-RU" sz="2000" b="1" i="1" smtClean="0">
                <a:latin typeface="Arial" pitchFamily="34" charset="0"/>
              </a:rPr>
              <a:t>CE</a:t>
            </a:r>
            <a:r>
              <a:rPr lang="fr-FR" altLang="ru-RU" sz="2000" b="1" smtClean="0">
                <a:latin typeface="Arial" pitchFamily="34" charset="0"/>
              </a:rPr>
              <a:t>2</a:t>
            </a:r>
            <a:r>
              <a:rPr lang="fr-FR" altLang="ru-RU" sz="2000" b="1" i="1" smtClean="0">
                <a:latin typeface="Arial" pitchFamily="34" charset="0"/>
              </a:rPr>
              <a:t>.NameSpace = </a:t>
            </a:r>
            <a:r>
              <a:rPr lang="fr-FR" altLang="ru-RU" sz="2000" b="1" smtClean="0">
                <a:latin typeface="Arial" pitchFamily="34" charset="0"/>
              </a:rPr>
              <a:t>{</a:t>
            </a:r>
            <a:r>
              <a:rPr lang="fr-FR" altLang="ru-RU" sz="2000" b="1" i="1" smtClean="0">
                <a:latin typeface="Arial" pitchFamily="34" charset="0"/>
              </a:rPr>
              <a:t>C.CName</a:t>
            </a:r>
            <a:r>
              <a:rPr lang="fr-FR" altLang="ru-RU" sz="2000" b="1" smtClean="0">
                <a:latin typeface="Arial" pitchFamily="34" charset="0"/>
              </a:rPr>
              <a:t>}</a:t>
            </a:r>
            <a:r>
              <a:rPr lang="fr-FR" altLang="ru-RU" sz="2000" b="1" i="1" smtClean="0">
                <a:latin typeface="Arial" pitchFamily="34" charset="0"/>
              </a:rPr>
              <a:t> </a:t>
            </a:r>
            <a:r>
              <a:rPr lang="ru-RU" altLang="ru-RU" sz="2000" b="1" smtClean="0">
                <a:latin typeface="Arial" pitchFamily="34" charset="0"/>
                <a:sym typeface="Symbol" pitchFamily="18" charset="2"/>
              </a:rPr>
              <a:t></a:t>
            </a:r>
            <a:r>
              <a:rPr lang="fr-FR" altLang="ru-RU" sz="2000" b="1" i="1" smtClean="0">
                <a:latin typeface="Arial" pitchFamily="34" charset="0"/>
              </a:rPr>
              <a:t> CE</a:t>
            </a:r>
            <a:r>
              <a:rPr lang="fr-FR" altLang="ru-RU" sz="2000" b="1" baseline="-25000" smtClean="0">
                <a:latin typeface="Arial" pitchFamily="34" charset="0"/>
              </a:rPr>
              <a:t>1</a:t>
            </a:r>
            <a:r>
              <a:rPr lang="fr-FR" altLang="ru-RU" sz="2000" b="1" i="1" smtClean="0">
                <a:latin typeface="Arial" pitchFamily="34" charset="0"/>
              </a:rPr>
              <a:t>.NameSpace</a:t>
            </a:r>
            <a:r>
              <a:rPr lang="fr-FR" altLang="ru-RU" sz="2000" b="1" smtClean="0">
                <a:latin typeface="Arial" pitchFamily="34" charset="0"/>
              </a:rPr>
              <a:t>,</a:t>
            </a:r>
            <a:endParaRPr lang="en-US" altLang="ru-RU" sz="2000" b="1" i="1" smtClean="0">
              <a:latin typeface="Arial" pitchFamily="34" charset="0"/>
            </a:endParaRPr>
          </a:p>
          <a:p>
            <a:pPr>
              <a:buFont typeface="Georgia" pitchFamily="18" charset="0"/>
              <a:buNone/>
            </a:pPr>
            <a:r>
              <a:rPr lang="en-US" altLang="ru-RU" sz="2000" b="1" i="1" smtClean="0">
                <a:latin typeface="Arial" pitchFamily="34" charset="0"/>
              </a:rPr>
              <a:t>      </a:t>
            </a:r>
            <a:r>
              <a:rPr lang="fr-FR" altLang="ru-RU" sz="2000" b="1" i="1" smtClean="0">
                <a:latin typeface="Arial" pitchFamily="34" charset="0"/>
              </a:rPr>
              <a:t>CE</a:t>
            </a:r>
            <a:r>
              <a:rPr lang="fr-FR" altLang="ru-RU" sz="2000" b="1" smtClean="0">
                <a:latin typeface="Arial" pitchFamily="34" charset="0"/>
              </a:rPr>
              <a:t>2</a:t>
            </a:r>
            <a:r>
              <a:rPr lang="fr-FR" altLang="ru-RU" sz="2000" b="1" i="1" smtClean="0">
                <a:latin typeface="Arial" pitchFamily="34" charset="0"/>
              </a:rPr>
              <a:t>.InRep = </a:t>
            </a:r>
            <a:r>
              <a:rPr lang="fr-FR" altLang="ru-RU" sz="2000" b="1" smtClean="0">
                <a:latin typeface="Arial" pitchFamily="34" charset="0"/>
              </a:rPr>
              <a:t>{</a:t>
            </a:r>
            <a:r>
              <a:rPr lang="fr-FR" altLang="ru-RU" sz="2000" b="1" i="1" smtClean="0">
                <a:latin typeface="Arial" pitchFamily="34" charset="0"/>
              </a:rPr>
              <a:t>C.</a:t>
            </a:r>
            <a:r>
              <a:rPr lang="fr-FR" altLang="ru-RU" sz="2000" b="1" smtClean="0">
                <a:latin typeface="Arial" pitchFamily="34" charset="0"/>
              </a:rPr>
              <a:t>(</a:t>
            </a:r>
            <a:r>
              <a:rPr lang="fr-FR" altLang="ru-RU" sz="2000" b="1" i="1" smtClean="0">
                <a:latin typeface="Arial" pitchFamily="34" charset="0"/>
              </a:rPr>
              <a:t>CIni, CName</a:t>
            </a:r>
            <a:r>
              <a:rPr lang="fr-FR" altLang="ru-RU" sz="2000" b="1" smtClean="0">
                <a:latin typeface="Arial" pitchFamily="34" charset="0"/>
              </a:rPr>
              <a:t>)}</a:t>
            </a:r>
            <a:r>
              <a:rPr lang="fr-FR" altLang="ru-RU" sz="2000" b="1" i="1" smtClean="0">
                <a:latin typeface="Arial" pitchFamily="34" charset="0"/>
              </a:rPr>
              <a:t> </a:t>
            </a:r>
            <a:r>
              <a:rPr lang="ru-RU" altLang="ru-RU" sz="2000" b="1" smtClean="0">
                <a:latin typeface="Arial" pitchFamily="34" charset="0"/>
                <a:sym typeface="Symbol" pitchFamily="18" charset="2"/>
              </a:rPr>
              <a:t></a:t>
            </a:r>
            <a:r>
              <a:rPr lang="fr-FR" altLang="ru-RU" sz="2000" b="1" i="1" smtClean="0">
                <a:latin typeface="Arial" pitchFamily="34" charset="0"/>
              </a:rPr>
              <a:t> CE</a:t>
            </a:r>
            <a:r>
              <a:rPr lang="fr-FR" altLang="ru-RU" sz="2000" b="1" baseline="-25000" smtClean="0">
                <a:latin typeface="Arial" pitchFamily="34" charset="0"/>
              </a:rPr>
              <a:t>1</a:t>
            </a:r>
            <a:r>
              <a:rPr lang="fr-FR" altLang="ru-RU" sz="2000" b="1" i="1" smtClean="0">
                <a:latin typeface="Arial" pitchFamily="34" charset="0"/>
              </a:rPr>
              <a:t>.InRep,</a:t>
            </a:r>
            <a:endParaRPr lang="en-US" altLang="ru-RU" sz="2000" b="1" i="1" smtClean="0">
              <a:latin typeface="Arial" pitchFamily="34" charset="0"/>
            </a:endParaRPr>
          </a:p>
          <a:p>
            <a:pPr>
              <a:buFont typeface="Georgia" pitchFamily="18" charset="0"/>
              <a:buNone/>
            </a:pPr>
            <a:r>
              <a:rPr lang="en-US" altLang="ru-RU" sz="2000" b="1" i="1" smtClean="0">
                <a:latin typeface="Arial" pitchFamily="34" charset="0"/>
              </a:rPr>
              <a:t>      </a:t>
            </a:r>
            <a:r>
              <a:rPr lang="fr-FR" altLang="ru-RU" sz="2000" b="1" i="1" smtClean="0">
                <a:latin typeface="Arial" pitchFamily="34" charset="0"/>
              </a:rPr>
              <a:t>CE</a:t>
            </a:r>
            <a:r>
              <a:rPr lang="fr-FR" altLang="ru-RU" sz="2000" b="1" smtClean="0">
                <a:latin typeface="Arial" pitchFamily="34" charset="0"/>
              </a:rPr>
              <a:t>2</a:t>
            </a:r>
            <a:r>
              <a:rPr lang="fr-FR" altLang="ru-RU" sz="2000" b="1" i="1" smtClean="0">
                <a:latin typeface="Arial" pitchFamily="34" charset="0"/>
              </a:rPr>
              <a:t>.ImRep= </a:t>
            </a:r>
            <a:r>
              <a:rPr lang="fr-FR" altLang="ru-RU" sz="2000" b="1" smtClean="0">
                <a:latin typeface="Arial" pitchFamily="34" charset="0"/>
              </a:rPr>
              <a:t>{</a:t>
            </a:r>
            <a:r>
              <a:rPr lang="fr-FR" altLang="ru-RU" sz="2000" b="1" i="1" smtClean="0">
                <a:latin typeface="Arial" pitchFamily="34" charset="0"/>
              </a:rPr>
              <a:t>C.</a:t>
            </a:r>
            <a:r>
              <a:rPr lang="fr-FR" altLang="ru-RU" sz="2000" b="1" smtClean="0">
                <a:latin typeface="Arial" pitchFamily="34" charset="0"/>
              </a:rPr>
              <a:t>(</a:t>
            </a:r>
            <a:r>
              <a:rPr lang="fr-FR" altLang="ru-RU" sz="2000" b="1" i="1" smtClean="0">
                <a:latin typeface="Arial" pitchFamily="34" charset="0"/>
              </a:rPr>
              <a:t>Cj, CName</a:t>
            </a:r>
            <a:r>
              <a:rPr lang="fr-FR" altLang="ru-RU" sz="2000" b="1" smtClean="0">
                <a:latin typeface="Arial" pitchFamily="34" charset="0"/>
              </a:rPr>
              <a:t>)}</a:t>
            </a:r>
            <a:r>
              <a:rPr lang="fr-FR" altLang="ru-RU" sz="2000" b="1" i="1" smtClean="0">
                <a:latin typeface="Arial" pitchFamily="34" charset="0"/>
              </a:rPr>
              <a:t> </a:t>
            </a:r>
            <a:r>
              <a:rPr lang="ru-RU" altLang="ru-RU" sz="2000" b="1" smtClean="0">
                <a:latin typeface="Arial" pitchFamily="34" charset="0"/>
                <a:sym typeface="Symbol" pitchFamily="18" charset="2"/>
              </a:rPr>
              <a:t></a:t>
            </a:r>
            <a:r>
              <a:rPr lang="fr-FR" altLang="ru-RU" sz="2000" b="1" i="1" smtClean="0">
                <a:latin typeface="Arial" pitchFamily="34" charset="0"/>
              </a:rPr>
              <a:t> CE</a:t>
            </a:r>
            <a:r>
              <a:rPr lang="fr-FR" altLang="ru-RU" sz="2000" b="1" baseline="-25000" smtClean="0">
                <a:latin typeface="Arial" pitchFamily="34" charset="0"/>
              </a:rPr>
              <a:t>1</a:t>
            </a:r>
            <a:r>
              <a:rPr lang="fr-FR" altLang="ru-RU" sz="2000" b="1" i="1" smtClean="0">
                <a:latin typeface="Arial" pitchFamily="34" charset="0"/>
              </a:rPr>
              <a:t>.ImRep. </a:t>
            </a:r>
            <a:endParaRPr lang="ru-RU" altLang="ru-RU" sz="2000" b="1" i="1" smtClean="0">
              <a:latin typeface="Arial" pitchFamily="34" charset="0"/>
            </a:endParaRPr>
          </a:p>
          <a:p>
            <a:pPr>
              <a:buFont typeface="Georgia" pitchFamily="18" charset="0"/>
              <a:buNone/>
            </a:pPr>
            <a:r>
              <a:rPr lang="ru-RU" altLang="ru-RU" sz="2000" b="1" i="1" smtClean="0">
                <a:solidFill>
                  <a:schemeClr val="accent2"/>
                </a:solidFill>
                <a:latin typeface="Arial" pitchFamily="34" charset="0"/>
              </a:rPr>
              <a:t> </a:t>
            </a:r>
            <a:r>
              <a:rPr lang="ru-RU" altLang="ru-RU" sz="2000" b="1" i="1" smtClean="0">
                <a:solidFill>
                  <a:schemeClr val="accent1"/>
                </a:solidFill>
                <a:latin typeface="Arial" pitchFamily="34" charset="0"/>
              </a:rPr>
              <a:t>Операция  удаления компонента</a:t>
            </a:r>
            <a:r>
              <a:rPr lang="ru-RU" altLang="ru-RU" sz="2000" i="1" smtClean="0">
                <a:latin typeface="Arial" pitchFamily="34" charset="0"/>
              </a:rPr>
              <a:t> </a:t>
            </a:r>
            <a:r>
              <a:rPr lang="ru-RU" altLang="ru-RU" sz="2000" b="1" smtClean="0">
                <a:latin typeface="Arial" pitchFamily="34" charset="0"/>
              </a:rPr>
              <a:t>из компонентной среды обозначается знаком </a:t>
            </a:r>
            <a:r>
              <a:rPr lang="ru-RU" altLang="ru-RU" sz="2000" b="1" smtClean="0">
                <a:latin typeface="Arial" pitchFamily="34" charset="0"/>
                <a:sym typeface="Symbol" pitchFamily="18" charset="2"/>
              </a:rPr>
              <a:t></a:t>
            </a:r>
            <a:r>
              <a:rPr lang="ru-RU" altLang="ru-RU" sz="2000" b="1" smtClean="0">
                <a:latin typeface="Arial" pitchFamily="34" charset="0"/>
              </a:rPr>
              <a:t> и подчиняется следующим правилам:</a:t>
            </a:r>
            <a:r>
              <a:rPr lang="ru-RU" altLang="ru-RU" sz="2000" i="1" smtClean="0">
                <a:latin typeface="Arial" pitchFamily="34" charset="0"/>
              </a:rPr>
              <a:t> </a:t>
            </a:r>
          </a:p>
          <a:p>
            <a:pPr>
              <a:buFont typeface="Georgia" pitchFamily="18" charset="0"/>
              <a:buNone/>
            </a:pPr>
            <a:r>
              <a:rPr lang="ru-RU" altLang="ru-RU" sz="2000" i="1" smtClean="0">
                <a:latin typeface="Arial" pitchFamily="34" charset="0"/>
              </a:rPr>
              <a:t>       </a:t>
            </a:r>
            <a:r>
              <a:rPr lang="fr-FR" altLang="ru-RU" sz="2000" b="1" i="1" smtClean="0">
                <a:latin typeface="Arial" pitchFamily="34" charset="0"/>
              </a:rPr>
              <a:t>CE1 </a:t>
            </a:r>
            <a:r>
              <a:rPr lang="ru-RU" altLang="ru-RU" sz="2000" b="1" i="1" smtClean="0">
                <a:latin typeface="Arial" pitchFamily="34" charset="0"/>
                <a:sym typeface="Symbol" pitchFamily="18" charset="2"/>
              </a:rPr>
              <a:t></a:t>
            </a:r>
            <a:r>
              <a:rPr lang="fr-FR" altLang="ru-RU" sz="2000" b="1" i="1" smtClean="0">
                <a:latin typeface="Arial" pitchFamily="34" charset="0"/>
              </a:rPr>
              <a:t> C = CE2,</a:t>
            </a:r>
            <a:endParaRPr lang="ru-RU" altLang="ru-RU" sz="2000" b="1" i="1" smtClean="0">
              <a:latin typeface="Arial" pitchFamily="34" charset="0"/>
              <a:sym typeface="Symbol" pitchFamily="18" charset="2"/>
            </a:endParaRPr>
          </a:p>
          <a:p>
            <a:pPr>
              <a:buFont typeface="Georgia" pitchFamily="18" charset="0"/>
              <a:buNone/>
            </a:pPr>
            <a:r>
              <a:rPr lang="ru-RU" altLang="ru-RU" sz="2000" b="1" i="1" smtClean="0">
                <a:latin typeface="Arial" pitchFamily="34" charset="0"/>
                <a:sym typeface="Symbol" pitchFamily="18" charset="2"/>
              </a:rPr>
              <a:t>       </a:t>
            </a:r>
            <a:r>
              <a:rPr lang="fr-FR" altLang="ru-RU" sz="2000" b="1" i="1" smtClean="0">
                <a:latin typeface="Arial" pitchFamily="34" charset="0"/>
              </a:rPr>
              <a:t> </a:t>
            </a:r>
            <a:r>
              <a:rPr lang="ru-RU" altLang="ru-RU" sz="2000" b="1" i="1" smtClean="0">
                <a:latin typeface="Arial" pitchFamily="34" charset="0"/>
              </a:rPr>
              <a:t>С</a:t>
            </a:r>
            <a:r>
              <a:rPr lang="fr-FR" altLang="ru-RU" sz="2000" b="1" i="1" smtClean="0">
                <a:latin typeface="Arial" pitchFamily="34" charset="0"/>
              </a:rPr>
              <a:t>Name</a:t>
            </a:r>
            <a:r>
              <a:rPr lang="en-US" altLang="ru-RU" sz="2000" b="1" i="1" baseline="-25000" smtClean="0">
                <a:latin typeface="Arial" pitchFamily="34" charset="0"/>
              </a:rPr>
              <a:t>k</a:t>
            </a:r>
            <a:r>
              <a:rPr lang="fr-FR" altLang="ru-RU" sz="2000" b="1" i="1" smtClean="0">
                <a:latin typeface="Arial" pitchFamily="34" charset="0"/>
              </a:rPr>
              <a:t>: </a:t>
            </a:r>
            <a:r>
              <a:rPr lang="ru-RU" altLang="ru-RU" sz="2000" b="1" i="1" smtClean="0">
                <a:latin typeface="Arial" pitchFamily="34" charset="0"/>
              </a:rPr>
              <a:t>С</a:t>
            </a:r>
            <a:r>
              <a:rPr lang="fr-FR" altLang="ru-RU" sz="2000" b="1" i="1" smtClean="0">
                <a:latin typeface="Arial" pitchFamily="34" charset="0"/>
              </a:rPr>
              <a:t>Name</a:t>
            </a:r>
            <a:r>
              <a:rPr lang="fr-FR" altLang="ru-RU" sz="2000" b="1" i="1" baseline="-25000" smtClean="0">
                <a:latin typeface="Arial" pitchFamily="34" charset="0"/>
              </a:rPr>
              <a:t>k</a:t>
            </a:r>
            <a:r>
              <a:rPr lang="fr-FR" altLang="ru-RU" sz="2000" b="1" i="1" smtClean="0">
                <a:latin typeface="Arial" pitchFamily="34" charset="0"/>
              </a:rPr>
              <a:t> </a:t>
            </a:r>
            <a:r>
              <a:rPr lang="ru-RU" altLang="ru-RU" sz="2000" b="1" i="1" smtClean="0">
                <a:latin typeface="Arial" pitchFamily="34" charset="0"/>
                <a:sym typeface="Symbol" pitchFamily="18" charset="2"/>
              </a:rPr>
              <a:t></a:t>
            </a:r>
            <a:r>
              <a:rPr lang="fr-FR" altLang="ru-RU" sz="2000" b="1" i="1" smtClean="0">
                <a:latin typeface="Arial" pitchFamily="34" charset="0"/>
              </a:rPr>
              <a:t> CE1.NameSpace  (CNamek =C.CName)</a:t>
            </a:r>
          </a:p>
          <a:p>
            <a:pPr>
              <a:buFont typeface="Georgia" pitchFamily="18" charset="0"/>
              <a:buNone/>
            </a:pPr>
            <a:r>
              <a:rPr lang="fr-FR" altLang="ru-RU" sz="2000" b="1" i="1" smtClean="0">
                <a:latin typeface="Arial" pitchFamily="34" charset="0"/>
              </a:rPr>
              <a:t>       </a:t>
            </a:r>
            <a:r>
              <a:rPr lang="ru-RU" altLang="ru-RU" sz="2000" b="1" i="1" smtClean="0">
                <a:latin typeface="Arial" pitchFamily="34" charset="0"/>
                <a:sym typeface="Symbol" pitchFamily="18" charset="2"/>
              </a:rPr>
              <a:t></a:t>
            </a:r>
            <a:r>
              <a:rPr lang="en-US" altLang="ru-RU" sz="2000" b="1" i="1" smtClean="0">
                <a:latin typeface="Arial" pitchFamily="34" charset="0"/>
                <a:sym typeface="Symbol" pitchFamily="18" charset="2"/>
              </a:rPr>
              <a:t> </a:t>
            </a:r>
            <a:r>
              <a:rPr lang="fr-FR" altLang="ru-RU" sz="2000" b="1" i="1" smtClean="0">
                <a:latin typeface="Arial" pitchFamily="34" charset="0"/>
              </a:rPr>
              <a:t>CE2.NameSpace = CE1.NameSpace\ {C.CName}  CE2.IntRep=   </a:t>
            </a:r>
          </a:p>
          <a:p>
            <a:pPr>
              <a:buFont typeface="Georgia" pitchFamily="18" charset="0"/>
              <a:buNone/>
            </a:pPr>
            <a:r>
              <a:rPr lang="fr-FR" altLang="ru-RU" sz="2000" b="1" i="1" smtClean="0">
                <a:latin typeface="Arial" pitchFamily="34" charset="0"/>
              </a:rPr>
              <a:t>           CE1.IntRep</a:t>
            </a:r>
            <a:r>
              <a:rPr lang="ru-RU" altLang="ru-RU" sz="2000" b="1" i="1" smtClean="0">
                <a:latin typeface="Arial" pitchFamily="34" charset="0"/>
              </a:rPr>
              <a:t>.</a:t>
            </a:r>
            <a:endParaRPr lang="fr-FR" altLang="ru-RU" sz="2000" b="1" i="1" smtClean="0">
              <a:latin typeface="Arial" pitchFamily="34" charset="0"/>
            </a:endParaRPr>
          </a:p>
          <a:p>
            <a:pPr>
              <a:buFont typeface="Georgia" pitchFamily="18" charset="0"/>
              <a:buNone/>
            </a:pPr>
            <a:r>
              <a:rPr lang="fr-FR" altLang="ru-RU" sz="2000" b="1" i="1" smtClean="0">
                <a:latin typeface="Arial" pitchFamily="34" charset="0"/>
              </a:rPr>
              <a:t>         </a:t>
            </a:r>
            <a:r>
              <a:rPr lang="ru-RU" altLang="ru-RU" sz="2000" b="1" i="1" smtClean="0">
                <a:latin typeface="Arial" pitchFamily="34" charset="0"/>
                <a:sym typeface="Symbol" pitchFamily="18" charset="2"/>
              </a:rPr>
              <a:t></a:t>
            </a:r>
            <a:r>
              <a:rPr lang="en-US" altLang="ru-RU" sz="2000" b="1" i="1" smtClean="0">
                <a:latin typeface="Arial" pitchFamily="34" charset="0"/>
                <a:sym typeface="Symbol" pitchFamily="18" charset="2"/>
              </a:rPr>
              <a:t> </a:t>
            </a:r>
            <a:r>
              <a:rPr lang="fr-FR" altLang="ru-RU" sz="2000" b="1" i="1" smtClean="0">
                <a:latin typeface="Arial" pitchFamily="34" charset="0"/>
              </a:rPr>
              <a:t>i:</a:t>
            </a:r>
            <a:r>
              <a:rPr lang="fr-FR" altLang="ru-RU" sz="2000" i="1" smtClean="0">
                <a:latin typeface="Arial" pitchFamily="34" charset="0"/>
              </a:rPr>
              <a:t> </a:t>
            </a:r>
            <a:r>
              <a:rPr lang="fr-FR" altLang="ru-RU" sz="2000" b="1" i="1" smtClean="0">
                <a:latin typeface="Arial" pitchFamily="34" charset="0"/>
              </a:rPr>
              <a:t>IntRepi.CName = C.CName) IntRepi}  CE2.ImpRep = CE1.ImRep\</a:t>
            </a:r>
          </a:p>
          <a:p>
            <a:pPr>
              <a:buFont typeface="Georgia" pitchFamily="18" charset="0"/>
              <a:buNone/>
            </a:pPr>
            <a:r>
              <a:rPr lang="fr-FR" altLang="ru-RU" sz="2000" i="1" smtClean="0">
                <a:latin typeface="Arial" pitchFamily="34" charset="0"/>
              </a:rPr>
              <a:t>         </a:t>
            </a:r>
            <a:r>
              <a:rPr lang="ru-RU" altLang="ru-RU" sz="2000" b="1" i="1" smtClean="0">
                <a:latin typeface="Arial" pitchFamily="34" charset="0"/>
                <a:sym typeface="Symbol" pitchFamily="18" charset="2"/>
              </a:rPr>
              <a:t></a:t>
            </a:r>
            <a:r>
              <a:rPr lang="fr-FR" altLang="ru-RU" sz="2000" b="1" i="1" smtClean="0">
                <a:latin typeface="Arial" pitchFamily="34" charset="0"/>
              </a:rPr>
              <a:t> j &amp;ImtRepj.CName = C.CName) ImRepj}</a:t>
            </a:r>
            <a:r>
              <a:rPr lang="fr-FR" altLang="ru-RU" sz="2000" i="1" smtClean="0">
                <a:latin typeface="Arial" pitchFamily="34" charset="0"/>
              </a:rPr>
              <a:t>.                                                    </a:t>
            </a:r>
            <a:endParaRPr lang="ru-RU" altLang="ru-RU" sz="2000" i="1" smtClean="0">
              <a:latin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bwMode="auto">
          <a:xfrm>
            <a:off x="2632075" y="6453188"/>
            <a:ext cx="6511925" cy="404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58371" name="Rectangle 3"/>
          <p:cNvSpPr>
            <a:spLocks noGrp="1"/>
          </p:cNvSpPr>
          <p:nvPr>
            <p:ph type="body" idx="4294967295"/>
          </p:nvPr>
        </p:nvSpPr>
        <p:spPr>
          <a:xfrm>
            <a:off x="755650" y="0"/>
            <a:ext cx="8135938" cy="6192838"/>
          </a:xfrm>
        </p:spPr>
        <p:txBody>
          <a:bodyPr/>
          <a:lstStyle/>
          <a:p>
            <a:pPr>
              <a:lnSpc>
                <a:spcPct val="90000"/>
              </a:lnSpc>
              <a:buFont typeface="Georgia" pitchFamily="18" charset="0"/>
              <a:buNone/>
            </a:pPr>
            <a:endParaRPr lang="uk-UA" altLang="ru-RU" sz="2000" b="1" smtClean="0">
              <a:solidFill>
                <a:schemeClr val="accent1"/>
              </a:solidFill>
              <a:latin typeface="Arial" pitchFamily="34" charset="0"/>
            </a:endParaRPr>
          </a:p>
          <a:p>
            <a:pPr>
              <a:lnSpc>
                <a:spcPct val="90000"/>
              </a:lnSpc>
              <a:buFont typeface="Georgia" pitchFamily="18" charset="0"/>
              <a:buNone/>
            </a:pPr>
            <a:r>
              <a:rPr lang="uk-UA" altLang="ru-RU" sz="2000" b="1" smtClean="0">
                <a:solidFill>
                  <a:schemeClr val="accent1"/>
                </a:solidFill>
                <a:latin typeface="Arial" pitchFamily="34" charset="0"/>
              </a:rPr>
              <a:t>Операция замены </a:t>
            </a:r>
            <a:r>
              <a:rPr lang="uk-UA" altLang="ru-RU" sz="2000" smtClean="0">
                <a:latin typeface="Arial" pitchFamily="34" charset="0"/>
              </a:rPr>
              <a:t> </a:t>
            </a:r>
            <a:r>
              <a:rPr lang="uk-UA" altLang="ru-RU" sz="2000" b="1" smtClean="0">
                <a:latin typeface="Arial" pitchFamily="34" charset="0"/>
              </a:rPr>
              <a:t>компонента </a:t>
            </a:r>
            <a:r>
              <a:rPr lang="ru-RU" altLang="ru-RU" sz="2000" b="1" smtClean="0">
                <a:latin typeface="Arial" pitchFamily="34" charset="0"/>
              </a:rPr>
              <a:t> задается </a:t>
            </a:r>
            <a:r>
              <a:rPr lang="uk-UA" altLang="ru-RU" sz="2000" b="1" smtClean="0">
                <a:latin typeface="Arial" pitchFamily="34" charset="0"/>
              </a:rPr>
              <a:t> знаком "–" </a:t>
            </a:r>
            <a:r>
              <a:rPr lang="ru-RU" altLang="ru-RU" sz="2000" b="1" smtClean="0">
                <a:latin typeface="Arial" pitchFamily="34" charset="0"/>
              </a:rPr>
              <a:t>и имеет </a:t>
            </a:r>
            <a:r>
              <a:rPr lang="uk-UA" altLang="ru-RU" sz="2000" b="1" smtClean="0">
                <a:latin typeface="Arial" pitchFamily="34" charset="0"/>
              </a:rPr>
              <a:t> вид</a:t>
            </a:r>
            <a:r>
              <a:rPr lang="ru-RU" altLang="ru-RU" sz="2000" b="1" smtClean="0">
                <a:latin typeface="Arial" pitchFamily="34" charset="0"/>
              </a:rPr>
              <a:t>:   </a:t>
            </a:r>
            <a:r>
              <a:rPr lang="fr-FR" altLang="ru-RU" sz="2000" b="1" i="1" smtClean="0">
                <a:latin typeface="Arial" pitchFamily="34" charset="0"/>
              </a:rPr>
              <a:t>CE.NameSpace</a:t>
            </a:r>
            <a:r>
              <a:rPr lang="fr-FR" altLang="ru-RU" sz="2000" b="1" smtClean="0">
                <a:latin typeface="Arial" pitchFamily="34" charset="0"/>
              </a:rPr>
              <a:t>(</a:t>
            </a:r>
            <a:r>
              <a:rPr lang="fr-FR" altLang="ru-RU" sz="2000" b="1" i="1" smtClean="0">
                <a:latin typeface="Arial" pitchFamily="34" charset="0"/>
              </a:rPr>
              <a:t>C</a:t>
            </a:r>
            <a:r>
              <a:rPr lang="fr-FR" altLang="ru-RU" sz="2000" b="1" smtClean="0">
                <a:latin typeface="Arial" pitchFamily="34" charset="0"/>
              </a:rPr>
              <a:t>1)</a:t>
            </a:r>
            <a:r>
              <a:rPr lang="fr-FR" altLang="ru-RU" sz="2000" b="1" i="1" smtClean="0">
                <a:latin typeface="Arial" pitchFamily="34" charset="0"/>
              </a:rPr>
              <a:t> </a:t>
            </a:r>
            <a:r>
              <a:rPr lang="fr-FR" altLang="ru-RU" sz="2000" b="1" smtClean="0">
                <a:latin typeface="Arial" pitchFamily="34" charset="0"/>
              </a:rPr>
              <a:t>-</a:t>
            </a:r>
            <a:r>
              <a:rPr lang="fr-FR" altLang="ru-RU" sz="2000" b="1" i="1" smtClean="0">
                <a:latin typeface="Arial" pitchFamily="34" charset="0"/>
              </a:rPr>
              <a:t> C</a:t>
            </a:r>
            <a:r>
              <a:rPr lang="fr-FR" altLang="ru-RU" sz="2000" b="1" smtClean="0">
                <a:latin typeface="Arial" pitchFamily="34" charset="0"/>
              </a:rPr>
              <a:t>2</a:t>
            </a:r>
            <a:r>
              <a:rPr lang="fr-FR" altLang="ru-RU" sz="2000" b="1" i="1" smtClean="0">
                <a:latin typeface="Arial" pitchFamily="34" charset="0"/>
              </a:rPr>
              <a:t> = </a:t>
            </a:r>
            <a:r>
              <a:rPr lang="fr-FR" altLang="ru-RU" sz="2000" b="1" smtClean="0">
                <a:latin typeface="Arial" pitchFamily="34" charset="0"/>
              </a:rPr>
              <a:t>(</a:t>
            </a:r>
            <a:r>
              <a:rPr lang="fr-FR" altLang="ru-RU" sz="2000" b="1" i="1" smtClean="0">
                <a:latin typeface="Arial" pitchFamily="34" charset="0"/>
              </a:rPr>
              <a:t>CE </a:t>
            </a:r>
            <a:r>
              <a:rPr lang="uk-UA" altLang="ru-RU" sz="2000" b="1" smtClean="0">
                <a:latin typeface="Arial" pitchFamily="34" charset="0"/>
                <a:sym typeface="Symbol" pitchFamily="18" charset="2"/>
              </a:rPr>
              <a:t></a:t>
            </a:r>
            <a:r>
              <a:rPr lang="fr-FR" altLang="ru-RU" sz="2000" b="1" i="1" smtClean="0">
                <a:latin typeface="Arial" pitchFamily="34" charset="0"/>
              </a:rPr>
              <a:t> C </a:t>
            </a:r>
            <a:r>
              <a:rPr lang="fr-FR" altLang="ru-RU" sz="2000" b="1" smtClean="0">
                <a:latin typeface="Arial" pitchFamily="34" charset="0"/>
              </a:rPr>
              <a:t>1)</a:t>
            </a:r>
            <a:r>
              <a:rPr lang="fr-FR" altLang="ru-RU" sz="2000" b="1" i="1" smtClean="0">
                <a:latin typeface="Arial" pitchFamily="34" charset="0"/>
              </a:rPr>
              <a:t> </a:t>
            </a:r>
            <a:r>
              <a:rPr lang="uk-UA" altLang="ru-RU" sz="2000" b="1" smtClean="0">
                <a:latin typeface="Arial" pitchFamily="34" charset="0"/>
                <a:sym typeface="Symbol" pitchFamily="18" charset="2"/>
              </a:rPr>
              <a:t></a:t>
            </a:r>
            <a:r>
              <a:rPr lang="uk-UA" altLang="ru-RU" sz="2000" b="1" i="1" smtClean="0">
                <a:latin typeface="Arial" pitchFamily="34" charset="0"/>
              </a:rPr>
              <a:t> </a:t>
            </a:r>
            <a:r>
              <a:rPr lang="en-US" altLang="ru-RU" sz="2000" b="1" i="1" smtClean="0">
                <a:latin typeface="Arial" pitchFamily="34" charset="0"/>
              </a:rPr>
              <a:t>C </a:t>
            </a:r>
            <a:r>
              <a:rPr lang="fr-FR" altLang="ru-RU" sz="2000" b="1" smtClean="0">
                <a:latin typeface="Arial" pitchFamily="34" charset="0"/>
              </a:rPr>
              <a:t>2.</a:t>
            </a:r>
            <a:endParaRPr lang="uk-UA" altLang="ru-RU" sz="2000" b="1" smtClean="0">
              <a:latin typeface="Arial" pitchFamily="34" charset="0"/>
            </a:endParaRPr>
          </a:p>
          <a:p>
            <a:pPr>
              <a:lnSpc>
                <a:spcPct val="90000"/>
              </a:lnSpc>
              <a:buFont typeface="Georgia" pitchFamily="18" charset="0"/>
              <a:buNone/>
            </a:pPr>
            <a:r>
              <a:rPr lang="uk-UA" altLang="ru-RU" sz="2000" b="1" smtClean="0">
                <a:solidFill>
                  <a:schemeClr val="accent1"/>
                </a:solidFill>
                <a:latin typeface="Arial" pitchFamily="34" charset="0"/>
              </a:rPr>
              <a:t>Операция </a:t>
            </a:r>
            <a:r>
              <a:rPr lang="ru-RU" altLang="ru-RU" sz="2000" b="1" smtClean="0">
                <a:solidFill>
                  <a:schemeClr val="accent1"/>
                </a:solidFill>
                <a:latin typeface="Arial" pitchFamily="34" charset="0"/>
              </a:rPr>
              <a:t>объединения</a:t>
            </a:r>
            <a:r>
              <a:rPr lang="ru-RU" altLang="ru-RU" sz="2000" b="1" smtClean="0">
                <a:latin typeface="Arial" pitchFamily="34" charset="0"/>
              </a:rPr>
              <a:t> (</a:t>
            </a:r>
            <a:r>
              <a:rPr lang="ru-RU" altLang="ru-RU" sz="2000" b="1" smtClean="0">
                <a:latin typeface="Arial" pitchFamily="34" charset="0"/>
                <a:sym typeface="Symbol" pitchFamily="18" charset="2"/>
              </a:rPr>
              <a:t></a:t>
            </a:r>
            <a:r>
              <a:rPr lang="ru-RU" altLang="ru-RU" sz="2000" b="1" smtClean="0">
                <a:latin typeface="Arial" pitchFamily="34" charset="0"/>
              </a:rPr>
              <a:t>) компонентных сред   выполняется согласно следующих правил: </a:t>
            </a:r>
            <a:endParaRPr lang="ru-RU" altLang="ru-RU" sz="2000" b="1" i="1" smtClean="0">
              <a:latin typeface="Arial" pitchFamily="34" charset="0"/>
            </a:endParaRPr>
          </a:p>
          <a:p>
            <a:pPr>
              <a:lnSpc>
                <a:spcPct val="90000"/>
              </a:lnSpc>
              <a:buFont typeface="Georgia" pitchFamily="18" charset="0"/>
              <a:buNone/>
            </a:pPr>
            <a:r>
              <a:rPr lang="ru-RU" altLang="ru-RU" sz="2000" b="1" i="1" smtClean="0">
                <a:latin typeface="Arial" pitchFamily="34" charset="0"/>
              </a:rPr>
              <a:t>     </a:t>
            </a:r>
            <a:r>
              <a:rPr lang="en-US" altLang="ru-RU" sz="2000" b="1" i="1" smtClean="0">
                <a:latin typeface="Arial" pitchFamily="34" charset="0"/>
              </a:rPr>
              <a:t> </a:t>
            </a:r>
            <a:r>
              <a:rPr lang="ru-RU" altLang="ru-RU" sz="2000" b="1" i="1" smtClean="0">
                <a:latin typeface="Arial" pitchFamily="34" charset="0"/>
              </a:rPr>
              <a:t> </a:t>
            </a:r>
            <a:r>
              <a:rPr lang="fr-FR" altLang="ru-RU" sz="2000" b="1" i="1" smtClean="0">
                <a:latin typeface="Arial" pitchFamily="34" charset="0"/>
              </a:rPr>
              <a:t>CE</a:t>
            </a:r>
            <a:r>
              <a:rPr lang="fr-FR" altLang="ru-RU" sz="2000" b="1" smtClean="0">
                <a:latin typeface="Arial" pitchFamily="34" charset="0"/>
              </a:rPr>
              <a:t>1</a:t>
            </a:r>
            <a:r>
              <a:rPr lang="fr-FR" altLang="ru-RU" sz="2000" b="1" i="1" smtClean="0">
                <a:latin typeface="Arial" pitchFamily="34" charset="0"/>
              </a:rPr>
              <a:t> </a:t>
            </a:r>
            <a:r>
              <a:rPr lang="ru-RU" altLang="ru-RU" sz="2000" b="1" smtClean="0">
                <a:latin typeface="Arial" pitchFamily="34" charset="0"/>
                <a:sym typeface="Symbol" pitchFamily="18" charset="2"/>
              </a:rPr>
              <a:t></a:t>
            </a:r>
            <a:r>
              <a:rPr lang="fr-FR" altLang="ru-RU" sz="2000" b="1" i="1" smtClean="0">
                <a:latin typeface="Arial" pitchFamily="34" charset="0"/>
              </a:rPr>
              <a:t> CE</a:t>
            </a:r>
            <a:r>
              <a:rPr lang="fr-FR" altLang="ru-RU" sz="2000" b="1" smtClean="0">
                <a:latin typeface="Arial" pitchFamily="34" charset="0"/>
              </a:rPr>
              <a:t>2</a:t>
            </a:r>
            <a:r>
              <a:rPr lang="fr-FR" altLang="ru-RU" sz="2000" b="1" i="1" smtClean="0">
                <a:latin typeface="Arial" pitchFamily="34" charset="0"/>
              </a:rPr>
              <a:t> = CE</a:t>
            </a:r>
            <a:r>
              <a:rPr lang="fr-FR" altLang="ru-RU" sz="2000" b="1" smtClean="0">
                <a:latin typeface="Arial" pitchFamily="34" charset="0"/>
              </a:rPr>
              <a:t>3</a:t>
            </a:r>
            <a:r>
              <a:rPr lang="fr-FR" altLang="ru-RU" sz="2000" b="1" i="1" smtClean="0">
                <a:latin typeface="Arial" pitchFamily="34" charset="0"/>
              </a:rPr>
              <a:t> </a:t>
            </a:r>
            <a:r>
              <a:rPr lang="fr-FR" altLang="ru-RU" sz="2000" b="1" smtClean="0">
                <a:latin typeface="Arial" pitchFamily="34" charset="0"/>
              </a:rPr>
              <a:t>,</a:t>
            </a:r>
            <a:endParaRPr lang="en-US" altLang="ru-RU" sz="2000" b="1" i="1" smtClean="0">
              <a:latin typeface="Arial" pitchFamily="34" charset="0"/>
            </a:endParaRPr>
          </a:p>
          <a:p>
            <a:pPr>
              <a:lnSpc>
                <a:spcPct val="90000"/>
              </a:lnSpc>
              <a:buFont typeface="Georgia" pitchFamily="18" charset="0"/>
              <a:buNone/>
            </a:pPr>
            <a:r>
              <a:rPr lang="en-US" altLang="ru-RU" sz="2000" b="1" i="1" smtClean="0">
                <a:latin typeface="Arial" pitchFamily="34" charset="0"/>
              </a:rPr>
              <a:t>       </a:t>
            </a:r>
            <a:r>
              <a:rPr lang="fr-FR" altLang="ru-RU" sz="2000" b="1" i="1" smtClean="0">
                <a:latin typeface="Arial" pitchFamily="34" charset="0"/>
              </a:rPr>
              <a:t>CE</a:t>
            </a:r>
            <a:r>
              <a:rPr lang="fr-FR" altLang="ru-RU" sz="2000" b="1" smtClean="0">
                <a:latin typeface="Arial" pitchFamily="34" charset="0"/>
              </a:rPr>
              <a:t>3</a:t>
            </a:r>
            <a:r>
              <a:rPr lang="fr-FR" altLang="ru-RU" sz="2000" b="1" i="1" smtClean="0">
                <a:latin typeface="Arial" pitchFamily="34" charset="0"/>
              </a:rPr>
              <a:t>.NameSpace = CE</a:t>
            </a:r>
            <a:r>
              <a:rPr lang="fr-FR" altLang="ru-RU" sz="2000" b="1" smtClean="0">
                <a:latin typeface="Arial" pitchFamily="34" charset="0"/>
              </a:rPr>
              <a:t>1</a:t>
            </a:r>
            <a:r>
              <a:rPr lang="fr-FR" altLang="ru-RU" sz="2000" b="1" i="1" smtClean="0">
                <a:latin typeface="Arial" pitchFamily="34" charset="0"/>
              </a:rPr>
              <a:t>.NameSpace </a:t>
            </a:r>
            <a:r>
              <a:rPr lang="ru-RU" altLang="ru-RU" sz="2000" b="1" smtClean="0">
                <a:latin typeface="Arial" pitchFamily="34" charset="0"/>
                <a:sym typeface="Symbol" pitchFamily="18" charset="2"/>
              </a:rPr>
              <a:t></a:t>
            </a:r>
            <a:r>
              <a:rPr lang="fr-FR" altLang="ru-RU" sz="2000" b="1" i="1" smtClean="0">
                <a:latin typeface="Arial" pitchFamily="34" charset="0"/>
              </a:rPr>
              <a:t> CE</a:t>
            </a:r>
            <a:r>
              <a:rPr lang="fr-FR" altLang="ru-RU" sz="2000" b="1" smtClean="0">
                <a:latin typeface="Arial" pitchFamily="34" charset="0"/>
              </a:rPr>
              <a:t>2</a:t>
            </a:r>
            <a:r>
              <a:rPr lang="fr-FR" altLang="ru-RU" sz="2000" b="1" i="1" smtClean="0">
                <a:latin typeface="Arial" pitchFamily="34" charset="0"/>
              </a:rPr>
              <a:t>.NameSpace,</a:t>
            </a:r>
            <a:endParaRPr lang="en-US" altLang="ru-RU" sz="2000" b="1" i="1" smtClean="0">
              <a:latin typeface="Arial" pitchFamily="34" charset="0"/>
            </a:endParaRPr>
          </a:p>
          <a:p>
            <a:pPr>
              <a:lnSpc>
                <a:spcPct val="90000"/>
              </a:lnSpc>
              <a:buFont typeface="Georgia" pitchFamily="18" charset="0"/>
              <a:buNone/>
            </a:pPr>
            <a:r>
              <a:rPr lang="en-US" altLang="ru-RU" sz="2000" b="1" i="1" smtClean="0">
                <a:latin typeface="Arial" pitchFamily="34" charset="0"/>
              </a:rPr>
              <a:t>       </a:t>
            </a:r>
            <a:r>
              <a:rPr lang="fr-FR" altLang="ru-RU" sz="2000" b="1" i="1" smtClean="0">
                <a:latin typeface="Arial" pitchFamily="34" charset="0"/>
              </a:rPr>
              <a:t>CE</a:t>
            </a:r>
            <a:r>
              <a:rPr lang="fr-FR" altLang="ru-RU" sz="2000" b="1" smtClean="0">
                <a:latin typeface="Arial" pitchFamily="34" charset="0"/>
              </a:rPr>
              <a:t>3</a:t>
            </a:r>
            <a:r>
              <a:rPr lang="fr-FR" altLang="ru-RU" sz="2000" b="1" i="1" smtClean="0">
                <a:latin typeface="Arial" pitchFamily="34" charset="0"/>
              </a:rPr>
              <a:t>.InRep = CE</a:t>
            </a:r>
            <a:r>
              <a:rPr lang="fr-FR" altLang="ru-RU" sz="2000" b="1" smtClean="0">
                <a:latin typeface="Arial" pitchFamily="34" charset="0"/>
              </a:rPr>
              <a:t>1</a:t>
            </a:r>
            <a:r>
              <a:rPr lang="fr-FR" altLang="ru-RU" sz="2000" b="1" i="1" smtClean="0">
                <a:latin typeface="Arial" pitchFamily="34" charset="0"/>
              </a:rPr>
              <a:t>.InRep </a:t>
            </a:r>
            <a:r>
              <a:rPr lang="ru-RU" altLang="ru-RU" sz="2000" b="1" smtClean="0">
                <a:latin typeface="Arial" pitchFamily="34" charset="0"/>
                <a:sym typeface="Symbol" pitchFamily="18" charset="2"/>
              </a:rPr>
              <a:t></a:t>
            </a:r>
            <a:r>
              <a:rPr lang="fr-FR" altLang="ru-RU" sz="2000" b="1" i="1" smtClean="0">
                <a:latin typeface="Arial" pitchFamily="34" charset="0"/>
              </a:rPr>
              <a:t> CE</a:t>
            </a:r>
            <a:r>
              <a:rPr lang="fr-FR" altLang="ru-RU" sz="2000" b="1" smtClean="0">
                <a:latin typeface="Arial" pitchFamily="34" charset="0"/>
              </a:rPr>
              <a:t>2</a:t>
            </a:r>
            <a:r>
              <a:rPr lang="fr-FR" altLang="ru-RU" sz="2000" b="1" i="1" smtClean="0">
                <a:latin typeface="Arial" pitchFamily="34" charset="0"/>
              </a:rPr>
              <a:t>.InRep,</a:t>
            </a:r>
            <a:endParaRPr lang="en-US" altLang="ru-RU" sz="2000" b="1" i="1" smtClean="0">
              <a:latin typeface="Arial" pitchFamily="34" charset="0"/>
            </a:endParaRPr>
          </a:p>
          <a:p>
            <a:pPr>
              <a:lnSpc>
                <a:spcPct val="90000"/>
              </a:lnSpc>
              <a:buFont typeface="Georgia" pitchFamily="18" charset="0"/>
              <a:buNone/>
            </a:pPr>
            <a:r>
              <a:rPr lang="en-US" altLang="ru-RU" sz="2000" b="1" i="1" smtClean="0">
                <a:latin typeface="Arial" pitchFamily="34" charset="0"/>
              </a:rPr>
              <a:t>       </a:t>
            </a:r>
            <a:r>
              <a:rPr lang="fr-FR" altLang="ru-RU" sz="2000" b="1" i="1" smtClean="0">
                <a:latin typeface="Arial" pitchFamily="34" charset="0"/>
              </a:rPr>
              <a:t>CE</a:t>
            </a:r>
            <a:r>
              <a:rPr lang="fr-FR" altLang="ru-RU" sz="2000" b="1" smtClean="0">
                <a:latin typeface="Arial" pitchFamily="34" charset="0"/>
              </a:rPr>
              <a:t>3</a:t>
            </a:r>
            <a:r>
              <a:rPr lang="fr-FR" altLang="ru-RU" sz="2000" b="1" i="1" smtClean="0">
                <a:latin typeface="Arial" pitchFamily="34" charset="0"/>
              </a:rPr>
              <a:t>.ImRep = CE</a:t>
            </a:r>
            <a:r>
              <a:rPr lang="fr-FR" altLang="ru-RU" sz="2000" b="1" smtClean="0">
                <a:latin typeface="Arial" pitchFamily="34" charset="0"/>
              </a:rPr>
              <a:t>1</a:t>
            </a:r>
            <a:r>
              <a:rPr lang="fr-FR" altLang="ru-RU" sz="2000" b="1" i="1" smtClean="0">
                <a:latin typeface="Arial" pitchFamily="34" charset="0"/>
              </a:rPr>
              <a:t>, ImRep </a:t>
            </a:r>
            <a:r>
              <a:rPr lang="ru-RU" altLang="ru-RU" sz="2000" b="1" smtClean="0">
                <a:latin typeface="Arial" pitchFamily="34" charset="0"/>
                <a:sym typeface="Symbol" pitchFamily="18" charset="2"/>
              </a:rPr>
              <a:t></a:t>
            </a:r>
            <a:r>
              <a:rPr lang="fr-FR" altLang="ru-RU" sz="2000" b="1" i="1" smtClean="0">
                <a:latin typeface="Arial" pitchFamily="34" charset="0"/>
              </a:rPr>
              <a:t> CE</a:t>
            </a:r>
            <a:r>
              <a:rPr lang="fr-FR" altLang="ru-RU" sz="2000" b="1" smtClean="0">
                <a:latin typeface="Arial" pitchFamily="34" charset="0"/>
              </a:rPr>
              <a:t>2</a:t>
            </a:r>
            <a:r>
              <a:rPr lang="fr-FR" altLang="ru-RU" sz="2000" b="1" i="1" smtClean="0">
                <a:latin typeface="Arial" pitchFamily="34" charset="0"/>
              </a:rPr>
              <a:t>.ImRep.</a:t>
            </a:r>
            <a:endParaRPr lang="ru-RU" altLang="ru-RU" sz="2000" b="1" i="1" smtClean="0">
              <a:latin typeface="Arial" pitchFamily="34" charset="0"/>
            </a:endParaRPr>
          </a:p>
          <a:p>
            <a:pPr>
              <a:lnSpc>
                <a:spcPct val="90000"/>
              </a:lnSpc>
              <a:buFont typeface="Georgia" pitchFamily="18" charset="0"/>
              <a:buNone/>
            </a:pPr>
            <a:r>
              <a:rPr lang="ru-RU" altLang="ru-RU" sz="2000" b="1" i="1" smtClean="0">
                <a:solidFill>
                  <a:schemeClr val="accent1"/>
                </a:solidFill>
                <a:latin typeface="Arial" pitchFamily="34" charset="0"/>
              </a:rPr>
              <a:t>Теорема.</a:t>
            </a:r>
            <a:r>
              <a:rPr lang="ru-RU" altLang="ru-RU" sz="2000" b="1" i="1" smtClean="0">
                <a:latin typeface="Arial" pitchFamily="34" charset="0"/>
              </a:rPr>
              <a:t> Операция объединения  сред ассоциативна:</a:t>
            </a:r>
          </a:p>
          <a:p>
            <a:pPr>
              <a:lnSpc>
                <a:spcPct val="90000"/>
              </a:lnSpc>
              <a:buFont typeface="Georgia" pitchFamily="18" charset="0"/>
              <a:buNone/>
            </a:pPr>
            <a:r>
              <a:rPr lang="ru-RU" altLang="ru-RU" sz="2000" b="1" i="1" smtClean="0">
                <a:latin typeface="Arial" pitchFamily="34" charset="0"/>
              </a:rPr>
              <a:t>        </a:t>
            </a:r>
            <a:r>
              <a:rPr lang="fr-FR" altLang="ru-RU" sz="2000" b="1" i="1" smtClean="0">
                <a:latin typeface="Arial" pitchFamily="34" charset="0"/>
              </a:rPr>
              <a:t>(CE1 </a:t>
            </a:r>
            <a:r>
              <a:rPr lang="ru-RU" altLang="ru-RU" sz="2000" b="1" i="1" smtClean="0">
                <a:latin typeface="Arial" pitchFamily="34" charset="0"/>
                <a:sym typeface="Symbol" pitchFamily="18" charset="2"/>
              </a:rPr>
              <a:t></a:t>
            </a:r>
            <a:r>
              <a:rPr lang="fr-FR" altLang="ru-RU" sz="2000" b="1" i="1" smtClean="0">
                <a:latin typeface="Arial" pitchFamily="34" charset="0"/>
              </a:rPr>
              <a:t> CE2) </a:t>
            </a:r>
            <a:r>
              <a:rPr lang="ru-RU" altLang="ru-RU" sz="2000" b="1" i="1" smtClean="0">
                <a:latin typeface="Arial" pitchFamily="34" charset="0"/>
                <a:sym typeface="Symbol" pitchFamily="18" charset="2"/>
              </a:rPr>
              <a:t></a:t>
            </a:r>
            <a:r>
              <a:rPr lang="fr-FR" altLang="ru-RU" sz="2000" b="1" i="1" smtClean="0">
                <a:latin typeface="Arial" pitchFamily="34" charset="0"/>
              </a:rPr>
              <a:t> CE3 = CE1 </a:t>
            </a:r>
            <a:r>
              <a:rPr lang="ru-RU" altLang="ru-RU" sz="2000" b="1" i="1" smtClean="0">
                <a:latin typeface="Arial" pitchFamily="34" charset="0"/>
                <a:sym typeface="Symbol" pitchFamily="18" charset="2"/>
              </a:rPr>
              <a:t></a:t>
            </a:r>
            <a:r>
              <a:rPr lang="fr-FR" altLang="ru-RU" sz="2000" b="1" i="1" smtClean="0">
                <a:latin typeface="Arial" pitchFamily="34" charset="0"/>
              </a:rPr>
              <a:t> (CE2 </a:t>
            </a:r>
            <a:r>
              <a:rPr lang="ru-RU" altLang="ru-RU" sz="2000" b="1" i="1" smtClean="0">
                <a:latin typeface="Arial" pitchFamily="34" charset="0"/>
                <a:sym typeface="Symbol" pitchFamily="18" charset="2"/>
              </a:rPr>
              <a:t></a:t>
            </a:r>
            <a:r>
              <a:rPr lang="fr-FR" altLang="ru-RU" sz="2000" b="1" i="1" smtClean="0">
                <a:latin typeface="Arial" pitchFamily="34" charset="0"/>
              </a:rPr>
              <a:t> CE3).                                                   </a:t>
            </a:r>
            <a:endParaRPr lang="ru-RU" altLang="ru-RU" sz="2000" b="1" i="1" smtClean="0">
              <a:latin typeface="Arial" pitchFamily="34" charset="0"/>
            </a:endParaRPr>
          </a:p>
          <a:p>
            <a:pPr>
              <a:lnSpc>
                <a:spcPct val="90000"/>
              </a:lnSpc>
              <a:buFont typeface="Georgia" pitchFamily="18" charset="0"/>
              <a:buNone/>
            </a:pPr>
            <a:r>
              <a:rPr lang="ru-RU" altLang="ru-RU" sz="2000" b="1" i="1" smtClean="0">
                <a:latin typeface="Arial" pitchFamily="34" charset="0"/>
              </a:rPr>
              <a:t>         Доказательство</a:t>
            </a:r>
            <a:endParaRPr lang="en-US" altLang="ru-RU" sz="2000" b="1" i="1" smtClean="0">
              <a:latin typeface="Arial" pitchFamily="34" charset="0"/>
            </a:endParaRPr>
          </a:p>
          <a:p>
            <a:pPr>
              <a:lnSpc>
                <a:spcPct val="90000"/>
              </a:lnSpc>
              <a:buFont typeface="Georgia" pitchFamily="18" charset="0"/>
              <a:buNone/>
            </a:pPr>
            <a:r>
              <a:rPr lang="en-US" altLang="ru-RU" sz="2000" b="1" i="1" smtClean="0">
                <a:latin typeface="Arial" pitchFamily="34" charset="0"/>
              </a:rPr>
              <a:t>        </a:t>
            </a:r>
            <a:r>
              <a:rPr lang="ru-RU" altLang="ru-RU" sz="2000" b="1" i="1" smtClean="0">
                <a:latin typeface="Arial" pitchFamily="34" charset="0"/>
                <a:sym typeface="Symbol" pitchFamily="18" charset="2"/>
              </a:rPr>
              <a:t></a:t>
            </a:r>
            <a:r>
              <a:rPr lang="fr-FR" altLang="ru-RU" sz="2000" b="1" i="1" smtClean="0">
                <a:latin typeface="Arial" pitchFamily="34" charset="0"/>
              </a:rPr>
              <a:t>C </a:t>
            </a:r>
            <a:r>
              <a:rPr lang="ru-RU" altLang="ru-RU" sz="2000" b="1" i="1" smtClean="0">
                <a:latin typeface="Arial" pitchFamily="34" charset="0"/>
                <a:sym typeface="Symbol" pitchFamily="18" charset="2"/>
              </a:rPr>
              <a:t></a:t>
            </a:r>
            <a:r>
              <a:rPr lang="fr-FR" altLang="ru-RU" sz="2000" b="1" i="1" smtClean="0">
                <a:latin typeface="Arial" pitchFamily="34" charset="0"/>
              </a:rPr>
              <a:t> (CE1 </a:t>
            </a:r>
            <a:r>
              <a:rPr lang="ru-RU" altLang="ru-RU" sz="2000" b="1" i="1" smtClean="0">
                <a:latin typeface="Arial" pitchFamily="34" charset="0"/>
                <a:sym typeface="Symbol" pitchFamily="18" charset="2"/>
              </a:rPr>
              <a:t></a:t>
            </a:r>
            <a:r>
              <a:rPr lang="fr-FR" altLang="ru-RU" sz="2000" b="1" i="1" smtClean="0">
                <a:latin typeface="Arial" pitchFamily="34" charset="0"/>
              </a:rPr>
              <a:t> CE2) </a:t>
            </a:r>
            <a:r>
              <a:rPr lang="ru-RU" altLang="ru-RU" sz="2000" b="1" i="1" smtClean="0">
                <a:latin typeface="Arial" pitchFamily="34" charset="0"/>
                <a:sym typeface="Symbol" pitchFamily="18" charset="2"/>
              </a:rPr>
              <a:t></a:t>
            </a:r>
            <a:r>
              <a:rPr lang="fr-FR" altLang="ru-RU" sz="2000" b="1" i="1" smtClean="0">
                <a:latin typeface="Arial" pitchFamily="34" charset="0"/>
              </a:rPr>
              <a:t> CE3 </a:t>
            </a:r>
            <a:r>
              <a:rPr lang="ru-RU" altLang="ru-RU" sz="2000" b="1" i="1" smtClean="0">
                <a:latin typeface="Arial" pitchFamily="34" charset="0"/>
                <a:sym typeface="Symbol" pitchFamily="18" charset="2"/>
              </a:rPr>
              <a:t></a:t>
            </a:r>
            <a:r>
              <a:rPr lang="fr-FR" altLang="ru-RU" sz="2000" b="1" i="1" smtClean="0">
                <a:latin typeface="Arial" pitchFamily="34" charset="0"/>
              </a:rPr>
              <a:t> C </a:t>
            </a:r>
            <a:r>
              <a:rPr lang="ru-RU" altLang="ru-RU" sz="2000" b="1" i="1" smtClean="0">
                <a:latin typeface="Arial" pitchFamily="34" charset="0"/>
                <a:sym typeface="Symbol" pitchFamily="18" charset="2"/>
              </a:rPr>
              <a:t></a:t>
            </a:r>
            <a:r>
              <a:rPr lang="fr-FR" altLang="ru-RU" sz="2000" b="1" i="1" smtClean="0">
                <a:latin typeface="Arial" pitchFamily="34" charset="0"/>
              </a:rPr>
              <a:t> CE1 </a:t>
            </a:r>
            <a:r>
              <a:rPr lang="fr-FR" altLang="ru-RU" sz="2000" b="1" i="1" smtClean="0">
                <a:latin typeface="Arial" pitchFamily="34" charset="0"/>
                <a:cs typeface="Arial" pitchFamily="34" charset="0"/>
              </a:rPr>
              <a:t>v</a:t>
            </a:r>
            <a:r>
              <a:rPr lang="fr-FR" altLang="ru-RU" sz="2000" b="1" i="1" smtClean="0">
                <a:latin typeface="Arial" pitchFamily="34" charset="0"/>
              </a:rPr>
              <a:t> C </a:t>
            </a:r>
            <a:r>
              <a:rPr lang="ru-RU" altLang="ru-RU" sz="2000" b="1" i="1" smtClean="0">
                <a:latin typeface="Arial" pitchFamily="34" charset="0"/>
                <a:sym typeface="Symbol" pitchFamily="18" charset="2"/>
              </a:rPr>
              <a:t></a:t>
            </a:r>
            <a:r>
              <a:rPr lang="fr-FR" altLang="ru-RU" sz="2000" b="1" i="1" smtClean="0">
                <a:latin typeface="Arial" pitchFamily="34" charset="0"/>
              </a:rPr>
              <a:t> CE2 </a:t>
            </a:r>
            <a:r>
              <a:rPr lang="fr-FR" altLang="ru-RU" sz="2000" b="1" i="1" smtClean="0">
                <a:latin typeface="Arial" pitchFamily="34" charset="0"/>
                <a:cs typeface="Arial" pitchFamily="34" charset="0"/>
              </a:rPr>
              <a:t>v</a:t>
            </a:r>
            <a:r>
              <a:rPr lang="uk-UA" altLang="ru-RU" sz="2000" b="1" i="1" smtClean="0">
                <a:latin typeface="Arial" pitchFamily="34" charset="0"/>
              </a:rPr>
              <a:t> </a:t>
            </a:r>
            <a:r>
              <a:rPr lang="fr-FR" altLang="ru-RU" sz="2000" b="1" i="1" smtClean="0">
                <a:latin typeface="Arial" pitchFamily="34" charset="0"/>
              </a:rPr>
              <a:t>C </a:t>
            </a:r>
            <a:r>
              <a:rPr lang="ru-RU" altLang="ru-RU" sz="2000" b="1" i="1" smtClean="0">
                <a:latin typeface="Arial" pitchFamily="34" charset="0"/>
                <a:sym typeface="Symbol" pitchFamily="18" charset="2"/>
              </a:rPr>
              <a:t></a:t>
            </a:r>
            <a:r>
              <a:rPr lang="fr-FR" altLang="ru-RU" sz="2000" b="1" i="1" smtClean="0">
                <a:latin typeface="Arial" pitchFamily="34" charset="0"/>
              </a:rPr>
              <a:t> CE3;</a:t>
            </a:r>
            <a:endParaRPr lang="en-US" altLang="ru-RU" sz="2000" b="1" i="1" smtClean="0">
              <a:latin typeface="Arial" pitchFamily="34" charset="0"/>
            </a:endParaRPr>
          </a:p>
          <a:p>
            <a:pPr>
              <a:lnSpc>
                <a:spcPct val="90000"/>
              </a:lnSpc>
              <a:buFont typeface="Georgia" pitchFamily="18" charset="0"/>
              <a:buNone/>
            </a:pPr>
            <a:r>
              <a:rPr lang="en-US" altLang="ru-RU" sz="2000" b="1" i="1" smtClean="0">
                <a:latin typeface="Arial" pitchFamily="34" charset="0"/>
              </a:rPr>
              <a:t>        </a:t>
            </a:r>
            <a:r>
              <a:rPr lang="ru-RU" altLang="ru-RU" sz="2000" b="1" i="1" smtClean="0">
                <a:latin typeface="Arial" pitchFamily="34" charset="0"/>
                <a:sym typeface="Symbol" pitchFamily="18" charset="2"/>
              </a:rPr>
              <a:t></a:t>
            </a:r>
            <a:r>
              <a:rPr lang="fr-FR" altLang="ru-RU" sz="2000" b="1" i="1" smtClean="0">
                <a:latin typeface="Arial" pitchFamily="34" charset="0"/>
              </a:rPr>
              <a:t>C </a:t>
            </a:r>
            <a:r>
              <a:rPr lang="ru-RU" altLang="ru-RU" sz="2000" b="1" i="1" smtClean="0">
                <a:latin typeface="Arial" pitchFamily="34" charset="0"/>
                <a:sym typeface="Symbol" pitchFamily="18" charset="2"/>
              </a:rPr>
              <a:t></a:t>
            </a:r>
            <a:r>
              <a:rPr lang="fr-FR" altLang="ru-RU" sz="2000" b="1" i="1" smtClean="0">
                <a:latin typeface="Arial" pitchFamily="34" charset="0"/>
              </a:rPr>
              <a:t> CE1 </a:t>
            </a:r>
            <a:r>
              <a:rPr lang="ru-RU" altLang="ru-RU" sz="2000" b="1" i="1" smtClean="0">
                <a:latin typeface="Arial" pitchFamily="34" charset="0"/>
                <a:sym typeface="Symbol" pitchFamily="18" charset="2"/>
              </a:rPr>
              <a:t></a:t>
            </a:r>
            <a:r>
              <a:rPr lang="fr-FR" altLang="ru-RU" sz="2000" b="1" i="1" smtClean="0">
                <a:latin typeface="Arial" pitchFamily="34" charset="0"/>
              </a:rPr>
              <a:t> (CE2 </a:t>
            </a:r>
            <a:r>
              <a:rPr lang="ru-RU" altLang="ru-RU" sz="2000" b="1" i="1" smtClean="0">
                <a:latin typeface="Arial" pitchFamily="34" charset="0"/>
                <a:sym typeface="Symbol" pitchFamily="18" charset="2"/>
              </a:rPr>
              <a:t></a:t>
            </a:r>
            <a:r>
              <a:rPr lang="fr-FR" altLang="ru-RU" sz="2000" b="1" i="1" smtClean="0">
                <a:latin typeface="Arial" pitchFamily="34" charset="0"/>
              </a:rPr>
              <a:t> CE3) </a:t>
            </a:r>
            <a:r>
              <a:rPr lang="ru-RU" altLang="ru-RU" sz="2000" b="1" i="1" smtClean="0">
                <a:latin typeface="Arial" pitchFamily="34" charset="0"/>
                <a:sym typeface="Symbol" pitchFamily="18" charset="2"/>
              </a:rPr>
              <a:t></a:t>
            </a:r>
            <a:r>
              <a:rPr lang="fr-FR" altLang="ru-RU" sz="2000" b="1" i="1" smtClean="0">
                <a:latin typeface="Arial" pitchFamily="34" charset="0"/>
              </a:rPr>
              <a:t> C </a:t>
            </a:r>
            <a:r>
              <a:rPr lang="ru-RU" altLang="ru-RU" sz="2000" b="1" i="1" smtClean="0">
                <a:latin typeface="Arial" pitchFamily="34" charset="0"/>
                <a:sym typeface="Symbol" pitchFamily="18" charset="2"/>
              </a:rPr>
              <a:t></a:t>
            </a:r>
            <a:r>
              <a:rPr lang="fr-FR" altLang="ru-RU" sz="2000" b="1" i="1" smtClean="0">
                <a:latin typeface="Arial" pitchFamily="34" charset="0"/>
              </a:rPr>
              <a:t> CE1 </a:t>
            </a:r>
            <a:r>
              <a:rPr lang="fr-FR" altLang="ru-RU" sz="2000" b="1" i="1" smtClean="0">
                <a:latin typeface="Arial" pitchFamily="34" charset="0"/>
                <a:cs typeface="Arial" pitchFamily="34" charset="0"/>
              </a:rPr>
              <a:t>v</a:t>
            </a:r>
            <a:r>
              <a:rPr lang="uk-UA" altLang="ru-RU" sz="2000" b="1" i="1" smtClean="0">
                <a:latin typeface="Arial" pitchFamily="34" charset="0"/>
              </a:rPr>
              <a:t> </a:t>
            </a:r>
            <a:r>
              <a:rPr lang="fr-FR" altLang="ru-RU" sz="2000" b="1" i="1" smtClean="0">
                <a:latin typeface="Arial" pitchFamily="34" charset="0"/>
              </a:rPr>
              <a:t>C </a:t>
            </a:r>
            <a:r>
              <a:rPr lang="ru-RU" altLang="ru-RU" sz="2000" b="1" i="1" smtClean="0">
                <a:latin typeface="Arial" pitchFamily="34" charset="0"/>
                <a:sym typeface="Symbol" pitchFamily="18" charset="2"/>
              </a:rPr>
              <a:t></a:t>
            </a:r>
            <a:r>
              <a:rPr lang="fr-FR" altLang="ru-RU" sz="2000" b="1" i="1" smtClean="0">
                <a:latin typeface="Arial" pitchFamily="34" charset="0"/>
              </a:rPr>
              <a:t> CE2 </a:t>
            </a:r>
            <a:r>
              <a:rPr lang="fr-FR" altLang="ru-RU" sz="2000" b="1" i="1" smtClean="0">
                <a:latin typeface="Arial" pitchFamily="34" charset="0"/>
                <a:cs typeface="Arial" pitchFamily="34" charset="0"/>
              </a:rPr>
              <a:t>v</a:t>
            </a:r>
            <a:r>
              <a:rPr lang="uk-UA" altLang="ru-RU" sz="2000" b="1" i="1" smtClean="0">
                <a:latin typeface="Arial" pitchFamily="34" charset="0"/>
              </a:rPr>
              <a:t> </a:t>
            </a:r>
            <a:r>
              <a:rPr lang="fr-FR" altLang="ru-RU" sz="2000" b="1" i="1" smtClean="0">
                <a:latin typeface="Arial" pitchFamily="34" charset="0"/>
              </a:rPr>
              <a:t>C </a:t>
            </a:r>
            <a:r>
              <a:rPr lang="ru-RU" altLang="ru-RU" sz="2000" b="1" i="1" smtClean="0">
                <a:latin typeface="Arial" pitchFamily="34" charset="0"/>
                <a:sym typeface="Symbol" pitchFamily="18" charset="2"/>
              </a:rPr>
              <a:t></a:t>
            </a:r>
            <a:r>
              <a:rPr lang="fr-FR" altLang="ru-RU" sz="2000" b="1" i="1" smtClean="0">
                <a:latin typeface="Arial" pitchFamily="34" charset="0"/>
              </a:rPr>
              <a:t> CE3.</a:t>
            </a:r>
            <a:endParaRPr lang="ru-RU" altLang="ru-RU" sz="2000" b="1" i="1" smtClean="0">
              <a:latin typeface="Arial" pitchFamily="34" charset="0"/>
            </a:endParaRPr>
          </a:p>
          <a:p>
            <a:pPr>
              <a:lnSpc>
                <a:spcPct val="90000"/>
              </a:lnSpc>
              <a:buFont typeface="Georgia" pitchFamily="18" charset="0"/>
              <a:buNone/>
            </a:pPr>
            <a:r>
              <a:rPr lang="ru-RU" altLang="ru-RU" sz="2000" b="1" i="1" smtClean="0">
                <a:solidFill>
                  <a:schemeClr val="accent1"/>
                </a:solidFill>
                <a:latin typeface="Arial" pitchFamily="34" charset="0"/>
              </a:rPr>
              <a:t>Операция объединения  сред коммутативна</a:t>
            </a:r>
          </a:p>
          <a:p>
            <a:pPr>
              <a:lnSpc>
                <a:spcPct val="90000"/>
              </a:lnSpc>
              <a:buFont typeface="Georgia" pitchFamily="18" charset="0"/>
              <a:buNone/>
            </a:pPr>
            <a:r>
              <a:rPr lang="ru-RU" altLang="ru-RU" sz="2000" b="1" i="1" smtClean="0">
                <a:latin typeface="Arial" pitchFamily="34" charset="0"/>
              </a:rPr>
              <a:t>          </a:t>
            </a:r>
            <a:r>
              <a:rPr lang="fr-FR" altLang="ru-RU" sz="2000" b="1" i="1" smtClean="0">
                <a:latin typeface="Arial" pitchFamily="34" charset="0"/>
              </a:rPr>
              <a:t>CE1 </a:t>
            </a:r>
            <a:r>
              <a:rPr lang="ru-RU" altLang="ru-RU" sz="2000" b="1" i="1" smtClean="0">
                <a:latin typeface="Arial" pitchFamily="34" charset="0"/>
                <a:sym typeface="Symbol" pitchFamily="18" charset="2"/>
              </a:rPr>
              <a:t></a:t>
            </a:r>
            <a:r>
              <a:rPr lang="fr-FR" altLang="ru-RU" sz="2000" b="1" i="1" smtClean="0">
                <a:latin typeface="Arial" pitchFamily="34" charset="0"/>
              </a:rPr>
              <a:t> CE2 = CE2 </a:t>
            </a:r>
            <a:r>
              <a:rPr lang="ru-RU" altLang="ru-RU" sz="2000" b="1" i="1" smtClean="0">
                <a:latin typeface="Arial" pitchFamily="34" charset="0"/>
                <a:sym typeface="Symbol" pitchFamily="18" charset="2"/>
              </a:rPr>
              <a:t></a:t>
            </a:r>
            <a:r>
              <a:rPr lang="fr-FR" altLang="ru-RU" sz="2000" b="1" i="1" smtClean="0">
                <a:latin typeface="Arial" pitchFamily="34" charset="0"/>
              </a:rPr>
              <a:t> CE1.</a:t>
            </a:r>
            <a:endParaRPr lang="ru-RU" altLang="ru-RU" sz="2000" b="1" i="1" smtClean="0">
              <a:latin typeface="Arial" pitchFamily="34" charset="0"/>
            </a:endParaRPr>
          </a:p>
          <a:p>
            <a:pPr>
              <a:lnSpc>
                <a:spcPct val="90000"/>
              </a:lnSpc>
              <a:buFont typeface="Georgia" pitchFamily="18" charset="0"/>
              <a:buNone/>
            </a:pPr>
            <a:endParaRPr lang="ru-RU" altLang="ru-RU" sz="2000" b="1" i="1" smtClean="0">
              <a:latin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bwMode="auto">
          <a:xfrm>
            <a:off x="2051050" y="6453188"/>
            <a:ext cx="6511925" cy="404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59395" name="Rectangle 3"/>
          <p:cNvSpPr>
            <a:spLocks noGrp="1"/>
          </p:cNvSpPr>
          <p:nvPr>
            <p:ph type="body" idx="4294967295"/>
          </p:nvPr>
        </p:nvSpPr>
        <p:spPr>
          <a:xfrm>
            <a:off x="323850" y="44450"/>
            <a:ext cx="8424863" cy="5329238"/>
          </a:xfrm>
        </p:spPr>
        <p:txBody>
          <a:bodyPr/>
          <a:lstStyle/>
          <a:p>
            <a:pPr marL="465138" indent="-419100">
              <a:lnSpc>
                <a:spcPct val="80000"/>
              </a:lnSpc>
              <a:buFont typeface="Georgia" pitchFamily="18" charset="0"/>
              <a:buNone/>
            </a:pPr>
            <a:endParaRPr lang="ru-RU" altLang="ru-RU" sz="1800" b="1" smtClean="0">
              <a:solidFill>
                <a:schemeClr val="accent1"/>
              </a:solidFill>
              <a:latin typeface="Arial" pitchFamily="34" charset="0"/>
            </a:endParaRPr>
          </a:p>
          <a:p>
            <a:pPr marL="465138" indent="-419100">
              <a:lnSpc>
                <a:spcPct val="80000"/>
              </a:lnSpc>
              <a:buFont typeface="Georgia" pitchFamily="18" charset="0"/>
              <a:buNone/>
            </a:pPr>
            <a:r>
              <a:rPr lang="ru-RU" altLang="ru-RU" sz="2000" b="1" smtClean="0">
                <a:solidFill>
                  <a:schemeClr val="accent1"/>
                </a:solidFill>
                <a:latin typeface="Arial" pitchFamily="34" charset="0"/>
              </a:rPr>
              <a:t>Операции управления</a:t>
            </a:r>
            <a:r>
              <a:rPr lang="ru-RU" altLang="ru-RU" sz="2000" b="1" smtClean="0">
                <a:latin typeface="Arial" pitchFamily="34" charset="0"/>
              </a:rPr>
              <a:t> созданием ПС из компонентов в </a:t>
            </a:r>
            <a:r>
              <a:rPr lang="en-US" altLang="ru-RU" sz="2000" b="1" smtClean="0">
                <a:latin typeface="Arial" pitchFamily="34" charset="0"/>
              </a:rPr>
              <a:t>CASE</a:t>
            </a:r>
            <a:r>
              <a:rPr lang="ru-RU" altLang="ru-RU" sz="2000" b="1" smtClean="0">
                <a:latin typeface="Arial" pitchFamily="34" charset="0"/>
              </a:rPr>
              <a:t>-среде:</a:t>
            </a:r>
          </a:p>
          <a:p>
            <a:pPr marL="465138" indent="-419100">
              <a:lnSpc>
                <a:spcPct val="80000"/>
              </a:lnSpc>
              <a:buFont typeface="Georgia" pitchFamily="18" charset="0"/>
              <a:buNone/>
            </a:pPr>
            <a:r>
              <a:rPr lang="ru-RU" altLang="ru-RU" sz="2000" b="1" smtClean="0">
                <a:latin typeface="Arial" pitchFamily="34" charset="0"/>
              </a:rPr>
              <a:t> </a:t>
            </a:r>
            <a:r>
              <a:rPr lang="en-US" altLang="ru-RU" sz="2000" b="1" smtClean="0">
                <a:latin typeface="Arial" pitchFamily="34" charset="0"/>
              </a:rPr>
              <a:t>    </a:t>
            </a:r>
            <a:r>
              <a:rPr lang="ru-RU" altLang="ru-RU" sz="2000" b="1" smtClean="0">
                <a:latin typeface="Arial" pitchFamily="34" charset="0"/>
              </a:rPr>
              <a:t>Link (</a:t>
            </a:r>
            <a:r>
              <a:rPr lang="ru-RU" altLang="ru-RU" sz="2000" b="1" i="1" smtClean="0">
                <a:latin typeface="Arial" pitchFamily="34" charset="0"/>
              </a:rPr>
              <a:t>C</a:t>
            </a:r>
            <a:r>
              <a:rPr lang="ru-RU" altLang="ru-RU" sz="2000" b="1" smtClean="0">
                <a:latin typeface="Arial" pitchFamily="34" charset="0"/>
              </a:rPr>
              <a:t>1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C</a:t>
            </a:r>
            <a:r>
              <a:rPr lang="ru-RU" altLang="ru-RU" sz="2000" b="1" smtClean="0">
                <a:latin typeface="Arial" pitchFamily="34" charset="0"/>
              </a:rPr>
              <a:t>2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C</a:t>
            </a:r>
            <a:r>
              <a:rPr lang="ru-RU" altLang="ru-RU" sz="2000" b="1" smtClean="0">
                <a:latin typeface="Arial" pitchFamily="34" charset="0"/>
              </a:rPr>
              <a:t>3 ) – объединение компонентов;</a:t>
            </a:r>
          </a:p>
          <a:p>
            <a:pPr marL="465138" indent="-419100">
              <a:lnSpc>
                <a:spcPct val="80000"/>
              </a:lnSpc>
              <a:buFont typeface="Georgia" pitchFamily="18" charset="0"/>
              <a:buNone/>
            </a:pPr>
            <a:r>
              <a:rPr lang="ru-RU" altLang="ru-RU" sz="2000" b="1" smtClean="0">
                <a:latin typeface="Arial" pitchFamily="34" charset="0"/>
              </a:rPr>
              <a:t> </a:t>
            </a:r>
            <a:r>
              <a:rPr lang="en-US" altLang="ru-RU" sz="2000" b="1" smtClean="0">
                <a:latin typeface="Arial" pitchFamily="34" charset="0"/>
              </a:rPr>
              <a:t>    </a:t>
            </a:r>
            <a:r>
              <a:rPr lang="ru-RU" altLang="ru-RU" sz="2000" b="1" smtClean="0">
                <a:latin typeface="Arial" pitchFamily="34" charset="0"/>
              </a:rPr>
              <a:t>Сonf  (</a:t>
            </a:r>
            <a:r>
              <a:rPr lang="ru-RU" altLang="ru-RU" sz="2000" b="1" i="1" smtClean="0">
                <a:latin typeface="Arial" pitchFamily="34" charset="0"/>
              </a:rPr>
              <a:t>C</a:t>
            </a:r>
            <a:r>
              <a:rPr lang="ru-RU" altLang="ru-RU" sz="2000" b="1" smtClean="0">
                <a:latin typeface="Arial" pitchFamily="34" charset="0"/>
              </a:rPr>
              <a:t>1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C</a:t>
            </a:r>
            <a:r>
              <a:rPr lang="ru-RU" altLang="ru-RU" sz="2000" b="1" smtClean="0">
                <a:latin typeface="Arial" pitchFamily="34" charset="0"/>
              </a:rPr>
              <a:t>2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C</a:t>
            </a:r>
            <a:r>
              <a:rPr lang="ru-RU" altLang="ru-RU" sz="2000" b="1" smtClean="0">
                <a:latin typeface="Arial" pitchFamily="34" charset="0"/>
              </a:rPr>
              <a:t>3 ) – конфигурация компонентов; </a:t>
            </a:r>
          </a:p>
          <a:p>
            <a:pPr marL="465138" indent="-419100">
              <a:lnSpc>
                <a:spcPct val="80000"/>
              </a:lnSpc>
              <a:buFont typeface="Georgia" pitchFamily="18" charset="0"/>
              <a:buNone/>
            </a:pPr>
            <a:r>
              <a:rPr lang="ru-RU" altLang="ru-RU" sz="2000" b="1" smtClean="0">
                <a:latin typeface="Arial" pitchFamily="34" charset="0"/>
              </a:rPr>
              <a:t> </a:t>
            </a:r>
            <a:r>
              <a:rPr lang="en-US" altLang="ru-RU" sz="2000" b="1" smtClean="0">
                <a:latin typeface="Arial" pitchFamily="34" charset="0"/>
              </a:rPr>
              <a:t>    </a:t>
            </a:r>
            <a:r>
              <a:rPr lang="ru-RU" altLang="ru-RU" sz="2000" b="1" smtClean="0">
                <a:latin typeface="Arial" pitchFamily="34" charset="0"/>
              </a:rPr>
              <a:t>Reing (Cn)  – реинженерии и др.;</a:t>
            </a:r>
          </a:p>
          <a:p>
            <a:pPr marL="465138" indent="-419100">
              <a:lnSpc>
                <a:spcPct val="80000"/>
              </a:lnSpc>
              <a:buFont typeface="Georgia" pitchFamily="18" charset="0"/>
              <a:buNone/>
            </a:pPr>
            <a:r>
              <a:rPr lang="en-US" altLang="ru-RU" sz="2000" b="1" smtClean="0">
                <a:latin typeface="Arial" pitchFamily="34" charset="0"/>
              </a:rPr>
              <a:t>     </a:t>
            </a:r>
            <a:r>
              <a:rPr lang="ru-RU" altLang="ru-RU" sz="2000" b="1" smtClean="0">
                <a:latin typeface="Arial" pitchFamily="34" charset="0"/>
              </a:rPr>
              <a:t>Prove PS (CPIi ) – доказательство правильности  ПС из КПИ;</a:t>
            </a:r>
          </a:p>
          <a:p>
            <a:pPr marL="465138" indent="-419100">
              <a:lnSpc>
                <a:spcPct val="80000"/>
              </a:lnSpc>
              <a:buFont typeface="Georgia" pitchFamily="18" charset="0"/>
              <a:buNone/>
            </a:pPr>
            <a:r>
              <a:rPr lang="en-US" altLang="ru-RU" sz="2000" b="1" smtClean="0">
                <a:latin typeface="Arial" pitchFamily="34" charset="0"/>
              </a:rPr>
              <a:t>     </a:t>
            </a:r>
            <a:r>
              <a:rPr lang="ru-RU" altLang="ru-RU" sz="2000" b="1" smtClean="0">
                <a:latin typeface="Arial" pitchFamily="34" charset="0"/>
              </a:rPr>
              <a:t>Creat  (Cj) – образовать класс компонентов и др.   </a:t>
            </a:r>
          </a:p>
          <a:p>
            <a:pPr marL="465138" indent="-419100">
              <a:lnSpc>
                <a:spcPct val="80000"/>
              </a:lnSpc>
              <a:buFont typeface="Georgia" pitchFamily="18" charset="0"/>
              <a:buNone/>
            </a:pPr>
            <a:r>
              <a:rPr lang="ru-RU" altLang="ru-RU" sz="2000" b="1" smtClean="0">
                <a:latin typeface="Arial" pitchFamily="34" charset="0"/>
              </a:rPr>
              <a:t> </a:t>
            </a:r>
            <a:r>
              <a:rPr lang="ru-RU" altLang="ru-RU" sz="2000" b="1" i="1" smtClean="0">
                <a:solidFill>
                  <a:schemeClr val="accent1"/>
                </a:solidFill>
                <a:latin typeface="Arial" pitchFamily="34" charset="0"/>
              </a:rPr>
              <a:t>Компонентная модель СМ</a:t>
            </a:r>
            <a:r>
              <a:rPr lang="ru-RU" altLang="ru-RU" sz="2000" b="1" smtClean="0">
                <a:latin typeface="Arial" pitchFamily="34" charset="0"/>
              </a:rPr>
              <a:t> имеет вид: </a:t>
            </a:r>
            <a:endParaRPr lang="ru-RU" altLang="ru-RU" sz="2000" b="1" i="1" smtClean="0">
              <a:latin typeface="Arial" pitchFamily="34" charset="0"/>
            </a:endParaRPr>
          </a:p>
          <a:p>
            <a:pPr marL="465138" indent="-419100">
              <a:lnSpc>
                <a:spcPct val="80000"/>
              </a:lnSpc>
              <a:buFont typeface="Georgia" pitchFamily="18" charset="0"/>
              <a:buNone/>
            </a:pPr>
            <a:r>
              <a:rPr lang="ru-RU" altLang="ru-RU" sz="2000" b="1" i="1" smtClean="0">
                <a:latin typeface="Arial" pitchFamily="34" charset="0"/>
              </a:rPr>
              <a:t>       СМ</a:t>
            </a:r>
            <a:r>
              <a:rPr lang="ru-RU" altLang="ru-RU" sz="2000" b="1" smtClean="0">
                <a:latin typeface="Arial" pitchFamily="34" charset="0"/>
              </a:rPr>
              <a:t> = {</a:t>
            </a:r>
            <a:r>
              <a:rPr lang="ru-RU" altLang="ru-RU" sz="2000" b="1" i="1" smtClean="0">
                <a:latin typeface="Arial" pitchFamily="34" charset="0"/>
              </a:rPr>
              <a:t>СLm</a:t>
            </a:r>
            <a:r>
              <a:rPr lang="ru-RU" altLang="ru-RU" sz="2000" b="1" smtClean="0">
                <a:latin typeface="Arial" pitchFamily="34" charset="0"/>
              </a:rPr>
              <a:t>{</a:t>
            </a:r>
            <a:r>
              <a:rPr lang="ru-RU" altLang="ru-RU" sz="2000" b="1" i="1" smtClean="0">
                <a:latin typeface="Arial" pitchFamily="34" charset="0"/>
              </a:rPr>
              <a:t>Lm1,…, Lmn</a:t>
            </a:r>
            <a:r>
              <a:rPr lang="ru-RU" altLang="ru-RU" sz="2000" b="1" smtClean="0">
                <a:latin typeface="Arial" pitchFamily="34" charset="0"/>
              </a:rPr>
              <a:t>}, </a:t>
            </a:r>
            <a:r>
              <a:rPr lang="ru-RU" altLang="ru-RU" sz="2000" b="1" i="1" smtClean="0">
                <a:latin typeface="Arial" pitchFamily="34" charset="0"/>
              </a:rPr>
              <a:t>Р </a:t>
            </a:r>
            <a:r>
              <a:rPr lang="ru-RU" altLang="ru-RU" sz="2000" b="1" smtClean="0">
                <a:latin typeface="Arial" pitchFamily="34" charset="0"/>
              </a:rPr>
              <a:t>{</a:t>
            </a:r>
            <a:r>
              <a:rPr lang="ru-RU" altLang="ru-RU" sz="2000" b="1" i="1" smtClean="0">
                <a:latin typeface="Arial" pitchFamily="34" charset="0"/>
              </a:rPr>
              <a:t>Рi, …, Рm</a:t>
            </a:r>
            <a:r>
              <a:rPr lang="ru-RU" altLang="ru-RU" sz="2000" b="1" smtClean="0">
                <a:latin typeface="Arial" pitchFamily="34" charset="0"/>
              </a:rPr>
              <a:t>},   </a:t>
            </a:r>
            <a:r>
              <a:rPr lang="ru-RU" altLang="ru-RU" sz="2000" b="1" i="1" smtClean="0">
                <a:latin typeface="Arial" pitchFamily="34" charset="0"/>
              </a:rPr>
              <a:t> СLn </a:t>
            </a:r>
            <a:r>
              <a:rPr lang="ru-RU" altLang="ru-RU" sz="2000" b="1" smtClean="0">
                <a:latin typeface="Arial" pitchFamily="34" charset="0"/>
              </a:rPr>
              <a:t>{</a:t>
            </a:r>
            <a:r>
              <a:rPr lang="ru-RU" altLang="ru-RU" sz="2000" b="1" i="1" smtClean="0">
                <a:latin typeface="Arial" pitchFamily="34" charset="0"/>
              </a:rPr>
              <a:t>In1,…, Ink</a:t>
            </a:r>
            <a:r>
              <a:rPr lang="ru-RU" altLang="ru-RU" sz="2000" b="1" smtClean="0">
                <a:latin typeface="Arial" pitchFamily="34" charset="0"/>
              </a:rPr>
              <a:t>}, </a:t>
            </a:r>
            <a:r>
              <a:rPr lang="ru-RU" altLang="ru-RU" sz="2000" b="1" i="1" smtClean="0">
                <a:latin typeface="Arial" pitchFamily="34" charset="0"/>
              </a:rPr>
              <a:t>С</a:t>
            </a:r>
            <a:r>
              <a:rPr lang="en-US" altLang="ru-RU" sz="2000" b="1" i="1" smtClean="0">
                <a:latin typeface="Arial" pitchFamily="34" charset="0"/>
              </a:rPr>
              <a:t>Di</a:t>
            </a:r>
            <a:endParaRPr lang="ru-RU" altLang="ru-RU" sz="2000" b="1" smtClean="0">
              <a:latin typeface="Arial" pitchFamily="34" charset="0"/>
            </a:endParaRPr>
          </a:p>
          <a:p>
            <a:pPr marL="465138" indent="-419100">
              <a:lnSpc>
                <a:spcPct val="80000"/>
              </a:lnSpc>
              <a:buFont typeface="Georgia" pitchFamily="18" charset="0"/>
              <a:buNone/>
            </a:pPr>
            <a:r>
              <a:rPr lang="ru-RU" altLang="ru-RU" sz="2000" b="1" smtClean="0">
                <a:latin typeface="Arial" pitchFamily="34" charset="0"/>
              </a:rPr>
              <a:t>где </a:t>
            </a:r>
            <a:r>
              <a:rPr lang="ru-RU" altLang="ru-RU" sz="2000" b="1" i="1" smtClean="0">
                <a:latin typeface="Arial" pitchFamily="34" charset="0"/>
              </a:rPr>
              <a:t>СLm</a:t>
            </a:r>
            <a:r>
              <a:rPr lang="ru-RU" altLang="ru-RU" sz="2000" b="1" smtClean="0">
                <a:latin typeface="Arial" pitchFamily="34" charset="0"/>
              </a:rPr>
              <a:t> – компоненты из  множества реализаций в  языках </a:t>
            </a:r>
            <a:r>
              <a:rPr lang="ru-RU" altLang="ru-RU" sz="2000" b="1" i="1" smtClean="0">
                <a:latin typeface="Arial" pitchFamily="34" charset="0"/>
              </a:rPr>
              <a:t>  L;</a:t>
            </a:r>
            <a:r>
              <a:rPr lang="ru-RU" altLang="ru-RU" sz="2000" b="1" smtClean="0">
                <a:latin typeface="Arial" pitchFamily="34" charset="0"/>
              </a:rPr>
              <a:t> </a:t>
            </a:r>
            <a:endParaRPr lang="ru-RU" altLang="ru-RU" sz="2000" b="1" i="1" smtClean="0">
              <a:latin typeface="Arial" pitchFamily="34" charset="0"/>
            </a:endParaRPr>
          </a:p>
          <a:p>
            <a:pPr marL="465138" indent="-419100">
              <a:lnSpc>
                <a:spcPct val="80000"/>
              </a:lnSpc>
              <a:buFont typeface="Georgia" pitchFamily="18" charset="0"/>
              <a:buNone/>
            </a:pPr>
            <a:r>
              <a:rPr lang="en-US" altLang="ru-RU" sz="2000" b="1" i="1" smtClean="0">
                <a:latin typeface="Arial" pitchFamily="34" charset="0"/>
              </a:rPr>
              <a:t>       </a:t>
            </a:r>
            <a:r>
              <a:rPr lang="ru-RU" altLang="ru-RU" sz="2000" b="1" i="1" smtClean="0">
                <a:latin typeface="Arial" pitchFamily="34" charset="0"/>
              </a:rPr>
              <a:t>Р </a:t>
            </a:r>
            <a:r>
              <a:rPr lang="ru-RU" altLang="ru-RU" sz="2000" b="1" smtClean="0">
                <a:latin typeface="Arial" pitchFamily="34" charset="0"/>
              </a:rPr>
              <a:t>{</a:t>
            </a:r>
            <a:r>
              <a:rPr lang="ru-RU" altLang="ru-RU" sz="2000" b="1" i="1" smtClean="0">
                <a:latin typeface="Arial" pitchFamily="34" charset="0"/>
              </a:rPr>
              <a:t>Рi, …, Рm</a:t>
            </a:r>
            <a:r>
              <a:rPr lang="ru-RU" altLang="ru-RU" sz="2000" b="1" smtClean="0">
                <a:latin typeface="Arial" pitchFamily="34" charset="0"/>
              </a:rPr>
              <a:t>} – множество предикатов,  определяющих процессы  сборки или  конфигурации  КПИ, реализаций компонентов С</a:t>
            </a:r>
            <a:r>
              <a:rPr lang="ru-RU" altLang="ru-RU" sz="2000" b="1" i="1" smtClean="0">
                <a:latin typeface="Arial" pitchFamily="34" charset="0"/>
              </a:rPr>
              <a:t>Lm </a:t>
            </a:r>
            <a:r>
              <a:rPr lang="ru-RU" altLang="ru-RU" sz="2000" b="1" smtClean="0">
                <a:latin typeface="Arial" pitchFamily="34" charset="0"/>
              </a:rPr>
              <a:t> и интерфейсов </a:t>
            </a:r>
            <a:r>
              <a:rPr lang="ru-RU" altLang="ru-RU" sz="2000" b="1" i="1" smtClean="0">
                <a:latin typeface="Arial" pitchFamily="34" charset="0"/>
              </a:rPr>
              <a:t>In</a:t>
            </a:r>
            <a:r>
              <a:rPr lang="ru-RU" altLang="ru-RU" sz="2000" b="1" smtClean="0">
                <a:latin typeface="Arial" pitchFamily="34" charset="0"/>
              </a:rPr>
              <a:t>;</a:t>
            </a:r>
            <a:endParaRPr lang="ru-RU" altLang="ru-RU" sz="2000" b="1" i="1" smtClean="0">
              <a:latin typeface="Arial" pitchFamily="34" charset="0"/>
            </a:endParaRPr>
          </a:p>
          <a:p>
            <a:pPr marL="465138" indent="-419100">
              <a:lnSpc>
                <a:spcPct val="80000"/>
              </a:lnSpc>
              <a:buFont typeface="Georgia" pitchFamily="18" charset="0"/>
              <a:buNone/>
            </a:pPr>
            <a:r>
              <a:rPr lang="en-US" altLang="ru-RU" sz="2000" b="1" i="1" smtClean="0">
                <a:latin typeface="Arial" pitchFamily="34" charset="0"/>
              </a:rPr>
              <a:t>      </a:t>
            </a:r>
            <a:r>
              <a:rPr lang="ru-RU" altLang="ru-RU" sz="2000" b="1" i="1" smtClean="0">
                <a:latin typeface="Arial" pitchFamily="34" charset="0"/>
              </a:rPr>
              <a:t>СLn – </a:t>
            </a:r>
            <a:r>
              <a:rPr lang="ru-RU" altLang="ru-RU" sz="2000" b="1" smtClean="0">
                <a:latin typeface="Arial" pitchFamily="34" charset="0"/>
              </a:rPr>
              <a:t>множество   интерфейсов компонентов; </a:t>
            </a:r>
            <a:endParaRPr lang="en-US" altLang="ru-RU" sz="2000" b="1" i="1" smtClean="0">
              <a:latin typeface="Arial" pitchFamily="34" charset="0"/>
            </a:endParaRPr>
          </a:p>
          <a:p>
            <a:pPr marL="465138" indent="-419100">
              <a:lnSpc>
                <a:spcPct val="80000"/>
              </a:lnSpc>
              <a:buFont typeface="Georgia" pitchFamily="18" charset="0"/>
              <a:buNone/>
            </a:pPr>
            <a:r>
              <a:rPr lang="en-US" altLang="ru-RU" sz="2000" b="1" i="1" smtClean="0">
                <a:latin typeface="Arial" pitchFamily="34" charset="0"/>
              </a:rPr>
              <a:t>       CDi</a:t>
            </a:r>
            <a:r>
              <a:rPr lang="en-US" altLang="ru-RU" sz="2000" b="1" smtClean="0">
                <a:latin typeface="Arial" pitchFamily="34" charset="0"/>
              </a:rPr>
              <a:t> </a:t>
            </a:r>
            <a:r>
              <a:rPr lang="ru-RU" altLang="ru-RU" sz="2000" b="1" i="1" smtClean="0">
                <a:latin typeface="Arial" pitchFamily="34" charset="0"/>
              </a:rPr>
              <a:t>– </a:t>
            </a:r>
            <a:r>
              <a:rPr lang="ru-RU" altLang="ru-RU" sz="2000" b="1" smtClean="0">
                <a:latin typeface="Arial" pitchFamily="34" charset="0"/>
              </a:rPr>
              <a:t>множество данных.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bwMode="auto">
          <a:xfrm>
            <a:off x="1793875" y="6453188"/>
            <a:ext cx="7170738" cy="404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60419" name="Rectangle 3"/>
          <p:cNvSpPr>
            <a:spLocks noGrp="1"/>
          </p:cNvSpPr>
          <p:nvPr>
            <p:ph type="body" idx="4294967295"/>
          </p:nvPr>
        </p:nvSpPr>
        <p:spPr>
          <a:xfrm>
            <a:off x="468313" y="0"/>
            <a:ext cx="8280400" cy="6165850"/>
          </a:xfrm>
        </p:spPr>
        <p:txBody>
          <a:bodyPr/>
          <a:lstStyle/>
          <a:p>
            <a:pPr>
              <a:buFont typeface="Georgia" pitchFamily="18" charset="0"/>
              <a:buNone/>
            </a:pPr>
            <a:r>
              <a:rPr lang="ru-RU" altLang="ru-RU" sz="2000" b="1" smtClean="0">
                <a:latin typeface="Arial" pitchFamily="34" charset="0"/>
              </a:rPr>
              <a:t>                             </a:t>
            </a:r>
            <a:r>
              <a:rPr lang="ru-RU" altLang="ru-RU" sz="2400" b="1" smtClean="0">
                <a:solidFill>
                  <a:schemeClr val="accent1"/>
                </a:solidFill>
                <a:latin typeface="Arial" pitchFamily="34" charset="0"/>
              </a:rPr>
              <a:t>Компонентная алгебра</a:t>
            </a:r>
          </a:p>
          <a:p>
            <a:pPr>
              <a:buFont typeface="Georgia" pitchFamily="18" charset="0"/>
              <a:buNone/>
            </a:pPr>
            <a:r>
              <a:rPr lang="ru-RU" altLang="ru-RU" sz="2000" b="1" smtClean="0">
                <a:latin typeface="Arial" pitchFamily="34" charset="0"/>
                <a:sym typeface="Symbol" pitchFamily="18" charset="2"/>
              </a:rPr>
              <a:t>                                   </a:t>
            </a:r>
            <a:r>
              <a:rPr lang="ru-RU" altLang="ru-RU" sz="2400" b="1" smtClean="0">
                <a:latin typeface="Arial" pitchFamily="34" charset="0"/>
                <a:sym typeface="Symbol" pitchFamily="18" charset="2"/>
              </a:rPr>
              <a:t></a:t>
            </a:r>
            <a:r>
              <a:rPr lang="ru-RU" altLang="ru-RU" sz="2400" b="1" smtClean="0">
                <a:latin typeface="Arial" pitchFamily="34" charset="0"/>
              </a:rPr>
              <a:t> = {</a:t>
            </a:r>
            <a:r>
              <a:rPr lang="ru-RU" altLang="ru-RU" sz="2400" b="1" smtClean="0">
                <a:latin typeface="Arial" pitchFamily="34" charset="0"/>
                <a:sym typeface="Symbol" pitchFamily="18" charset="2"/>
              </a:rPr>
              <a:t></a:t>
            </a:r>
            <a:r>
              <a:rPr lang="ru-RU" altLang="ru-RU" sz="2400" b="1" smtClean="0">
                <a:latin typeface="Arial" pitchFamily="34" charset="0"/>
              </a:rPr>
              <a:t>1, </a:t>
            </a:r>
            <a:r>
              <a:rPr lang="ru-RU" altLang="ru-RU" sz="2400" b="1" smtClean="0">
                <a:latin typeface="Arial" pitchFamily="34" charset="0"/>
                <a:sym typeface="Symbol" pitchFamily="18" charset="2"/>
              </a:rPr>
              <a:t></a:t>
            </a:r>
            <a:r>
              <a:rPr lang="ru-RU" altLang="ru-RU" sz="2400" b="1" smtClean="0">
                <a:latin typeface="Arial" pitchFamily="34" charset="0"/>
              </a:rPr>
              <a:t>2, </a:t>
            </a:r>
            <a:r>
              <a:rPr lang="ru-RU" altLang="ru-RU" sz="2400" b="1" smtClean="0">
                <a:latin typeface="Arial" pitchFamily="34" charset="0"/>
                <a:sym typeface="Symbol" pitchFamily="18" charset="2"/>
              </a:rPr>
              <a:t></a:t>
            </a:r>
            <a:r>
              <a:rPr lang="ru-RU" altLang="ru-RU" sz="2400" b="1" smtClean="0">
                <a:latin typeface="Arial" pitchFamily="34" charset="0"/>
              </a:rPr>
              <a:t>3}</a:t>
            </a:r>
            <a:r>
              <a:rPr lang="ru-RU" altLang="ru-RU" sz="2000" b="1" smtClean="0">
                <a:latin typeface="Arial" pitchFamily="34" charset="0"/>
              </a:rPr>
              <a:t>,                                                                                                 </a:t>
            </a:r>
          </a:p>
          <a:p>
            <a:pPr>
              <a:buFont typeface="Georgia" pitchFamily="18" charset="0"/>
              <a:buNone/>
            </a:pPr>
            <a:r>
              <a:rPr lang="ru-RU" altLang="ru-RU" sz="2000" b="1" smtClean="0">
                <a:latin typeface="Arial" pitchFamily="34" charset="0"/>
              </a:rPr>
              <a:t>где  </a:t>
            </a:r>
            <a:r>
              <a:rPr lang="ru-RU" altLang="ru-RU" sz="2000" b="1" smtClean="0">
                <a:latin typeface="Arial" pitchFamily="34" charset="0"/>
                <a:sym typeface="Symbol" pitchFamily="18" charset="2"/>
              </a:rPr>
              <a:t></a:t>
            </a:r>
            <a:r>
              <a:rPr lang="ru-RU" altLang="ru-RU" sz="2000" b="1" smtClean="0">
                <a:latin typeface="Arial" pitchFamily="34" charset="0"/>
              </a:rPr>
              <a:t>1</a:t>
            </a:r>
            <a:r>
              <a:rPr lang="ru-RU" altLang="ru-RU" sz="2000" b="1" i="1" smtClean="0">
                <a:latin typeface="Arial" pitchFamily="34" charset="0"/>
              </a:rPr>
              <a:t>=</a:t>
            </a:r>
            <a:r>
              <a:rPr lang="ru-RU" altLang="ru-RU" sz="2000" b="1" smtClean="0">
                <a:latin typeface="Arial" pitchFamily="34" charset="0"/>
              </a:rPr>
              <a:t> {</a:t>
            </a:r>
            <a:r>
              <a:rPr lang="ru-RU" altLang="ru-RU" sz="2000" b="1" i="1" smtClean="0">
                <a:latin typeface="Arial" pitchFamily="34" charset="0"/>
              </a:rPr>
              <a:t>CSet, CESet, </a:t>
            </a:r>
            <a:r>
              <a:rPr lang="ru-RU" altLang="ru-RU" sz="2000" b="1" i="1" smtClean="0">
                <a:latin typeface="Arial" pitchFamily="34" charset="0"/>
                <a:sym typeface="Symbol" pitchFamily="18" charset="2"/>
              </a:rPr>
              <a:t></a:t>
            </a:r>
            <a:r>
              <a:rPr lang="ru-RU" altLang="ru-RU" sz="2000" b="1" smtClean="0">
                <a:latin typeface="Arial" pitchFamily="34" charset="0"/>
              </a:rPr>
              <a:t>1} – внешняя алгебра, </a:t>
            </a:r>
          </a:p>
          <a:p>
            <a:pPr>
              <a:buFont typeface="Georgia" pitchFamily="18" charset="0"/>
              <a:buNone/>
            </a:pPr>
            <a:r>
              <a:rPr lang="ru-RU" altLang="ru-RU" sz="2000" b="1" smtClean="0">
                <a:latin typeface="Arial" pitchFamily="34" charset="0"/>
              </a:rPr>
              <a:t>        </a:t>
            </a:r>
            <a:r>
              <a:rPr lang="ru-RU" altLang="ru-RU" sz="2000" b="1" smtClean="0">
                <a:latin typeface="Arial" pitchFamily="34" charset="0"/>
                <a:sym typeface="Symbol" pitchFamily="18" charset="2"/>
              </a:rPr>
              <a:t></a:t>
            </a:r>
            <a:r>
              <a:rPr lang="ru-RU" altLang="ru-RU" sz="2000" b="1" smtClean="0">
                <a:latin typeface="Arial" pitchFamily="34" charset="0"/>
              </a:rPr>
              <a:t>2</a:t>
            </a:r>
            <a:r>
              <a:rPr lang="ru-RU" altLang="ru-RU" sz="2000" b="1" i="1" smtClean="0">
                <a:latin typeface="Arial" pitchFamily="34" charset="0"/>
              </a:rPr>
              <a:t> </a:t>
            </a:r>
            <a:r>
              <a:rPr lang="ru-RU" altLang="ru-RU" sz="2000" b="1" smtClean="0">
                <a:latin typeface="Arial" pitchFamily="34" charset="0"/>
              </a:rPr>
              <a:t>= {</a:t>
            </a:r>
            <a:r>
              <a:rPr lang="ru-RU" altLang="ru-RU" sz="2000" b="1" i="1" smtClean="0">
                <a:latin typeface="Arial" pitchFamily="34" charset="0"/>
              </a:rPr>
              <a:t>CSet, CESet, </a:t>
            </a:r>
            <a:r>
              <a:rPr lang="ru-RU" altLang="ru-RU" sz="2000" b="1" i="1" smtClean="0">
                <a:latin typeface="Arial" pitchFamily="34" charset="0"/>
                <a:sym typeface="Symbol" pitchFamily="18" charset="2"/>
              </a:rPr>
              <a:t></a:t>
            </a:r>
            <a:r>
              <a:rPr lang="ru-RU" altLang="ru-RU" sz="2000" b="1" smtClean="0">
                <a:latin typeface="Arial" pitchFamily="34" charset="0"/>
              </a:rPr>
              <a:t>2} – внутренняя алгебра, </a:t>
            </a:r>
          </a:p>
          <a:p>
            <a:pPr>
              <a:buFont typeface="Georgia" pitchFamily="18" charset="0"/>
              <a:buNone/>
            </a:pPr>
            <a:r>
              <a:rPr lang="ru-RU" altLang="ru-RU" sz="2000" b="1" smtClean="0">
                <a:latin typeface="Arial" pitchFamily="34" charset="0"/>
              </a:rPr>
              <a:t>        </a:t>
            </a:r>
            <a:r>
              <a:rPr lang="ru-RU" altLang="ru-RU" sz="2000" b="1" smtClean="0">
                <a:latin typeface="Arial" pitchFamily="34" charset="0"/>
                <a:sym typeface="Symbol" pitchFamily="18" charset="2"/>
              </a:rPr>
              <a:t></a:t>
            </a:r>
            <a:r>
              <a:rPr lang="ru-RU" altLang="ru-RU" sz="2000" b="1" smtClean="0">
                <a:latin typeface="Arial" pitchFamily="34" charset="0"/>
              </a:rPr>
              <a:t>3</a:t>
            </a:r>
            <a:r>
              <a:rPr lang="ru-RU" altLang="ru-RU" sz="2000" b="1" i="1" smtClean="0">
                <a:latin typeface="Arial" pitchFamily="34" charset="0"/>
              </a:rPr>
              <a:t> </a:t>
            </a:r>
            <a:r>
              <a:rPr lang="ru-RU" altLang="ru-RU" sz="2000" b="1" smtClean="0">
                <a:latin typeface="Arial" pitchFamily="34" charset="0"/>
              </a:rPr>
              <a:t>= {</a:t>
            </a:r>
            <a:r>
              <a:rPr lang="ru-RU" altLang="ru-RU" sz="2000" b="1" i="1" smtClean="0">
                <a:latin typeface="Arial" pitchFamily="34" charset="0"/>
              </a:rPr>
              <a:t>Set, CESet, </a:t>
            </a:r>
            <a:r>
              <a:rPr lang="ru-RU" altLang="ru-RU" sz="2000" b="1" i="1" smtClean="0">
                <a:latin typeface="Arial" pitchFamily="34" charset="0"/>
                <a:sym typeface="Symbol" pitchFamily="18" charset="2"/>
              </a:rPr>
              <a:t></a:t>
            </a:r>
            <a:r>
              <a:rPr lang="ru-RU" altLang="ru-RU" sz="2000" b="1" i="1" smtClean="0">
                <a:latin typeface="Arial" pitchFamily="34" charset="0"/>
              </a:rPr>
              <a:t>3</a:t>
            </a:r>
            <a:r>
              <a:rPr lang="ru-RU" altLang="ru-RU" sz="2000" b="1" smtClean="0">
                <a:latin typeface="Arial" pitchFamily="34" charset="0"/>
              </a:rPr>
              <a:t>} – алгебра эволюции компонентов.</a:t>
            </a:r>
            <a:r>
              <a:rPr lang="ru-RU" altLang="ru-RU" sz="2000" smtClean="0">
                <a:latin typeface="Arial" pitchFamily="34" charset="0"/>
              </a:rPr>
              <a:t> </a:t>
            </a:r>
          </a:p>
          <a:p>
            <a:pPr>
              <a:buFont typeface="Georgia" pitchFamily="18" charset="0"/>
              <a:buNone/>
            </a:pPr>
            <a:r>
              <a:rPr lang="ru-RU" altLang="ru-RU" sz="2000" b="1" i="1" smtClean="0">
                <a:solidFill>
                  <a:schemeClr val="accent1"/>
                </a:solidFill>
                <a:latin typeface="Arial" pitchFamily="34" charset="0"/>
              </a:rPr>
              <a:t>Внешняя компонентная алгебра</a:t>
            </a:r>
            <a:r>
              <a:rPr lang="ru-RU" altLang="ru-RU" sz="2000" i="1" smtClean="0">
                <a:solidFill>
                  <a:schemeClr val="accent1"/>
                </a:solidFill>
                <a:latin typeface="Arial" pitchFamily="34" charset="0"/>
              </a:rPr>
              <a:t> </a:t>
            </a:r>
            <a:r>
              <a:rPr lang="ru-RU" altLang="ru-RU" sz="2000" b="1" smtClean="0">
                <a:latin typeface="Arial" pitchFamily="34" charset="0"/>
              </a:rPr>
              <a:t>включает операции над компонентами среды:</a:t>
            </a:r>
            <a:endParaRPr lang="ru-RU" altLang="ru-RU" sz="2000" b="1" i="1" smtClean="0">
              <a:latin typeface="Arial" pitchFamily="34" charset="0"/>
            </a:endParaRPr>
          </a:p>
          <a:p>
            <a:pPr>
              <a:buFont typeface="Georgia" pitchFamily="18" charset="0"/>
              <a:buNone/>
            </a:pPr>
            <a:r>
              <a:rPr lang="ru-RU" altLang="ru-RU" sz="2000" b="1" i="1" smtClean="0">
                <a:latin typeface="Arial" pitchFamily="34" charset="0"/>
              </a:rPr>
              <a:t>                                  </a:t>
            </a:r>
            <a:r>
              <a:rPr lang="ru-RU" altLang="ru-RU" sz="2000" b="1" smtClean="0">
                <a:latin typeface="Arial" pitchFamily="34" charset="0"/>
                <a:sym typeface="Symbol" pitchFamily="18" charset="2"/>
              </a:rPr>
              <a:t></a:t>
            </a:r>
            <a:r>
              <a:rPr lang="ru-RU" altLang="ru-RU" sz="2000" b="1" smtClean="0">
                <a:latin typeface="Arial" pitchFamily="34" charset="0"/>
              </a:rPr>
              <a:t>1</a:t>
            </a:r>
            <a:r>
              <a:rPr lang="ru-RU" altLang="ru-RU" sz="2000" b="1" i="1" smtClean="0">
                <a:latin typeface="Arial" pitchFamily="34" charset="0"/>
              </a:rPr>
              <a:t>  = { CSet, CESet, </a:t>
            </a:r>
            <a:r>
              <a:rPr lang="ru-RU" altLang="ru-RU" sz="2000" b="1" smtClean="0">
                <a:latin typeface="Arial" pitchFamily="34" charset="0"/>
                <a:sym typeface="Symbol" pitchFamily="18" charset="2"/>
              </a:rPr>
              <a:t></a:t>
            </a:r>
            <a:r>
              <a:rPr lang="ru-RU" altLang="ru-RU" sz="2000" b="1" i="1" smtClean="0">
                <a:latin typeface="Arial" pitchFamily="34" charset="0"/>
              </a:rPr>
              <a:t>1 },                                                      </a:t>
            </a:r>
            <a:r>
              <a:rPr lang="ru-RU" altLang="ru-RU" sz="2000" b="1" smtClean="0">
                <a:latin typeface="Arial" pitchFamily="34" charset="0"/>
              </a:rPr>
              <a:t> </a:t>
            </a:r>
            <a:r>
              <a:rPr lang="ru-RU" altLang="ru-RU" sz="2000" b="1" i="1" smtClean="0">
                <a:latin typeface="Arial" pitchFamily="34" charset="0"/>
              </a:rPr>
              <a:t>                                                                </a:t>
            </a:r>
            <a:endParaRPr lang="ru-RU" altLang="ru-RU" sz="2000" b="1" smtClean="0">
              <a:latin typeface="Arial" pitchFamily="34" charset="0"/>
            </a:endParaRPr>
          </a:p>
          <a:p>
            <a:pPr>
              <a:buFont typeface="Georgia" pitchFamily="18" charset="0"/>
              <a:buNone/>
            </a:pPr>
            <a:r>
              <a:rPr lang="ru-RU" altLang="ru-RU" sz="2000" b="1" smtClean="0">
                <a:latin typeface="Arial" pitchFamily="34" charset="0"/>
              </a:rPr>
              <a:t>где  </a:t>
            </a:r>
            <a:r>
              <a:rPr lang="ru-RU" altLang="ru-RU" sz="2000" b="1" i="1" smtClean="0">
                <a:latin typeface="Arial" pitchFamily="34" charset="0"/>
              </a:rPr>
              <a:t>CSet</a:t>
            </a:r>
            <a:r>
              <a:rPr lang="ru-RU" altLang="ru-RU" sz="2000" b="1" smtClean="0">
                <a:latin typeface="Arial" pitchFamily="34" charset="0"/>
              </a:rPr>
              <a:t> – множество компонентов; </a:t>
            </a:r>
            <a:endParaRPr lang="ru-RU" altLang="ru-RU" sz="2000" b="1" i="1" smtClean="0">
              <a:latin typeface="Arial" pitchFamily="34" charset="0"/>
            </a:endParaRPr>
          </a:p>
          <a:p>
            <a:pPr>
              <a:buFont typeface="Georgia" pitchFamily="18" charset="0"/>
              <a:buNone/>
            </a:pPr>
            <a:r>
              <a:rPr lang="ru-RU" altLang="ru-RU" sz="2000" b="1" i="1" smtClean="0">
                <a:latin typeface="Arial" pitchFamily="34" charset="0"/>
              </a:rPr>
              <a:t>       CESet</a:t>
            </a:r>
            <a:r>
              <a:rPr lang="ru-RU" altLang="ru-RU" sz="2000" b="1" smtClean="0">
                <a:latin typeface="Arial" pitchFamily="34" charset="0"/>
              </a:rPr>
              <a:t> – множество компонентных  сред;  </a:t>
            </a:r>
            <a:endParaRPr lang="en-US" altLang="ru-RU" sz="2000" b="1" smtClean="0">
              <a:latin typeface="Arial" pitchFamily="34" charset="0"/>
            </a:endParaRPr>
          </a:p>
          <a:p>
            <a:pPr>
              <a:buFont typeface="Georgia" pitchFamily="18" charset="0"/>
              <a:buNone/>
            </a:pPr>
            <a:r>
              <a:rPr lang="en-US" altLang="ru-RU" sz="2000" b="1" smtClean="0">
                <a:latin typeface="Arial" pitchFamily="34" charset="0"/>
                <a:sym typeface="Symbol" pitchFamily="18" charset="2"/>
              </a:rPr>
              <a:t>   </a:t>
            </a:r>
            <a:r>
              <a:rPr lang="ru-RU" altLang="ru-RU" sz="2000" b="1" smtClean="0">
                <a:latin typeface="Arial" pitchFamily="34" charset="0"/>
                <a:sym typeface="Symbol" pitchFamily="18" charset="2"/>
              </a:rPr>
              <a:t>     </a:t>
            </a:r>
            <a:r>
              <a:rPr lang="ru-RU" altLang="ru-RU" sz="2000" b="1" i="1" smtClean="0">
                <a:latin typeface="Arial" pitchFamily="34" charset="0"/>
              </a:rPr>
              <a:t>1</a:t>
            </a:r>
            <a:r>
              <a:rPr lang="ru-RU" altLang="ru-RU" sz="2000" b="1" smtClean="0">
                <a:latin typeface="Arial" pitchFamily="34" charset="0"/>
              </a:rPr>
              <a:t>– множество операций:</a:t>
            </a:r>
          </a:p>
          <a:p>
            <a:pPr>
              <a:buFont typeface="Georgia" pitchFamily="18" charset="0"/>
              <a:buNone/>
            </a:pPr>
            <a:r>
              <a:rPr lang="ru-RU" altLang="ru-RU" sz="2000" b="1" smtClean="0">
                <a:latin typeface="Arial" pitchFamily="34" charset="0"/>
              </a:rPr>
              <a:t>       </a:t>
            </a:r>
            <a:r>
              <a:rPr lang="ru-RU" altLang="ru-RU" sz="2000" b="1" i="1" smtClean="0">
                <a:latin typeface="Arial" pitchFamily="34" charset="0"/>
              </a:rPr>
              <a:t>CSet2 = </a:t>
            </a:r>
            <a:r>
              <a:rPr lang="ru-RU" altLang="ru-RU" sz="2000" b="1" smtClean="0">
                <a:latin typeface="Arial" pitchFamily="34" charset="0"/>
              </a:rPr>
              <a:t> </a:t>
            </a:r>
            <a:r>
              <a:rPr lang="ru-RU" altLang="ru-RU" sz="2000" b="1" i="1" smtClean="0">
                <a:latin typeface="Arial" pitchFamily="34" charset="0"/>
              </a:rPr>
              <a:t>Cset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CESet1 - </a:t>
            </a:r>
            <a:r>
              <a:rPr lang="ru-RU" altLang="ru-RU" sz="2000" b="1" smtClean="0">
                <a:latin typeface="Arial" pitchFamily="34" charset="0"/>
              </a:rPr>
              <a:t>инсталляция (развертывание);</a:t>
            </a:r>
          </a:p>
          <a:p>
            <a:pPr>
              <a:buFont typeface="Georgia" pitchFamily="18" charset="0"/>
              <a:buNone/>
            </a:pPr>
            <a:r>
              <a:rPr lang="ru-RU" altLang="ru-RU" sz="2000" b="1" smtClean="0">
                <a:latin typeface="Arial" pitchFamily="34" charset="0"/>
              </a:rPr>
              <a:t>       </a:t>
            </a:r>
            <a:r>
              <a:rPr lang="ru-RU" altLang="ru-RU" sz="2000" b="1" i="1" smtClean="0">
                <a:latin typeface="Arial" pitchFamily="34" charset="0"/>
              </a:rPr>
              <a:t>CESet3 = CESet1 </a:t>
            </a:r>
            <a:r>
              <a:rPr lang="ru-RU" altLang="ru-RU" sz="2000" b="1" smtClean="0">
                <a:latin typeface="Arial" pitchFamily="34" charset="0"/>
                <a:sym typeface="Symbol" pitchFamily="18" charset="2"/>
              </a:rPr>
              <a:t></a:t>
            </a:r>
            <a:r>
              <a:rPr lang="ru-RU" altLang="ru-RU" sz="2000" b="1" smtClean="0">
                <a:latin typeface="Arial" pitchFamily="34" charset="0"/>
              </a:rPr>
              <a:t> </a:t>
            </a:r>
            <a:r>
              <a:rPr lang="ru-RU" altLang="ru-RU" sz="2000" b="1" i="1" smtClean="0">
                <a:latin typeface="Arial" pitchFamily="34" charset="0"/>
              </a:rPr>
              <a:t>CESet2 - </a:t>
            </a:r>
            <a:r>
              <a:rPr lang="ru-RU" altLang="ru-RU" sz="2000" b="1" smtClean="0">
                <a:latin typeface="Arial" pitchFamily="34" charset="0"/>
              </a:rPr>
              <a:t>объединение сред ; </a:t>
            </a:r>
          </a:p>
          <a:p>
            <a:pPr>
              <a:buFont typeface="Georgia" pitchFamily="18" charset="0"/>
              <a:buNone/>
            </a:pPr>
            <a:r>
              <a:rPr lang="ru-RU" altLang="ru-RU" sz="2000" b="1" smtClean="0">
                <a:latin typeface="Arial" pitchFamily="34" charset="0"/>
              </a:rPr>
              <a:t>       </a:t>
            </a:r>
            <a:r>
              <a:rPr lang="ru-RU" altLang="ru-RU" sz="2000" b="1" i="1" smtClean="0">
                <a:latin typeface="Arial" pitchFamily="34" charset="0"/>
              </a:rPr>
              <a:t>CESet2 = CESet1 \ CSet </a:t>
            </a:r>
            <a:r>
              <a:rPr lang="ru-RU" altLang="ru-RU" sz="2000" b="1" smtClean="0">
                <a:latin typeface="Arial" pitchFamily="34" charset="0"/>
              </a:rPr>
              <a:t>удаления компонента из среды.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bwMode="auto">
          <a:xfrm>
            <a:off x="2632075" y="6597650"/>
            <a:ext cx="6511925" cy="26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200" smtClean="0">
                <a:solidFill>
                  <a:schemeClr val="tx1"/>
                </a:solidFill>
                <a:effectLst/>
                <a:latin typeface="Arial" pitchFamily="34" charset="0"/>
              </a:rPr>
              <a:t>Лаврищева Е.М.</a:t>
            </a:r>
          </a:p>
        </p:txBody>
      </p:sp>
      <p:sp>
        <p:nvSpPr>
          <p:cNvPr id="61443" name="Rectangle 3"/>
          <p:cNvSpPr>
            <a:spLocks noGrp="1"/>
          </p:cNvSpPr>
          <p:nvPr>
            <p:ph type="body" idx="4294967295"/>
          </p:nvPr>
        </p:nvSpPr>
        <p:spPr>
          <a:xfrm>
            <a:off x="611188" y="549275"/>
            <a:ext cx="8274050" cy="5937250"/>
          </a:xfrm>
        </p:spPr>
        <p:txBody>
          <a:bodyPr/>
          <a:lstStyle/>
          <a:p>
            <a:pPr>
              <a:lnSpc>
                <a:spcPct val="80000"/>
              </a:lnSpc>
              <a:buFont typeface="Georgia" pitchFamily="18" charset="0"/>
              <a:buNone/>
            </a:pPr>
            <a:r>
              <a:rPr lang="ru-RU" altLang="ru-RU" sz="2000" b="1" i="1" smtClean="0">
                <a:solidFill>
                  <a:schemeClr val="accent1"/>
                </a:solidFill>
                <a:latin typeface="Arial" pitchFamily="34" charset="0"/>
              </a:rPr>
              <a:t>Внутренняя компонентная алгебра</a:t>
            </a:r>
            <a:r>
              <a:rPr lang="ru-RU" altLang="ru-RU" sz="2000" b="1" i="1" smtClean="0">
                <a:latin typeface="Arial" pitchFamily="34" charset="0"/>
              </a:rPr>
              <a:t> </a:t>
            </a:r>
            <a:r>
              <a:rPr lang="ru-RU" altLang="ru-RU" sz="2000" b="1" smtClean="0">
                <a:latin typeface="Arial" pitchFamily="34" charset="0"/>
              </a:rPr>
              <a:t>имеет вид:</a:t>
            </a:r>
          </a:p>
          <a:p>
            <a:pPr>
              <a:lnSpc>
                <a:spcPct val="80000"/>
              </a:lnSpc>
              <a:buFont typeface="Georgia" pitchFamily="18" charset="0"/>
              <a:buNone/>
            </a:pPr>
            <a:r>
              <a:rPr lang="ru-RU" altLang="ru-RU" sz="2000" b="1" smtClean="0">
                <a:latin typeface="Arial" pitchFamily="34" charset="0"/>
              </a:rPr>
              <a:t>                        </a:t>
            </a:r>
            <a:r>
              <a:rPr lang="ru-RU" altLang="ru-RU" sz="2000" b="1" smtClean="0">
                <a:latin typeface="Arial" pitchFamily="34" charset="0"/>
                <a:sym typeface="Symbol" pitchFamily="18" charset="2"/>
              </a:rPr>
              <a:t></a:t>
            </a:r>
            <a:r>
              <a:rPr lang="ru-RU" altLang="ru-RU" sz="2000" b="1" smtClean="0">
                <a:latin typeface="Arial" pitchFamily="34" charset="0"/>
              </a:rPr>
              <a:t>2 = {</a:t>
            </a:r>
            <a:r>
              <a:rPr lang="ru-RU" altLang="ru-RU" sz="2000" b="1" i="1" smtClean="0">
                <a:latin typeface="Arial" pitchFamily="34" charset="0"/>
              </a:rPr>
              <a:t>CSet, CESet, </a:t>
            </a:r>
            <a:r>
              <a:rPr lang="ru-RU" altLang="ru-RU" sz="2000" b="1" i="1" smtClean="0">
                <a:latin typeface="Arial" pitchFamily="34" charset="0"/>
                <a:sym typeface="Symbol" pitchFamily="18" charset="2"/>
              </a:rPr>
              <a:t></a:t>
            </a:r>
            <a:r>
              <a:rPr lang="ru-RU" altLang="ru-RU" sz="2000" b="1" smtClean="0">
                <a:latin typeface="Arial" pitchFamily="34" charset="0"/>
              </a:rPr>
              <a:t>2},                                                       </a:t>
            </a:r>
          </a:p>
          <a:p>
            <a:pPr>
              <a:lnSpc>
                <a:spcPct val="80000"/>
              </a:lnSpc>
              <a:buFont typeface="Georgia" pitchFamily="18" charset="0"/>
              <a:buNone/>
            </a:pPr>
            <a:r>
              <a:rPr lang="ru-RU" altLang="ru-RU" sz="2000" b="1" smtClean="0">
                <a:latin typeface="Arial" pitchFamily="34" charset="0"/>
              </a:rPr>
              <a:t>где  </a:t>
            </a:r>
            <a:r>
              <a:rPr lang="ru-RU" altLang="ru-RU" sz="2000" b="1" i="1" smtClean="0">
                <a:latin typeface="Arial" pitchFamily="34" charset="0"/>
              </a:rPr>
              <a:t>Cset = {OldC, NewC} –</a:t>
            </a:r>
            <a:r>
              <a:rPr lang="ru-RU" altLang="ru-RU" sz="2000" b="1" smtClean="0">
                <a:latin typeface="Arial" pitchFamily="34" charset="0"/>
              </a:rPr>
              <a:t> множества старых </a:t>
            </a:r>
            <a:r>
              <a:rPr lang="ru-RU" altLang="ru-RU" sz="2000" b="1" i="1" smtClean="0">
                <a:latin typeface="Arial" pitchFamily="34" charset="0"/>
              </a:rPr>
              <a:t>OldC  </a:t>
            </a:r>
            <a:r>
              <a:rPr lang="ru-RU" altLang="ru-RU" sz="2000" b="1" smtClean="0">
                <a:latin typeface="Arial" pitchFamily="34" charset="0"/>
              </a:rPr>
              <a:t>и </a:t>
            </a:r>
            <a:r>
              <a:rPr lang="ru-RU" altLang="ru-RU" sz="2000" b="1" i="1" smtClean="0">
                <a:latin typeface="Arial" pitchFamily="34" charset="0"/>
              </a:rPr>
              <a:t> </a:t>
            </a:r>
          </a:p>
          <a:p>
            <a:pPr>
              <a:lnSpc>
                <a:spcPct val="80000"/>
              </a:lnSpc>
              <a:buFont typeface="Georgia" pitchFamily="18" charset="0"/>
              <a:buNone/>
            </a:pPr>
            <a:r>
              <a:rPr lang="ru-RU" altLang="ru-RU" sz="2000" b="1" smtClean="0">
                <a:latin typeface="Arial" pitchFamily="34" charset="0"/>
              </a:rPr>
              <a:t>        новых компонентов </a:t>
            </a:r>
            <a:r>
              <a:rPr lang="ru-RU" altLang="ru-RU" sz="2000" b="1" i="1" smtClean="0">
                <a:latin typeface="Arial" pitchFamily="34" charset="0"/>
              </a:rPr>
              <a:t>NewC, </a:t>
            </a:r>
            <a:r>
              <a:rPr lang="ru-RU" altLang="ru-RU" sz="2000" b="1" smtClean="0">
                <a:latin typeface="Arial" pitchFamily="34" charset="0"/>
              </a:rPr>
              <a:t>разработанных или  </a:t>
            </a:r>
          </a:p>
          <a:p>
            <a:pPr>
              <a:lnSpc>
                <a:spcPct val="80000"/>
              </a:lnSpc>
              <a:buFont typeface="Georgia" pitchFamily="18" charset="0"/>
              <a:buNone/>
            </a:pPr>
            <a:r>
              <a:rPr lang="ru-RU" altLang="ru-RU" sz="2000" b="1" smtClean="0">
                <a:latin typeface="Arial" pitchFamily="34" charset="0"/>
              </a:rPr>
              <a:t>        преобразованных из старого  к  </a:t>
            </a:r>
            <a:r>
              <a:rPr lang="ru-RU" altLang="ru-RU" sz="2000" b="1" i="1" smtClean="0">
                <a:latin typeface="Arial" pitchFamily="34" charset="0"/>
              </a:rPr>
              <a:t> NewC;</a:t>
            </a:r>
          </a:p>
          <a:p>
            <a:pPr>
              <a:lnSpc>
                <a:spcPct val="80000"/>
              </a:lnSpc>
              <a:buFont typeface="Georgia" pitchFamily="18" charset="0"/>
              <a:buNone/>
            </a:pPr>
            <a:r>
              <a:rPr lang="ru-RU" altLang="ru-RU" sz="2000" b="1" i="1" smtClean="0">
                <a:latin typeface="Arial" pitchFamily="34" charset="0"/>
              </a:rPr>
              <a:t>        OldC = </a:t>
            </a:r>
            <a:r>
              <a:rPr lang="ru-RU" altLang="ru-RU" sz="2000" b="1" smtClean="0">
                <a:latin typeface="Arial" pitchFamily="34" charset="0"/>
              </a:rPr>
              <a:t>(</a:t>
            </a:r>
            <a:r>
              <a:rPr lang="ru-RU" altLang="ru-RU" sz="2000" b="1" i="1" smtClean="0">
                <a:latin typeface="Arial" pitchFamily="34" charset="0"/>
              </a:rPr>
              <a:t>OldCName,OldIn, CFact, OldIm, CSer</a:t>
            </a:r>
            <a:r>
              <a:rPr lang="ru-RU" altLang="ru-RU" sz="2000" b="1" smtClean="0">
                <a:latin typeface="Arial" pitchFamily="34" charset="0"/>
              </a:rPr>
              <a:t>) –  </a:t>
            </a:r>
          </a:p>
          <a:p>
            <a:pPr>
              <a:lnSpc>
                <a:spcPct val="80000"/>
              </a:lnSpc>
              <a:buFont typeface="Georgia" pitchFamily="18" charset="0"/>
              <a:buNone/>
            </a:pPr>
            <a:r>
              <a:rPr lang="ru-RU" altLang="ru-RU" sz="2000" b="1" smtClean="0">
                <a:latin typeface="Arial" pitchFamily="34" charset="0"/>
              </a:rPr>
              <a:t>        интерфейсы реализации старых компонентов  в  </a:t>
            </a:r>
          </a:p>
          <a:p>
            <a:pPr>
              <a:lnSpc>
                <a:spcPct val="80000"/>
              </a:lnSpc>
              <a:buFont typeface="Georgia" pitchFamily="18" charset="0"/>
              <a:buNone/>
            </a:pPr>
            <a:r>
              <a:rPr lang="ru-RU" altLang="ru-RU" sz="2000" b="1" smtClean="0">
                <a:latin typeface="Arial" pitchFamily="34" charset="0"/>
              </a:rPr>
              <a:t>        серверной среде; </a:t>
            </a:r>
            <a:endParaRPr lang="ru-RU" altLang="ru-RU" sz="2000" b="1" i="1" smtClean="0">
              <a:latin typeface="Arial" pitchFamily="34" charset="0"/>
            </a:endParaRPr>
          </a:p>
          <a:p>
            <a:pPr>
              <a:lnSpc>
                <a:spcPct val="80000"/>
              </a:lnSpc>
              <a:buFont typeface="Georgia" pitchFamily="18" charset="0"/>
              <a:buNone/>
            </a:pPr>
            <a:r>
              <a:rPr lang="ru-RU" altLang="ru-RU" sz="2000" b="1" i="1" smtClean="0">
                <a:latin typeface="Arial" pitchFamily="34" charset="0"/>
              </a:rPr>
              <a:t>        NewC = </a:t>
            </a:r>
            <a:r>
              <a:rPr lang="ru-RU" altLang="ru-RU" sz="2000" b="1" smtClean="0">
                <a:latin typeface="Arial" pitchFamily="34" charset="0"/>
              </a:rPr>
              <a:t>(</a:t>
            </a:r>
            <a:r>
              <a:rPr lang="ru-RU" altLang="ru-RU" sz="2000" b="1" i="1" smtClean="0">
                <a:latin typeface="Arial" pitchFamily="34" charset="0"/>
              </a:rPr>
              <a:t>NewCName, NewIn, CFact, NewIm,CSer</a:t>
            </a:r>
            <a:r>
              <a:rPr lang="ru-RU" altLang="ru-RU" sz="2000" b="1" smtClean="0">
                <a:latin typeface="Arial" pitchFamily="34" charset="0"/>
              </a:rPr>
              <a:t>)  –   </a:t>
            </a:r>
          </a:p>
          <a:p>
            <a:pPr>
              <a:lnSpc>
                <a:spcPct val="80000"/>
              </a:lnSpc>
              <a:buFont typeface="Georgia" pitchFamily="18" charset="0"/>
              <a:buNone/>
            </a:pPr>
            <a:r>
              <a:rPr lang="ru-RU" altLang="ru-RU" sz="2000" b="1" smtClean="0">
                <a:latin typeface="Arial" pitchFamily="34" charset="0"/>
              </a:rPr>
              <a:t>         интерфейсы  реализации новых  компонентов  в </a:t>
            </a:r>
          </a:p>
          <a:p>
            <a:pPr>
              <a:lnSpc>
                <a:spcPct val="80000"/>
              </a:lnSpc>
              <a:buFont typeface="Georgia" pitchFamily="18" charset="0"/>
              <a:buNone/>
            </a:pPr>
            <a:r>
              <a:rPr lang="ru-RU" altLang="ru-RU" sz="2000" b="1" smtClean="0">
                <a:latin typeface="Arial" pitchFamily="34" charset="0"/>
              </a:rPr>
              <a:t>         серверной среде;  </a:t>
            </a:r>
          </a:p>
          <a:p>
            <a:pPr>
              <a:lnSpc>
                <a:spcPct val="80000"/>
              </a:lnSpc>
              <a:buFont typeface="Georgia" pitchFamily="18" charset="0"/>
              <a:buNone/>
            </a:pPr>
            <a:r>
              <a:rPr lang="ru-RU" altLang="ru-RU" sz="2000" b="1" smtClean="0">
                <a:latin typeface="Arial" pitchFamily="34" charset="0"/>
              </a:rPr>
              <a:t>         </a:t>
            </a:r>
            <a:r>
              <a:rPr lang="ru-RU" altLang="ru-RU" sz="2000" b="1" i="1" smtClean="0">
                <a:latin typeface="Arial" pitchFamily="34" charset="0"/>
                <a:sym typeface="Symbol" pitchFamily="18" charset="2"/>
              </a:rPr>
              <a:t></a:t>
            </a:r>
            <a:r>
              <a:rPr lang="ru-RU" altLang="ru-RU" sz="2000" b="1" smtClean="0">
                <a:latin typeface="Arial" pitchFamily="34" charset="0"/>
              </a:rPr>
              <a:t>2 = {</a:t>
            </a:r>
            <a:r>
              <a:rPr lang="ru-RU" altLang="ru-RU" sz="2000" b="1" i="1" smtClean="0">
                <a:latin typeface="Arial" pitchFamily="34" charset="0"/>
              </a:rPr>
              <a:t>addIm, addIn, replIn, replIm},</a:t>
            </a:r>
            <a:endParaRPr lang="ru-RU" altLang="ru-RU" sz="2000" b="1" smtClean="0">
              <a:latin typeface="Arial" pitchFamily="34" charset="0"/>
            </a:endParaRPr>
          </a:p>
          <a:p>
            <a:pPr>
              <a:lnSpc>
                <a:spcPct val="80000"/>
              </a:lnSpc>
              <a:buFont typeface="Georgia" pitchFamily="18" charset="0"/>
              <a:buNone/>
            </a:pPr>
            <a:r>
              <a:rPr lang="ru-RU" altLang="ru-RU" sz="2000" b="1" smtClean="0">
                <a:latin typeface="Arial" pitchFamily="34" charset="0"/>
              </a:rPr>
              <a:t>где   </a:t>
            </a:r>
            <a:r>
              <a:rPr lang="ru-RU" altLang="ru-RU" sz="2000" b="1" i="1" smtClean="0">
                <a:latin typeface="Arial" pitchFamily="34" charset="0"/>
              </a:rPr>
              <a:t>addim –</a:t>
            </a:r>
            <a:r>
              <a:rPr lang="ru-RU" altLang="ru-RU" sz="2000" b="1" smtClean="0">
                <a:latin typeface="Arial" pitchFamily="34" charset="0"/>
              </a:rPr>
              <a:t>  операции добавления реализации;  </a:t>
            </a:r>
          </a:p>
          <a:p>
            <a:pPr>
              <a:lnSpc>
                <a:spcPct val="80000"/>
              </a:lnSpc>
              <a:buFont typeface="Georgia" pitchFamily="18" charset="0"/>
              <a:buNone/>
            </a:pPr>
            <a:r>
              <a:rPr lang="ru-RU" altLang="ru-RU" sz="2000" b="1" i="1" smtClean="0">
                <a:latin typeface="Arial" pitchFamily="34" charset="0"/>
              </a:rPr>
              <a:t>         addIn</a:t>
            </a:r>
            <a:r>
              <a:rPr lang="ru-RU" altLang="ru-RU" sz="2000" b="1" smtClean="0">
                <a:latin typeface="Arial" pitchFamily="34" charset="0"/>
              </a:rPr>
              <a:t> –  добавления  интерфейса; </a:t>
            </a:r>
          </a:p>
          <a:p>
            <a:pPr>
              <a:lnSpc>
                <a:spcPct val="80000"/>
              </a:lnSpc>
              <a:buFont typeface="Georgia" pitchFamily="18" charset="0"/>
              <a:buNone/>
            </a:pPr>
            <a:r>
              <a:rPr lang="ru-RU" altLang="ru-RU" sz="2000" b="1" i="1" smtClean="0">
                <a:latin typeface="Arial" pitchFamily="34" charset="0"/>
              </a:rPr>
              <a:t>         replIm –</a:t>
            </a:r>
            <a:r>
              <a:rPr lang="ru-RU" altLang="ru-RU" sz="2000" b="1" smtClean="0">
                <a:latin typeface="Arial" pitchFamily="34" charset="0"/>
              </a:rPr>
              <a:t> операция замещения реализации компонента,   </a:t>
            </a:r>
            <a:r>
              <a:rPr lang="ru-RU" altLang="ru-RU" sz="2000" b="1" i="1" smtClean="0">
                <a:latin typeface="Arial" pitchFamily="34" charset="0"/>
              </a:rPr>
              <a:t>           </a:t>
            </a:r>
          </a:p>
          <a:p>
            <a:pPr>
              <a:lnSpc>
                <a:spcPct val="80000"/>
              </a:lnSpc>
              <a:buFont typeface="Georgia" pitchFamily="18" charset="0"/>
              <a:buNone/>
            </a:pPr>
            <a:r>
              <a:rPr lang="ru-RU" altLang="ru-RU" sz="2000" b="1" i="1" smtClean="0">
                <a:latin typeface="Arial" pitchFamily="34" charset="0"/>
              </a:rPr>
              <a:t>         replIm</a:t>
            </a:r>
            <a:r>
              <a:rPr lang="ru-RU" altLang="ru-RU" sz="2000" b="1" smtClean="0">
                <a:latin typeface="Arial" pitchFamily="34" charset="0"/>
              </a:rPr>
              <a:t> – замещения интерфейса.</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bwMode="auto">
          <a:xfrm>
            <a:off x="1793875" y="6381750"/>
            <a:ext cx="735012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62467" name="Rectangle 3"/>
          <p:cNvSpPr>
            <a:spLocks noGrp="1"/>
          </p:cNvSpPr>
          <p:nvPr>
            <p:ph type="body" idx="4294967295"/>
          </p:nvPr>
        </p:nvSpPr>
        <p:spPr>
          <a:xfrm>
            <a:off x="179388" y="731838"/>
            <a:ext cx="8713787" cy="5649912"/>
          </a:xfrm>
        </p:spPr>
        <p:txBody>
          <a:bodyPr/>
          <a:lstStyle/>
          <a:p>
            <a:pPr>
              <a:lnSpc>
                <a:spcPct val="90000"/>
              </a:lnSpc>
              <a:buFont typeface="Georgia" pitchFamily="18" charset="0"/>
              <a:buNone/>
            </a:pPr>
            <a:endParaRPr lang="ru-RU" altLang="ru-RU" sz="1800" b="1" i="1" smtClean="0">
              <a:solidFill>
                <a:schemeClr val="accent1"/>
              </a:solidFill>
              <a:latin typeface="Arial" pitchFamily="34" charset="0"/>
            </a:endParaRPr>
          </a:p>
          <a:p>
            <a:pPr>
              <a:lnSpc>
                <a:spcPct val="90000"/>
              </a:lnSpc>
              <a:buFont typeface="Georgia" pitchFamily="18" charset="0"/>
              <a:buNone/>
            </a:pPr>
            <a:r>
              <a:rPr lang="ru-RU" altLang="ru-RU" sz="1800" b="1" i="1" smtClean="0">
                <a:solidFill>
                  <a:schemeClr val="accent1"/>
                </a:solidFill>
                <a:latin typeface="Arial" pitchFamily="34" charset="0"/>
              </a:rPr>
              <a:t>  Алгебра эволюции</a:t>
            </a:r>
            <a:r>
              <a:rPr lang="ru-RU" altLang="ru-RU" sz="1800" i="1" smtClean="0">
                <a:solidFill>
                  <a:schemeClr val="accent1"/>
                </a:solidFill>
                <a:latin typeface="Arial" pitchFamily="34" charset="0"/>
              </a:rPr>
              <a:t> </a:t>
            </a:r>
            <a:r>
              <a:rPr lang="ru-RU" altLang="ru-RU" sz="1800" b="1" smtClean="0">
                <a:latin typeface="Arial" pitchFamily="34" charset="0"/>
              </a:rPr>
              <a:t>имеет вид:</a:t>
            </a:r>
          </a:p>
          <a:p>
            <a:pPr>
              <a:lnSpc>
                <a:spcPct val="90000"/>
              </a:lnSpc>
              <a:buFont typeface="Georgia" pitchFamily="18" charset="0"/>
              <a:buNone/>
            </a:pPr>
            <a:r>
              <a:rPr lang="ru-RU" altLang="ru-RU" sz="1800" b="1" smtClean="0">
                <a:latin typeface="Arial" pitchFamily="34" charset="0"/>
              </a:rPr>
              <a:t>                                </a:t>
            </a:r>
            <a:r>
              <a:rPr lang="ru-RU" altLang="ru-RU" sz="1800" b="1" smtClean="0">
                <a:latin typeface="Arial" pitchFamily="34" charset="0"/>
                <a:sym typeface="Symbol" pitchFamily="18" charset="2"/>
              </a:rPr>
              <a:t></a:t>
            </a:r>
            <a:r>
              <a:rPr lang="ru-RU" altLang="ru-RU" sz="1800" b="1" smtClean="0">
                <a:latin typeface="Arial" pitchFamily="34" charset="0"/>
              </a:rPr>
              <a:t>3   = {</a:t>
            </a:r>
            <a:r>
              <a:rPr lang="ru-RU" altLang="ru-RU" sz="1800" b="1" i="1" smtClean="0">
                <a:latin typeface="Arial" pitchFamily="34" charset="0"/>
              </a:rPr>
              <a:t>CSet, CESet, </a:t>
            </a:r>
            <a:r>
              <a:rPr lang="ru-RU" altLang="ru-RU" sz="1800" b="1" i="1" smtClean="0">
                <a:latin typeface="Arial" pitchFamily="34" charset="0"/>
                <a:sym typeface="Symbol" pitchFamily="18" charset="2"/>
              </a:rPr>
              <a:t></a:t>
            </a:r>
            <a:r>
              <a:rPr lang="ru-RU" altLang="ru-RU" sz="1800" b="1" smtClean="0">
                <a:latin typeface="Arial" pitchFamily="34" charset="0"/>
              </a:rPr>
              <a:t>3},                                                              </a:t>
            </a:r>
          </a:p>
          <a:p>
            <a:pPr>
              <a:lnSpc>
                <a:spcPct val="90000"/>
              </a:lnSpc>
              <a:buFont typeface="Georgia" pitchFamily="18" charset="0"/>
              <a:buNone/>
            </a:pPr>
            <a:r>
              <a:rPr lang="ru-RU" altLang="ru-RU" sz="1800" b="1" smtClean="0">
                <a:latin typeface="Arial" pitchFamily="34" charset="0"/>
              </a:rPr>
              <a:t>где   </a:t>
            </a:r>
            <a:r>
              <a:rPr lang="ru-RU" altLang="ru-RU" sz="1800" b="1" i="1" smtClean="0">
                <a:latin typeface="Arial" pitchFamily="34" charset="0"/>
                <a:sym typeface="Symbol" pitchFamily="18" charset="2"/>
              </a:rPr>
              <a:t></a:t>
            </a:r>
            <a:r>
              <a:rPr lang="ru-RU" altLang="ru-RU" sz="1800" b="1" smtClean="0">
                <a:latin typeface="Arial" pitchFamily="34" charset="0"/>
              </a:rPr>
              <a:t>3</a:t>
            </a:r>
            <a:r>
              <a:rPr lang="ru-RU" altLang="ru-RU" sz="1800" b="1" i="1" smtClean="0">
                <a:latin typeface="Arial" pitchFamily="34" charset="0"/>
              </a:rPr>
              <a:t> = </a:t>
            </a:r>
            <a:r>
              <a:rPr lang="ru-RU" altLang="ru-RU" sz="1800" b="1" smtClean="0">
                <a:latin typeface="Arial" pitchFamily="34" charset="0"/>
              </a:rPr>
              <a:t>{</a:t>
            </a:r>
            <a:r>
              <a:rPr lang="ru-RU" altLang="ru-RU" sz="1800" b="1" i="1" smtClean="0">
                <a:latin typeface="Arial" pitchFamily="34" charset="0"/>
              </a:rPr>
              <a:t>О</a:t>
            </a:r>
            <a:r>
              <a:rPr lang="ru-RU" altLang="ru-RU" sz="1800" b="1" i="1" baseline="-25000" smtClean="0">
                <a:latin typeface="Arial" pitchFamily="34" charset="0"/>
              </a:rPr>
              <a:t>refac</a:t>
            </a:r>
            <a:r>
              <a:rPr lang="ru-RU" altLang="ru-RU" sz="1800" b="1" i="1" smtClean="0">
                <a:latin typeface="Arial" pitchFamily="34" charset="0"/>
              </a:rPr>
              <a:t>,, O</a:t>
            </a:r>
            <a:r>
              <a:rPr lang="ru-RU" altLang="ru-RU" sz="1800" b="1" i="1" baseline="-25000" smtClean="0">
                <a:latin typeface="Arial" pitchFamily="34" charset="0"/>
              </a:rPr>
              <a:t>Reing</a:t>
            </a:r>
            <a:r>
              <a:rPr lang="ru-RU" altLang="ru-RU" sz="1800" b="1" i="1" smtClean="0">
                <a:latin typeface="Arial" pitchFamily="34" charset="0"/>
              </a:rPr>
              <a:t>, O</a:t>
            </a:r>
            <a:r>
              <a:rPr lang="ru-RU" altLang="ru-RU" sz="1800" b="1" i="1" baseline="-25000" smtClean="0">
                <a:latin typeface="Arial" pitchFamily="34" charset="0"/>
              </a:rPr>
              <a:t>Rever</a:t>
            </a:r>
            <a:r>
              <a:rPr lang="ru-RU" altLang="ru-RU" sz="1800" b="1" smtClean="0">
                <a:latin typeface="Arial" pitchFamily="34" charset="0"/>
              </a:rPr>
              <a:t>}, в котором  </a:t>
            </a:r>
          </a:p>
          <a:p>
            <a:pPr>
              <a:lnSpc>
                <a:spcPct val="90000"/>
              </a:lnSpc>
              <a:buFont typeface="Georgia" pitchFamily="18" charset="0"/>
              <a:buNone/>
            </a:pPr>
            <a:r>
              <a:rPr lang="ru-RU" altLang="ru-RU" sz="1800" b="1" i="1" smtClean="0">
                <a:latin typeface="Arial" pitchFamily="34" charset="0"/>
              </a:rPr>
              <a:t>         О</a:t>
            </a:r>
            <a:r>
              <a:rPr lang="ru-RU" altLang="ru-RU" sz="1800" b="1" i="1" baseline="-25000" smtClean="0">
                <a:latin typeface="Arial" pitchFamily="34" charset="0"/>
              </a:rPr>
              <a:t>refac</a:t>
            </a:r>
            <a:r>
              <a:rPr lang="ru-RU" altLang="ru-RU" sz="1800" b="1" smtClean="0">
                <a:latin typeface="Arial" pitchFamily="34" charset="0"/>
              </a:rPr>
              <a:t> –  рефакторинг, </a:t>
            </a:r>
          </a:p>
          <a:p>
            <a:pPr>
              <a:lnSpc>
                <a:spcPct val="90000"/>
              </a:lnSpc>
              <a:buFont typeface="Georgia" pitchFamily="18" charset="0"/>
              <a:buNone/>
            </a:pPr>
            <a:r>
              <a:rPr lang="ru-RU" altLang="ru-RU" sz="1800" b="1" i="1" smtClean="0">
                <a:latin typeface="Arial" pitchFamily="34" charset="0"/>
              </a:rPr>
              <a:t>         O</a:t>
            </a:r>
            <a:r>
              <a:rPr lang="ru-RU" altLang="ru-RU" sz="1800" b="1" i="1" baseline="-25000" smtClean="0">
                <a:latin typeface="Arial" pitchFamily="34" charset="0"/>
              </a:rPr>
              <a:t>Reing</a:t>
            </a:r>
            <a:r>
              <a:rPr lang="ru-RU" altLang="ru-RU" sz="1800" b="1" i="1" smtClean="0">
                <a:latin typeface="Arial" pitchFamily="34" charset="0"/>
              </a:rPr>
              <a:t> </a:t>
            </a:r>
            <a:r>
              <a:rPr lang="ru-RU" altLang="ru-RU" sz="1800" b="1" smtClean="0">
                <a:latin typeface="Arial" pitchFamily="34" charset="0"/>
              </a:rPr>
              <a:t>–  реинженерия,  </a:t>
            </a:r>
          </a:p>
          <a:p>
            <a:pPr>
              <a:lnSpc>
                <a:spcPct val="90000"/>
              </a:lnSpc>
              <a:buFont typeface="Georgia" pitchFamily="18" charset="0"/>
              <a:buNone/>
            </a:pPr>
            <a:r>
              <a:rPr lang="ru-RU" altLang="ru-RU" sz="1800" b="1" i="1" smtClean="0">
                <a:latin typeface="Arial" pitchFamily="34" charset="0"/>
              </a:rPr>
              <a:t>         O</a:t>
            </a:r>
            <a:r>
              <a:rPr lang="ru-RU" altLang="ru-RU" sz="1800" b="1" i="1" baseline="-25000" smtClean="0">
                <a:latin typeface="Arial" pitchFamily="34" charset="0"/>
              </a:rPr>
              <a:t>Rever</a:t>
            </a:r>
            <a:r>
              <a:rPr lang="ru-RU" altLang="ru-RU" sz="1800" b="1" i="1" smtClean="0">
                <a:latin typeface="Arial" pitchFamily="34" charset="0"/>
              </a:rPr>
              <a:t> </a:t>
            </a:r>
            <a:r>
              <a:rPr lang="ru-RU" altLang="ru-RU" sz="1800" b="1" smtClean="0">
                <a:latin typeface="Arial" pitchFamily="34" charset="0"/>
              </a:rPr>
              <a:t>–  реверсная инженерия компонентов. </a:t>
            </a:r>
          </a:p>
          <a:p>
            <a:pPr>
              <a:lnSpc>
                <a:spcPct val="90000"/>
              </a:lnSpc>
              <a:buFont typeface="Georgia" pitchFamily="18" charset="0"/>
              <a:buNone/>
            </a:pPr>
            <a:r>
              <a:rPr lang="ru-RU" altLang="ru-RU" sz="1800" b="1" smtClean="0">
                <a:latin typeface="Arial" pitchFamily="34" charset="0"/>
              </a:rPr>
              <a:t> Семантика этих операций состоит во внесении изменений (замены, добавления,  переименования) компонентов и/или их интерфейсов и добавления новых  компонентов.</a:t>
            </a:r>
            <a:endParaRPr lang="ru-RU" altLang="ru-RU" sz="1800" b="1" i="1" smtClean="0">
              <a:latin typeface="Arial" pitchFamily="34" charset="0"/>
            </a:endParaRPr>
          </a:p>
          <a:p>
            <a:pPr>
              <a:lnSpc>
                <a:spcPct val="90000"/>
              </a:lnSpc>
              <a:buFont typeface="Georgia" pitchFamily="18" charset="0"/>
              <a:buNone/>
            </a:pPr>
            <a:r>
              <a:rPr lang="ru-RU" altLang="ru-RU" sz="1800" b="1" i="1" smtClean="0">
                <a:solidFill>
                  <a:schemeClr val="accent1"/>
                </a:solidFill>
                <a:latin typeface="Arial" pitchFamily="34" charset="0"/>
              </a:rPr>
              <a:t>  Модель рефакторинга</a:t>
            </a:r>
            <a:r>
              <a:rPr lang="ru-RU" altLang="ru-RU" sz="1800" b="1" i="1" smtClean="0">
                <a:latin typeface="Arial" pitchFamily="34" charset="0"/>
              </a:rPr>
              <a:t> </a:t>
            </a:r>
            <a:r>
              <a:rPr lang="ru-RU" altLang="ru-RU" sz="1800" b="1" smtClean="0">
                <a:latin typeface="Arial" pitchFamily="34" charset="0"/>
              </a:rPr>
              <a:t>компонентов: М</a:t>
            </a:r>
            <a:r>
              <a:rPr lang="ru-RU" altLang="ru-RU" sz="1800" b="1" baseline="-25000" smtClean="0">
                <a:latin typeface="Arial" pitchFamily="34" charset="0"/>
              </a:rPr>
              <a:t>refac</a:t>
            </a:r>
            <a:r>
              <a:rPr lang="ru-RU" altLang="ru-RU" sz="1800" b="1" smtClean="0">
                <a:latin typeface="Arial" pitchFamily="34" charset="0"/>
              </a:rPr>
              <a:t> = {O</a:t>
            </a:r>
            <a:r>
              <a:rPr lang="en-US" altLang="ru-RU" sz="1800" b="1" baseline="-25000" smtClean="0">
                <a:latin typeface="Arial" pitchFamily="34" charset="0"/>
              </a:rPr>
              <a:t>r</a:t>
            </a:r>
            <a:r>
              <a:rPr lang="ru-RU" altLang="ru-RU" sz="1800" b="1" baseline="-25000" smtClean="0">
                <a:latin typeface="Arial" pitchFamily="34" charset="0"/>
              </a:rPr>
              <a:t>efас</a:t>
            </a:r>
            <a:r>
              <a:rPr lang="ru-RU" altLang="ru-RU" sz="1800" b="1" smtClean="0">
                <a:latin typeface="Arial" pitchFamily="34" charset="0"/>
              </a:rPr>
              <a:t> , {CSet = {NewCn}},</a:t>
            </a:r>
          </a:p>
          <a:p>
            <a:pPr>
              <a:lnSpc>
                <a:spcPct val="90000"/>
              </a:lnSpc>
              <a:buFont typeface="Georgia" pitchFamily="18" charset="0"/>
              <a:buNone/>
            </a:pPr>
            <a:r>
              <a:rPr lang="ru-RU" altLang="ru-RU" sz="1800" b="1" smtClean="0">
                <a:latin typeface="Arial" pitchFamily="34" charset="0"/>
              </a:rPr>
              <a:t>где </a:t>
            </a:r>
            <a:r>
              <a:rPr lang="ru-RU" altLang="ru-RU" sz="1800" b="1" i="1" smtClean="0">
                <a:latin typeface="Arial" pitchFamily="34" charset="0"/>
              </a:rPr>
              <a:t> </a:t>
            </a:r>
            <a:r>
              <a:rPr lang="ru-RU" altLang="ru-RU" sz="1800" b="1" smtClean="0">
                <a:latin typeface="Arial" pitchFamily="34" charset="0"/>
              </a:rPr>
              <a:t> (</a:t>
            </a:r>
            <a:r>
              <a:rPr lang="ru-RU" altLang="ru-RU" sz="1800" b="1" i="1" smtClean="0">
                <a:latin typeface="Arial" pitchFamily="34" charset="0"/>
              </a:rPr>
              <a:t>CSet, О</a:t>
            </a:r>
            <a:r>
              <a:rPr lang="ru-RU" altLang="ru-RU" sz="1800" b="1" i="1" baseline="-25000" smtClean="0">
                <a:latin typeface="Arial" pitchFamily="34" charset="0"/>
              </a:rPr>
              <a:t>refac</a:t>
            </a:r>
            <a:r>
              <a:rPr lang="ru-RU" altLang="ru-RU" sz="1800" b="1" smtClean="0">
                <a:latin typeface="Arial" pitchFamily="34" charset="0"/>
              </a:rPr>
              <a:t>) – элемент  алгебры эволюции;</a:t>
            </a:r>
            <a:endParaRPr lang="ru-RU" altLang="ru-RU" sz="1800" b="1" i="1" smtClean="0">
              <a:latin typeface="Arial" pitchFamily="34" charset="0"/>
            </a:endParaRPr>
          </a:p>
          <a:p>
            <a:pPr>
              <a:lnSpc>
                <a:spcPct val="90000"/>
              </a:lnSpc>
              <a:buFont typeface="Georgia" pitchFamily="18" charset="0"/>
              <a:buNone/>
            </a:pPr>
            <a:r>
              <a:rPr lang="ru-RU" altLang="ru-RU" sz="1800" b="1" i="1" smtClean="0">
                <a:latin typeface="Arial" pitchFamily="34" charset="0"/>
              </a:rPr>
              <a:t>        Оrefac = </a:t>
            </a:r>
            <a:r>
              <a:rPr lang="ru-RU" altLang="ru-RU" sz="1800" b="1" smtClean="0">
                <a:latin typeface="Arial" pitchFamily="34" charset="0"/>
              </a:rPr>
              <a:t>{</a:t>
            </a:r>
            <a:r>
              <a:rPr lang="ru-RU" altLang="ru-RU" sz="1800" b="1" i="1" smtClean="0">
                <a:latin typeface="Arial" pitchFamily="34" charset="0"/>
              </a:rPr>
              <a:t>AddOImp, AddNIm, ReplIm, AddIn</a:t>
            </a:r>
            <a:r>
              <a:rPr lang="ru-RU" altLang="ru-RU" sz="1800" b="1" smtClean="0">
                <a:latin typeface="Arial" pitchFamily="34" charset="0"/>
              </a:rPr>
              <a:t>}</a:t>
            </a:r>
            <a:r>
              <a:rPr lang="ru-RU" altLang="ru-RU" sz="1800" b="1" i="1" smtClean="0">
                <a:latin typeface="Arial" pitchFamily="34" charset="0"/>
              </a:rPr>
              <a:t> – </a:t>
            </a:r>
            <a:r>
              <a:rPr lang="ru-RU" altLang="ru-RU" sz="1800" b="1" smtClean="0">
                <a:latin typeface="Arial" pitchFamily="34" charset="0"/>
              </a:rPr>
              <a:t>операции рефакторинга: </a:t>
            </a:r>
            <a:endParaRPr lang="ru-RU" altLang="ru-RU" sz="1800" b="1" i="1" smtClean="0">
              <a:latin typeface="Arial" pitchFamily="34" charset="0"/>
            </a:endParaRPr>
          </a:p>
          <a:p>
            <a:pPr>
              <a:lnSpc>
                <a:spcPct val="90000"/>
              </a:lnSpc>
              <a:buFont typeface="Georgia" pitchFamily="18" charset="0"/>
              <a:buNone/>
            </a:pPr>
            <a:r>
              <a:rPr lang="ru-RU" altLang="ru-RU" sz="1800" b="1" i="1" smtClean="0">
                <a:latin typeface="Arial" pitchFamily="34" charset="0"/>
              </a:rPr>
              <a:t>        AddOIm –</a:t>
            </a:r>
            <a:r>
              <a:rPr lang="ru-RU" altLang="ru-RU" sz="1800" b="1" smtClean="0">
                <a:latin typeface="Arial" pitchFamily="34" charset="0"/>
              </a:rPr>
              <a:t> добавить реализацию компонента;</a:t>
            </a:r>
            <a:endParaRPr lang="ru-RU" altLang="ru-RU" sz="1800" b="1" i="1" smtClean="0">
              <a:latin typeface="Arial" pitchFamily="34" charset="0"/>
            </a:endParaRPr>
          </a:p>
          <a:p>
            <a:pPr>
              <a:lnSpc>
                <a:spcPct val="90000"/>
              </a:lnSpc>
              <a:buFont typeface="Georgia" pitchFamily="18" charset="0"/>
              <a:buNone/>
            </a:pPr>
            <a:r>
              <a:rPr lang="ru-RU" altLang="ru-RU" sz="1800" b="1" i="1" smtClean="0">
                <a:latin typeface="Arial" pitchFamily="34" charset="0"/>
              </a:rPr>
              <a:t>        AddNIm </a:t>
            </a:r>
            <a:r>
              <a:rPr lang="ru-RU" altLang="ru-RU" sz="1800" b="1" smtClean="0">
                <a:latin typeface="Arial" pitchFamily="34" charset="0"/>
              </a:rPr>
              <a:t>– добавить новую реализация;</a:t>
            </a:r>
            <a:endParaRPr lang="ru-RU" altLang="ru-RU" sz="1800" b="1" i="1" smtClean="0">
              <a:latin typeface="Arial" pitchFamily="34" charset="0"/>
            </a:endParaRPr>
          </a:p>
          <a:p>
            <a:pPr>
              <a:lnSpc>
                <a:spcPct val="90000"/>
              </a:lnSpc>
              <a:buFont typeface="Georgia" pitchFamily="18" charset="0"/>
              <a:buNone/>
            </a:pPr>
            <a:r>
              <a:rPr lang="ru-RU" altLang="ru-RU" sz="1800" b="1" i="1" smtClean="0">
                <a:latin typeface="Arial" pitchFamily="34" charset="0"/>
              </a:rPr>
              <a:t>        AddIn </a:t>
            </a:r>
            <a:r>
              <a:rPr lang="ru-RU" altLang="ru-RU" sz="1800" b="1" smtClean="0">
                <a:latin typeface="Arial" pitchFamily="34" charset="0"/>
              </a:rPr>
              <a:t>– добавить интерфейс во множество С</a:t>
            </a:r>
            <a:r>
              <a:rPr lang="ru-RU" altLang="ru-RU" sz="1800" b="1" i="1" smtClean="0">
                <a:latin typeface="Arial" pitchFamily="34" charset="0"/>
              </a:rPr>
              <a:t>Set</a:t>
            </a:r>
            <a:r>
              <a:rPr lang="ru-RU" altLang="ru-RU" sz="1800" b="1" smtClean="0">
                <a:latin typeface="Arial" pitchFamily="34" charset="0"/>
              </a:rPr>
              <a:t>;</a:t>
            </a:r>
            <a:endParaRPr lang="ru-RU" altLang="ru-RU" sz="1800" b="1" i="1" smtClean="0">
              <a:latin typeface="Arial" pitchFamily="34" charset="0"/>
            </a:endParaRPr>
          </a:p>
          <a:p>
            <a:pPr>
              <a:lnSpc>
                <a:spcPct val="90000"/>
              </a:lnSpc>
              <a:buFont typeface="Georgia" pitchFamily="18" charset="0"/>
              <a:buNone/>
            </a:pPr>
            <a:r>
              <a:rPr lang="ru-RU" altLang="ru-RU" sz="1800" b="1" i="1" smtClean="0">
                <a:latin typeface="Arial" pitchFamily="34" charset="0"/>
              </a:rPr>
              <a:t>        ReplIm </a:t>
            </a:r>
            <a:r>
              <a:rPr lang="ru-RU" altLang="ru-RU" sz="1800" b="1" smtClean="0">
                <a:latin typeface="Arial" pitchFamily="34" charset="0"/>
              </a:rPr>
              <a:t>– заменить реализацию компонентов в репозитории.</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bwMode="auto">
          <a:xfrm>
            <a:off x="2632075" y="6381750"/>
            <a:ext cx="651192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400" smtClean="0">
                <a:solidFill>
                  <a:schemeClr val="tx1"/>
                </a:solidFill>
                <a:effectLst/>
                <a:latin typeface="Arial" pitchFamily="34" charset="0"/>
              </a:rPr>
              <a:t>Лаврищева Е.М.</a:t>
            </a:r>
          </a:p>
        </p:txBody>
      </p:sp>
      <p:sp>
        <p:nvSpPr>
          <p:cNvPr id="63491" name="Rectangle 3"/>
          <p:cNvSpPr>
            <a:spLocks noGrp="1"/>
          </p:cNvSpPr>
          <p:nvPr>
            <p:ph type="body" idx="4294967295"/>
          </p:nvPr>
        </p:nvSpPr>
        <p:spPr>
          <a:xfrm>
            <a:off x="1042988" y="765175"/>
            <a:ext cx="7991475" cy="5649913"/>
          </a:xfrm>
        </p:spPr>
        <p:txBody>
          <a:bodyPr/>
          <a:lstStyle/>
          <a:p>
            <a:pPr>
              <a:buFont typeface="Georgia" pitchFamily="18" charset="0"/>
              <a:buNone/>
            </a:pPr>
            <a:r>
              <a:rPr lang="ru-RU" altLang="ru-RU" sz="1800" b="1" smtClean="0">
                <a:latin typeface="Arial" pitchFamily="34" charset="0"/>
              </a:rPr>
              <a:t> </a:t>
            </a:r>
            <a:r>
              <a:rPr lang="ru-RU" altLang="ru-RU" sz="1800" b="1" i="1" smtClean="0">
                <a:solidFill>
                  <a:schemeClr val="accent1"/>
                </a:solidFill>
                <a:latin typeface="Arial" pitchFamily="34" charset="0"/>
              </a:rPr>
              <a:t>Модель реинженерии</a:t>
            </a:r>
            <a:r>
              <a:rPr lang="ru-RU" altLang="ru-RU" sz="1800" b="1" smtClean="0">
                <a:solidFill>
                  <a:schemeClr val="accent1"/>
                </a:solidFill>
                <a:latin typeface="Arial" pitchFamily="34" charset="0"/>
              </a:rPr>
              <a:t> компонентов</a:t>
            </a:r>
            <a:r>
              <a:rPr lang="ru-RU" altLang="ru-RU" sz="1800" b="1" smtClean="0">
                <a:latin typeface="Arial" pitchFamily="34" charset="0"/>
              </a:rPr>
              <a:t>:  </a:t>
            </a:r>
            <a:r>
              <a:rPr lang="ru-RU" altLang="ru-RU" sz="1800" b="1" i="1" smtClean="0">
                <a:latin typeface="Arial" pitchFamily="34" charset="0"/>
              </a:rPr>
              <a:t>М</a:t>
            </a:r>
            <a:r>
              <a:rPr lang="ru-RU" altLang="ru-RU" sz="1800" b="1" i="1" baseline="-25000" smtClean="0">
                <a:latin typeface="Arial" pitchFamily="34" charset="0"/>
              </a:rPr>
              <a:t>Reing</a:t>
            </a:r>
            <a:r>
              <a:rPr lang="ru-RU" altLang="ru-RU" sz="1800" b="1" i="1" smtClean="0">
                <a:latin typeface="Arial" pitchFamily="34" charset="0"/>
              </a:rPr>
              <a:t> =</a:t>
            </a:r>
            <a:r>
              <a:rPr lang="ru-RU" altLang="ru-RU" sz="1800" b="1" smtClean="0">
                <a:latin typeface="Arial" pitchFamily="34" charset="0"/>
              </a:rPr>
              <a:t>{</a:t>
            </a:r>
            <a:r>
              <a:rPr lang="ru-RU" altLang="ru-RU" sz="1800" b="1" i="1" smtClean="0">
                <a:latin typeface="Arial" pitchFamily="34" charset="0"/>
              </a:rPr>
              <a:t>O</a:t>
            </a:r>
            <a:r>
              <a:rPr lang="ru-RU" altLang="ru-RU" sz="1800" b="1" i="1" baseline="-25000" smtClean="0">
                <a:latin typeface="Arial" pitchFamily="34" charset="0"/>
              </a:rPr>
              <a:t>Reing</a:t>
            </a:r>
            <a:r>
              <a:rPr lang="ru-RU" altLang="ru-RU" sz="1800" b="1" i="1" smtClean="0">
                <a:latin typeface="Arial" pitchFamily="34" charset="0"/>
              </a:rPr>
              <a:t> , </a:t>
            </a:r>
            <a:r>
              <a:rPr lang="ru-RU" altLang="ru-RU" sz="1800" b="1" smtClean="0">
                <a:latin typeface="Arial" pitchFamily="34" charset="0"/>
              </a:rPr>
              <a:t>{</a:t>
            </a:r>
            <a:r>
              <a:rPr lang="ru-RU" altLang="ru-RU" sz="1800" b="1" i="1" smtClean="0">
                <a:latin typeface="Arial" pitchFamily="34" charset="0"/>
              </a:rPr>
              <a:t>CSet = </a:t>
            </a:r>
            <a:r>
              <a:rPr lang="ru-RU" altLang="ru-RU" sz="1800" b="1" smtClean="0">
                <a:latin typeface="Arial" pitchFamily="34" charset="0"/>
              </a:rPr>
              <a:t>{</a:t>
            </a:r>
            <a:r>
              <a:rPr lang="ru-RU" altLang="ru-RU" sz="1800" b="1" i="1" smtClean="0">
                <a:latin typeface="Arial" pitchFamily="34" charset="0"/>
              </a:rPr>
              <a:t>NewC</a:t>
            </a:r>
            <a:r>
              <a:rPr lang="ru-RU" altLang="ru-RU" sz="1800" b="1" i="1" baseline="-25000" smtClean="0">
                <a:latin typeface="Arial" pitchFamily="34" charset="0"/>
              </a:rPr>
              <a:t>n</a:t>
            </a:r>
            <a:r>
              <a:rPr lang="ru-RU" altLang="ru-RU" sz="1800" b="1" smtClean="0">
                <a:latin typeface="Arial" pitchFamily="34" charset="0"/>
              </a:rPr>
              <a:t>}}, </a:t>
            </a:r>
            <a:r>
              <a:rPr lang="ru-RU" altLang="ru-RU" sz="1800" b="1" i="1" smtClean="0">
                <a:latin typeface="Arial" pitchFamily="34" charset="0"/>
              </a:rPr>
              <a:t> </a:t>
            </a:r>
            <a:endParaRPr lang="ru-RU" altLang="ru-RU" sz="1800" b="1" smtClean="0">
              <a:latin typeface="Arial" pitchFamily="34" charset="0"/>
            </a:endParaRPr>
          </a:p>
          <a:p>
            <a:pPr>
              <a:buFont typeface="Georgia" pitchFamily="18" charset="0"/>
              <a:buNone/>
            </a:pPr>
            <a:r>
              <a:rPr lang="ru-RU" altLang="ru-RU" sz="1800" b="1" smtClean="0">
                <a:latin typeface="Arial" pitchFamily="34" charset="0"/>
              </a:rPr>
              <a:t>где  (</a:t>
            </a:r>
            <a:r>
              <a:rPr lang="ru-RU" altLang="ru-RU" sz="1800" b="1" i="1" smtClean="0">
                <a:latin typeface="Arial" pitchFamily="34" charset="0"/>
              </a:rPr>
              <a:t>CSet, O</a:t>
            </a:r>
            <a:r>
              <a:rPr lang="ru-RU" altLang="ru-RU" sz="1800" b="1" i="1" baseline="-25000" smtClean="0">
                <a:latin typeface="Arial" pitchFamily="34" charset="0"/>
              </a:rPr>
              <a:t>Reing</a:t>
            </a:r>
            <a:r>
              <a:rPr lang="ru-RU" altLang="ru-RU" sz="1800" b="1" smtClean="0">
                <a:latin typeface="Arial" pitchFamily="34" charset="0"/>
              </a:rPr>
              <a:t>) – элемент алгебры эволюции функциональности;</a:t>
            </a:r>
            <a:endParaRPr lang="ru-RU" altLang="ru-RU" sz="1800" b="1" i="1" smtClean="0">
              <a:latin typeface="Arial" pitchFamily="34" charset="0"/>
            </a:endParaRPr>
          </a:p>
          <a:p>
            <a:pPr>
              <a:buFont typeface="Georgia" pitchFamily="18" charset="0"/>
              <a:buNone/>
            </a:pPr>
            <a:r>
              <a:rPr lang="ru-RU" altLang="ru-RU" sz="1800" b="1" i="1" smtClean="0">
                <a:latin typeface="Arial" pitchFamily="34" charset="0"/>
              </a:rPr>
              <a:t>       Oreing= </a:t>
            </a:r>
            <a:r>
              <a:rPr lang="ru-RU" altLang="ru-RU" sz="1800" b="1" smtClean="0">
                <a:latin typeface="Arial" pitchFamily="34" charset="0"/>
              </a:rPr>
              <a:t>{</a:t>
            </a:r>
            <a:r>
              <a:rPr lang="ru-RU" altLang="ru-RU" sz="1800" b="1" i="1" smtClean="0">
                <a:latin typeface="Arial" pitchFamily="34" charset="0"/>
              </a:rPr>
              <a:t>rewrite, restruc, adop, conver </a:t>
            </a:r>
            <a:r>
              <a:rPr lang="ru-RU" altLang="ru-RU" sz="1800" b="1" smtClean="0">
                <a:latin typeface="Arial" pitchFamily="34" charset="0"/>
              </a:rPr>
              <a:t>} </a:t>
            </a:r>
            <a:r>
              <a:rPr lang="ru-RU" altLang="ru-RU" sz="1800" b="1" i="1" smtClean="0">
                <a:latin typeface="Arial" pitchFamily="34" charset="0"/>
              </a:rPr>
              <a:t>– </a:t>
            </a:r>
            <a:r>
              <a:rPr lang="ru-RU" altLang="ru-RU" sz="1800" b="1" smtClean="0">
                <a:latin typeface="Arial" pitchFamily="34" charset="0"/>
              </a:rPr>
              <a:t>операции реинженерии </a:t>
            </a:r>
            <a:endParaRPr lang="ru-RU" altLang="ru-RU" sz="1800" b="1" i="1" smtClean="0">
              <a:latin typeface="Arial" pitchFamily="34" charset="0"/>
            </a:endParaRPr>
          </a:p>
          <a:p>
            <a:pPr>
              <a:buFont typeface="Georgia" pitchFamily="18" charset="0"/>
              <a:buNone/>
            </a:pPr>
            <a:r>
              <a:rPr lang="ru-RU" altLang="ru-RU" sz="1800" b="1" i="1" smtClean="0">
                <a:latin typeface="Arial" pitchFamily="34" charset="0"/>
              </a:rPr>
              <a:t>       Rewrite </a:t>
            </a:r>
            <a:r>
              <a:rPr lang="ru-RU" altLang="ru-RU" sz="1800" b="1" smtClean="0">
                <a:latin typeface="Arial" pitchFamily="34" charset="0"/>
              </a:rPr>
              <a:t>– переписать компонент; </a:t>
            </a:r>
            <a:endParaRPr lang="ru-RU" altLang="ru-RU" sz="1800" b="1" i="1" smtClean="0">
              <a:latin typeface="Arial" pitchFamily="34" charset="0"/>
            </a:endParaRPr>
          </a:p>
          <a:p>
            <a:pPr>
              <a:buFont typeface="Georgia" pitchFamily="18" charset="0"/>
              <a:buNone/>
            </a:pPr>
            <a:r>
              <a:rPr lang="ru-RU" altLang="ru-RU" sz="1800" b="1" i="1" smtClean="0">
                <a:latin typeface="Arial" pitchFamily="34" charset="0"/>
              </a:rPr>
              <a:t>       Restruc</a:t>
            </a:r>
            <a:r>
              <a:rPr lang="ru-RU" altLang="ru-RU" sz="1800" b="1" smtClean="0">
                <a:latin typeface="Arial" pitchFamily="34" charset="0"/>
              </a:rPr>
              <a:t> – реструктуризация структуры компонента;</a:t>
            </a:r>
            <a:endParaRPr lang="ru-RU" altLang="ru-RU" sz="1800" b="1" i="1" smtClean="0">
              <a:latin typeface="Arial" pitchFamily="34" charset="0"/>
            </a:endParaRPr>
          </a:p>
          <a:p>
            <a:pPr>
              <a:buFont typeface="Georgia" pitchFamily="18" charset="0"/>
              <a:buNone/>
            </a:pPr>
            <a:r>
              <a:rPr lang="ru-RU" altLang="ru-RU" sz="1800" b="1" i="1" smtClean="0">
                <a:latin typeface="Arial" pitchFamily="34" charset="0"/>
              </a:rPr>
              <a:t>       Adop</a:t>
            </a:r>
            <a:r>
              <a:rPr lang="ru-RU" altLang="ru-RU" sz="1800" b="1" smtClean="0">
                <a:latin typeface="Arial" pitchFamily="34" charset="0"/>
              </a:rPr>
              <a:t>  – адаптация  компонента к среде выполнения;</a:t>
            </a:r>
            <a:endParaRPr lang="ru-RU" altLang="ru-RU" sz="1800" b="1" i="1" smtClean="0">
              <a:latin typeface="Arial" pitchFamily="34" charset="0"/>
            </a:endParaRPr>
          </a:p>
          <a:p>
            <a:pPr>
              <a:buFont typeface="Georgia" pitchFamily="18" charset="0"/>
              <a:buNone/>
            </a:pPr>
            <a:r>
              <a:rPr lang="ru-RU" altLang="ru-RU" sz="1800" b="1" i="1" smtClean="0">
                <a:latin typeface="Arial" pitchFamily="34" charset="0"/>
              </a:rPr>
              <a:t>      Conver</a:t>
            </a:r>
            <a:r>
              <a:rPr lang="ru-RU" altLang="ru-RU" sz="1800" b="1" smtClean="0">
                <a:latin typeface="Arial" pitchFamily="34" charset="0"/>
              </a:rPr>
              <a:t> – конвертирование компонента в другой язык.</a:t>
            </a:r>
          </a:p>
          <a:p>
            <a:pPr>
              <a:buFont typeface="Georgia" pitchFamily="18" charset="0"/>
              <a:buNone/>
            </a:pPr>
            <a:r>
              <a:rPr lang="ru-RU" altLang="ru-RU" sz="1800" b="1" i="1" smtClean="0">
                <a:solidFill>
                  <a:schemeClr val="accent1"/>
                </a:solidFill>
                <a:latin typeface="Arial" pitchFamily="34" charset="0"/>
              </a:rPr>
              <a:t>Модель реверсной инженерии</a:t>
            </a:r>
            <a:r>
              <a:rPr lang="ru-RU" altLang="ru-RU" sz="1800" b="1" smtClean="0">
                <a:solidFill>
                  <a:schemeClr val="accent1"/>
                </a:solidFill>
                <a:latin typeface="Arial" pitchFamily="34" charset="0"/>
              </a:rPr>
              <a:t> компонентов</a:t>
            </a:r>
            <a:r>
              <a:rPr lang="ru-RU" altLang="ru-RU" sz="1800" b="1" smtClean="0">
                <a:latin typeface="Arial" pitchFamily="34" charset="0"/>
              </a:rPr>
              <a:t>:</a:t>
            </a:r>
            <a:r>
              <a:rPr lang="ru-RU" altLang="ru-RU" sz="1800" b="1" i="1" smtClean="0">
                <a:latin typeface="Arial" pitchFamily="34" charset="0"/>
              </a:rPr>
              <a:t>  </a:t>
            </a:r>
          </a:p>
          <a:p>
            <a:pPr>
              <a:buFont typeface="Georgia" pitchFamily="18" charset="0"/>
              <a:buNone/>
            </a:pPr>
            <a:r>
              <a:rPr lang="ru-RU" altLang="ru-RU" sz="1800" b="1" i="1" smtClean="0">
                <a:latin typeface="Arial" pitchFamily="34" charset="0"/>
              </a:rPr>
              <a:t>           М</a:t>
            </a:r>
            <a:r>
              <a:rPr lang="ru-RU" altLang="ru-RU" sz="1800" b="1" i="1" baseline="-25000" smtClean="0">
                <a:latin typeface="Arial" pitchFamily="34" charset="0"/>
              </a:rPr>
              <a:t>Rever</a:t>
            </a:r>
            <a:r>
              <a:rPr lang="ru-RU" altLang="ru-RU" sz="1800" b="1" i="1" smtClean="0">
                <a:latin typeface="Arial" pitchFamily="34" charset="0"/>
              </a:rPr>
              <a:t> ={O</a:t>
            </a:r>
            <a:r>
              <a:rPr lang="ru-RU" altLang="ru-RU" sz="1800" b="1" i="1" baseline="-25000" smtClean="0">
                <a:latin typeface="Arial" pitchFamily="34" charset="0"/>
              </a:rPr>
              <a:t>Reve</a:t>
            </a:r>
            <a:r>
              <a:rPr lang="en-US" altLang="ru-RU" sz="1800" b="1" i="1" baseline="-25000" smtClean="0">
                <a:latin typeface="Arial" pitchFamily="34" charset="0"/>
              </a:rPr>
              <a:t>r</a:t>
            </a:r>
            <a:r>
              <a:rPr lang="ru-RU" altLang="ru-RU" sz="1800" b="1" i="1" smtClean="0">
                <a:latin typeface="Arial" pitchFamily="34" charset="0"/>
              </a:rPr>
              <a:t>, , {CSet = {NewCn</a:t>
            </a:r>
            <a:r>
              <a:rPr lang="ru-RU" altLang="ru-RU" sz="1800" b="1" smtClean="0">
                <a:latin typeface="Arial" pitchFamily="34" charset="0"/>
              </a:rPr>
              <a:t>}}, </a:t>
            </a:r>
          </a:p>
          <a:p>
            <a:pPr>
              <a:buFont typeface="Georgia" pitchFamily="18" charset="0"/>
              <a:buNone/>
            </a:pPr>
            <a:r>
              <a:rPr lang="ru-RU" altLang="ru-RU" sz="1800" b="1" smtClean="0">
                <a:latin typeface="Arial" pitchFamily="34" charset="0"/>
              </a:rPr>
              <a:t>где   (</a:t>
            </a:r>
            <a:r>
              <a:rPr lang="ru-RU" altLang="ru-RU" sz="1800" b="1" i="1" smtClean="0">
                <a:latin typeface="Arial" pitchFamily="34" charset="0"/>
              </a:rPr>
              <a:t>CSet, O</a:t>
            </a:r>
            <a:r>
              <a:rPr lang="ru-RU" altLang="ru-RU" sz="1800" b="1" i="1" baseline="-25000" smtClean="0">
                <a:latin typeface="Arial" pitchFamily="34" charset="0"/>
              </a:rPr>
              <a:t>Reve</a:t>
            </a:r>
            <a:r>
              <a:rPr lang="en-US" altLang="ru-RU" sz="1800" b="1" i="1" baseline="-25000" smtClean="0">
                <a:latin typeface="Arial" pitchFamily="34" charset="0"/>
              </a:rPr>
              <a:t>r</a:t>
            </a:r>
            <a:r>
              <a:rPr lang="ru-RU" altLang="ru-RU" sz="1800" b="1" i="1" smtClean="0">
                <a:latin typeface="Arial" pitchFamily="34" charset="0"/>
              </a:rPr>
              <a:t> </a:t>
            </a:r>
            <a:r>
              <a:rPr lang="ru-RU" altLang="ru-RU" sz="1800" b="1" smtClean="0">
                <a:latin typeface="Arial" pitchFamily="34" charset="0"/>
              </a:rPr>
              <a:t>)</a:t>
            </a:r>
            <a:r>
              <a:rPr lang="ru-RU" altLang="ru-RU" sz="1800" b="1" i="1" smtClean="0">
                <a:latin typeface="Arial" pitchFamily="34" charset="0"/>
              </a:rPr>
              <a:t> </a:t>
            </a:r>
            <a:r>
              <a:rPr lang="ru-RU" altLang="ru-RU" sz="1800" b="1" smtClean="0">
                <a:latin typeface="Arial" pitchFamily="34" charset="0"/>
              </a:rPr>
              <a:t>– элемент  компонентной алгебры эволюции;</a:t>
            </a:r>
          </a:p>
          <a:p>
            <a:pPr>
              <a:buFont typeface="Georgia" pitchFamily="18" charset="0"/>
              <a:buNone/>
            </a:pPr>
            <a:r>
              <a:rPr lang="ru-RU" altLang="ru-RU" sz="1800" b="1" smtClean="0">
                <a:latin typeface="Arial" pitchFamily="34" charset="0"/>
              </a:rPr>
              <a:t>        </a:t>
            </a:r>
            <a:r>
              <a:rPr lang="ru-RU" altLang="ru-RU" sz="1800" b="1" i="1" smtClean="0">
                <a:latin typeface="Arial" pitchFamily="34" charset="0"/>
              </a:rPr>
              <a:t>O</a:t>
            </a:r>
            <a:r>
              <a:rPr lang="ru-RU" altLang="ru-RU" sz="1800" b="1" i="1" baseline="-25000" smtClean="0">
                <a:latin typeface="Arial" pitchFamily="34" charset="0"/>
              </a:rPr>
              <a:t>Reve</a:t>
            </a:r>
            <a:r>
              <a:rPr lang="en-US" altLang="ru-RU" sz="1800" b="1" i="1" baseline="-25000" smtClean="0">
                <a:latin typeface="Arial" pitchFamily="34" charset="0"/>
              </a:rPr>
              <a:t>r</a:t>
            </a:r>
            <a:r>
              <a:rPr lang="ru-RU" altLang="ru-RU" sz="1800" b="1" smtClean="0">
                <a:latin typeface="Arial" pitchFamily="34" charset="0"/>
              </a:rPr>
              <a:t> = {restruc, designt}– операции реверсной инженерии, </a:t>
            </a:r>
          </a:p>
          <a:p>
            <a:pPr>
              <a:buFont typeface="Georgia" pitchFamily="18" charset="0"/>
              <a:buNone/>
            </a:pPr>
            <a:r>
              <a:rPr lang="ru-RU" altLang="ru-RU" sz="1800" b="1" smtClean="0">
                <a:latin typeface="Arial" pitchFamily="34" charset="0"/>
              </a:rPr>
              <a:t>        Design – проектирование компонента или системы;</a:t>
            </a:r>
          </a:p>
          <a:p>
            <a:pPr>
              <a:buFont typeface="Georgia" pitchFamily="18" charset="0"/>
              <a:buNone/>
            </a:pPr>
            <a:r>
              <a:rPr lang="ru-RU" altLang="ru-RU" sz="1800" b="1" smtClean="0">
                <a:latin typeface="Arial" pitchFamily="34" charset="0"/>
              </a:rPr>
              <a:t>        Restruc – трансформация структуры системы.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bwMode="auto">
          <a:xfrm>
            <a:off x="1763713" y="6237288"/>
            <a:ext cx="7056437" cy="42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200" smtClean="0">
                <a:solidFill>
                  <a:schemeClr val="tx1"/>
                </a:solidFill>
                <a:effectLst/>
                <a:latin typeface="Arial" pitchFamily="34" charset="0"/>
              </a:rPr>
              <a:t>Лаврищева Е.М.</a:t>
            </a:r>
          </a:p>
        </p:txBody>
      </p:sp>
      <p:sp>
        <p:nvSpPr>
          <p:cNvPr id="8195" name="Rectangle 3"/>
          <p:cNvSpPr>
            <a:spLocks noGrp="1"/>
          </p:cNvSpPr>
          <p:nvPr>
            <p:ph type="body" idx="4294967295"/>
          </p:nvPr>
        </p:nvSpPr>
        <p:spPr>
          <a:xfrm>
            <a:off x="395288" y="620713"/>
            <a:ext cx="8353425" cy="5576887"/>
          </a:xfrm>
        </p:spPr>
        <p:txBody>
          <a:bodyPr/>
          <a:lstStyle/>
          <a:p>
            <a:pPr eaLnBrk="1" hangingPunct="1">
              <a:buFont typeface="Georgia" pitchFamily="18" charset="0"/>
              <a:buNone/>
            </a:pPr>
            <a:r>
              <a:rPr lang="uk-UA" altLang="ru-RU" sz="2400" b="1" smtClean="0">
                <a:latin typeface="Arial" pitchFamily="34" charset="0"/>
              </a:rPr>
              <a:t>Технология программирования сборочного типа</a:t>
            </a:r>
            <a:r>
              <a:rPr lang="en-US" altLang="ru-RU" sz="2400" b="1" smtClean="0">
                <a:latin typeface="Arial" pitchFamily="34" charset="0"/>
              </a:rPr>
              <a:t> </a:t>
            </a:r>
            <a:r>
              <a:rPr lang="ru-RU" altLang="ru-RU" sz="2400" b="1" smtClean="0">
                <a:latin typeface="Arial" pitchFamily="34" charset="0"/>
              </a:rPr>
              <a:t>программных систем (ПС) и</a:t>
            </a:r>
            <a:r>
              <a:rPr lang="uk-UA" altLang="ru-RU" sz="2400" b="1" smtClean="0">
                <a:latin typeface="Arial" pitchFamily="34" charset="0"/>
              </a:rPr>
              <a:t>з готовых программных элементов типа </a:t>
            </a:r>
            <a:r>
              <a:rPr lang="en-US" altLang="ru-RU" sz="2400" b="1" smtClean="0">
                <a:latin typeface="Arial" pitchFamily="34" charset="0"/>
              </a:rPr>
              <a:t>reuses</a:t>
            </a:r>
            <a:r>
              <a:rPr lang="ru-RU" altLang="ru-RU" sz="2400" b="1" smtClean="0">
                <a:latin typeface="Arial" pitchFamily="34" charset="0"/>
              </a:rPr>
              <a:t>, КПИ, ГОР</a:t>
            </a:r>
            <a:r>
              <a:rPr lang="uk-UA" altLang="ru-RU" sz="2400" b="1" smtClean="0">
                <a:latin typeface="Arial" pitchFamily="34" charset="0"/>
              </a:rPr>
              <a:t>. </a:t>
            </a:r>
          </a:p>
          <a:p>
            <a:pPr eaLnBrk="1" hangingPunct="1">
              <a:buFont typeface="Georgia" pitchFamily="18" charset="0"/>
              <a:buNone/>
            </a:pPr>
            <a:r>
              <a:rPr lang="ru-RU" altLang="ru-RU" sz="2400" b="1" smtClean="0">
                <a:latin typeface="Arial" pitchFamily="34" charset="0"/>
              </a:rPr>
              <a:t> 1. Модульное программирование. Интерфейс   </a:t>
            </a:r>
          </a:p>
          <a:p>
            <a:pPr eaLnBrk="1" hangingPunct="1">
              <a:buFont typeface="Georgia" pitchFamily="18" charset="0"/>
              <a:buNone/>
            </a:pPr>
            <a:r>
              <a:rPr lang="ru-RU" altLang="ru-RU" sz="2400" b="1" smtClean="0">
                <a:latin typeface="Arial" pitchFamily="34" charset="0"/>
              </a:rPr>
              <a:t>     модулей</a:t>
            </a:r>
            <a:endParaRPr lang="uk-UA" altLang="ru-RU" sz="2400" b="1" smtClean="0">
              <a:latin typeface="Arial" pitchFamily="34" charset="0"/>
            </a:endParaRPr>
          </a:p>
          <a:p>
            <a:pPr eaLnBrk="1" hangingPunct="1">
              <a:buFont typeface="Georgia" pitchFamily="18" charset="0"/>
              <a:buNone/>
            </a:pPr>
            <a:r>
              <a:rPr lang="uk-UA" altLang="ru-RU" sz="2400" b="1" smtClean="0">
                <a:latin typeface="Arial" pitchFamily="34" charset="0"/>
              </a:rPr>
              <a:t> 2.</a:t>
            </a:r>
            <a:r>
              <a:rPr lang="en-US" altLang="ru-RU" sz="2400" b="1" smtClean="0">
                <a:latin typeface="Arial" pitchFamily="34" charset="0"/>
              </a:rPr>
              <a:t> </a:t>
            </a:r>
            <a:r>
              <a:rPr lang="uk-UA" altLang="ru-RU" sz="2400" b="1" smtClean="0">
                <a:latin typeface="Arial" pitchFamily="34" charset="0"/>
              </a:rPr>
              <a:t>Объектное про</a:t>
            </a:r>
            <a:r>
              <a:rPr lang="ru-RU" altLang="ru-RU" sz="2400" b="1" smtClean="0">
                <a:latin typeface="Arial" pitchFamily="34" charset="0"/>
              </a:rPr>
              <a:t>ектирование</a:t>
            </a:r>
            <a:r>
              <a:rPr lang="uk-UA" altLang="ru-RU" sz="2400" b="1" smtClean="0">
                <a:latin typeface="Arial" pitchFamily="34" charset="0"/>
              </a:rPr>
              <a:t>. Метод Фреге и Буча.</a:t>
            </a:r>
          </a:p>
          <a:p>
            <a:pPr eaLnBrk="1" hangingPunct="1">
              <a:buFont typeface="Georgia" pitchFamily="18" charset="0"/>
              <a:buNone/>
            </a:pPr>
            <a:r>
              <a:rPr lang="uk-UA" altLang="ru-RU" sz="2400" b="1" smtClean="0">
                <a:latin typeface="Arial" pitchFamily="34" charset="0"/>
              </a:rPr>
              <a:t> </a:t>
            </a:r>
            <a:r>
              <a:rPr lang="ru-RU" altLang="ru-RU" sz="2400" b="1" smtClean="0">
                <a:latin typeface="Arial" pitchFamily="34" charset="0"/>
              </a:rPr>
              <a:t>3</a:t>
            </a:r>
            <a:r>
              <a:rPr lang="uk-UA" altLang="ru-RU" sz="2400" b="1" smtClean="0">
                <a:latin typeface="Arial" pitchFamily="34" charset="0"/>
              </a:rPr>
              <a:t>. Компонентное  программирование.  ОКМ – метод.</a:t>
            </a:r>
          </a:p>
          <a:p>
            <a:pPr eaLnBrk="1" hangingPunct="1">
              <a:buFont typeface="Georgia" pitchFamily="18" charset="0"/>
              <a:buNone/>
            </a:pPr>
            <a:r>
              <a:rPr lang="uk-UA" altLang="ru-RU" sz="2400" b="1" smtClean="0">
                <a:latin typeface="Arial" pitchFamily="34" charset="0"/>
              </a:rPr>
              <a:t> 4. Генерирующее программирование. Модели </a:t>
            </a:r>
          </a:p>
          <a:p>
            <a:pPr eaLnBrk="1" hangingPunct="1">
              <a:buFont typeface="Georgia" pitchFamily="18" charset="0"/>
              <a:buNone/>
            </a:pPr>
            <a:r>
              <a:rPr lang="uk-UA" altLang="ru-RU" sz="2400" b="1" smtClean="0">
                <a:latin typeface="Arial" pitchFamily="34" charset="0"/>
              </a:rPr>
              <a:t>     взаємодействия  и вариабельности. </a:t>
            </a:r>
            <a:endParaRPr lang="en-US" altLang="ru-RU" sz="2400" b="1" smtClean="0">
              <a:latin typeface="Arial" pitchFamily="34" charset="0"/>
            </a:endParaRPr>
          </a:p>
          <a:p>
            <a:pPr eaLnBrk="1" hangingPunct="1">
              <a:buFont typeface="Georgia" pitchFamily="18" charset="0"/>
              <a:buNone/>
            </a:pPr>
            <a:r>
              <a:rPr lang="uk-UA" altLang="ru-RU" sz="2400" b="1" smtClean="0">
                <a:latin typeface="Arial" pitchFamily="34" charset="0"/>
              </a:rPr>
              <a:t> 5.  Сервисное, сервисно-компонентное   </a:t>
            </a:r>
          </a:p>
          <a:p>
            <a:pPr eaLnBrk="1" hangingPunct="1">
              <a:buFont typeface="Georgia" pitchFamily="18" charset="0"/>
              <a:buNone/>
            </a:pPr>
            <a:r>
              <a:rPr lang="ru-RU" altLang="ru-RU" sz="2400" b="1" smtClean="0">
                <a:latin typeface="Arial" pitchFamily="34" charset="0"/>
              </a:rPr>
              <a:t>      </a:t>
            </a:r>
            <a:r>
              <a:rPr lang="uk-UA" altLang="ru-RU" sz="2400" b="1" smtClean="0">
                <a:latin typeface="Arial" pitchFamily="34" charset="0"/>
              </a:rPr>
              <a:t>программирование. Семантик-Веб.</a:t>
            </a:r>
            <a:endParaRPr lang="ru-RU" altLang="ru-RU" sz="2400" b="1" smtClean="0">
              <a:latin typeface="Arial" pitchFamily="34" charset="0"/>
            </a:endParaRPr>
          </a:p>
          <a:p>
            <a:endParaRPr lang="ru-RU" altLang="ru-RU" smtClean="0">
              <a:latin typeface="Arial"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bwMode="auto">
          <a:xfrm>
            <a:off x="1793875" y="115888"/>
            <a:ext cx="6594475" cy="144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endParaRPr lang="ru-RU" altLang="ru-RU" sz="900" smtClean="0">
              <a:solidFill>
                <a:schemeClr val="tx1"/>
              </a:solidFill>
              <a:effectLst/>
              <a:latin typeface="Trebuchet MS" pitchFamily="34" charset="0"/>
            </a:endParaRPr>
          </a:p>
        </p:txBody>
      </p:sp>
      <p:sp>
        <p:nvSpPr>
          <p:cNvPr id="64515" name="Rectangle 3"/>
          <p:cNvSpPr>
            <a:spLocks noGrp="1"/>
          </p:cNvSpPr>
          <p:nvPr>
            <p:ph type="body" idx="4294967295"/>
          </p:nvPr>
        </p:nvSpPr>
        <p:spPr>
          <a:xfrm>
            <a:off x="0" y="647700"/>
            <a:ext cx="9144000" cy="6597650"/>
          </a:xfrm>
        </p:spPr>
        <p:txBody>
          <a:bodyPr/>
          <a:lstStyle/>
          <a:p>
            <a:pPr eaLnBrk="1" hangingPunct="1">
              <a:lnSpc>
                <a:spcPct val="80000"/>
              </a:lnSpc>
              <a:buFont typeface="Georgia" pitchFamily="18" charset="0"/>
              <a:buNone/>
            </a:pPr>
            <a:r>
              <a:rPr lang="ru-RU" altLang="ru-RU" b="1" smtClean="0">
                <a:latin typeface="Arial" pitchFamily="34" charset="0"/>
              </a:rPr>
              <a:t>  Члены множества С компонентов   подаются в репозитории  на разных языках, с их именами и интерфейсами. Они могут изменяться  и заменяться новыми компонентами с целью получения разных вариантов продуктов  ПС.</a:t>
            </a:r>
          </a:p>
          <a:p>
            <a:pPr>
              <a:buFont typeface="Georgia" pitchFamily="18" charset="0"/>
              <a:buNone/>
            </a:pPr>
            <a:r>
              <a:rPr lang="ru-RU" altLang="ru-RU" b="1" smtClean="0">
                <a:latin typeface="Arial" pitchFamily="34" charset="0"/>
              </a:rPr>
              <a:t>  </a:t>
            </a:r>
            <a:r>
              <a:rPr lang="ru-RU" altLang="ru-RU" b="1" smtClean="0">
                <a:solidFill>
                  <a:schemeClr val="accent1"/>
                </a:solidFill>
                <a:latin typeface="Arial" pitchFamily="34" charset="0"/>
              </a:rPr>
              <a:t>Аксиома.</a:t>
            </a:r>
            <a:r>
              <a:rPr lang="ru-RU" altLang="ru-RU" b="1" smtClean="0">
                <a:latin typeface="Arial" pitchFamily="34" charset="0"/>
              </a:rPr>
              <a:t> Два компонента C1 и </a:t>
            </a:r>
            <a:r>
              <a:rPr lang="ru-RU" altLang="ru-RU" b="1" i="1" smtClean="0">
                <a:latin typeface="Arial" pitchFamily="34" charset="0"/>
              </a:rPr>
              <a:t>C2</a:t>
            </a:r>
            <a:r>
              <a:rPr lang="ru-RU" altLang="ru-RU" b="1" smtClean="0">
                <a:latin typeface="Arial" pitchFamily="34" charset="0"/>
              </a:rPr>
              <a:t> являются тождественными (равными), если тождественны  их соответствующие составные.</a:t>
            </a:r>
          </a:p>
          <a:p>
            <a:pPr>
              <a:buFont typeface="Georgia" pitchFamily="18" charset="0"/>
              <a:buNone/>
            </a:pPr>
            <a:r>
              <a:rPr lang="ru-RU" altLang="ru-RU" b="1" smtClean="0">
                <a:latin typeface="Arial" pitchFamily="34" charset="0"/>
              </a:rPr>
              <a:t>   Как следствие, замена </a:t>
            </a:r>
            <a:r>
              <a:rPr lang="ru-RU" altLang="ru-RU" b="1" i="1" smtClean="0">
                <a:latin typeface="Arial" pitchFamily="34" charset="0"/>
              </a:rPr>
              <a:t>C1</a:t>
            </a:r>
            <a:r>
              <a:rPr lang="ru-RU" altLang="ru-RU" b="1" smtClean="0">
                <a:latin typeface="Arial" pitchFamily="34" charset="0"/>
              </a:rPr>
              <a:t> на C2</a:t>
            </a:r>
            <a:r>
              <a:rPr lang="ru-RU" altLang="ru-RU" b="1" i="1" smtClean="0">
                <a:latin typeface="Arial" pitchFamily="34" charset="0"/>
              </a:rPr>
              <a:t> </a:t>
            </a:r>
            <a:r>
              <a:rPr lang="ru-RU" altLang="ru-RU" b="1" smtClean="0">
                <a:latin typeface="Arial" pitchFamily="34" charset="0"/>
              </a:rPr>
              <a:t>не влияет на компонентную модель, к которой принадлежит компонент C1.</a:t>
            </a:r>
          </a:p>
          <a:p>
            <a:pPr>
              <a:buFont typeface="Georgia" pitchFamily="18" charset="0"/>
              <a:buNone/>
            </a:pPr>
            <a:r>
              <a:rPr lang="ru-RU" altLang="ru-RU" b="1" smtClean="0">
                <a:latin typeface="Arial" pitchFamily="34" charset="0"/>
              </a:rPr>
              <a:t>  </a:t>
            </a:r>
            <a:r>
              <a:rPr lang="ru-RU" altLang="ru-RU" b="1" smtClean="0">
                <a:solidFill>
                  <a:schemeClr val="accent1"/>
                </a:solidFill>
                <a:latin typeface="Arial" pitchFamily="34" charset="0"/>
              </a:rPr>
              <a:t>Средства описания КПИ</a:t>
            </a:r>
            <a:r>
              <a:rPr lang="ru-RU" altLang="ru-RU" b="1" smtClean="0">
                <a:latin typeface="Arial" pitchFamily="34" charset="0"/>
              </a:rPr>
              <a:t>:</a:t>
            </a:r>
          </a:p>
          <a:p>
            <a:pPr>
              <a:buFont typeface="Georgia" pitchFamily="18" charset="0"/>
              <a:buNone/>
            </a:pPr>
            <a:r>
              <a:rPr lang="ru-RU" altLang="ru-RU" b="1" smtClean="0">
                <a:latin typeface="Arial" pitchFamily="34" charset="0"/>
              </a:rPr>
              <a:t>   - язык спецификации интерфейсов КПИ (IDL, АР</a:t>
            </a:r>
            <a:r>
              <a:rPr lang="en-US" altLang="ru-RU" b="1" smtClean="0">
                <a:latin typeface="Arial" pitchFamily="34" charset="0"/>
              </a:rPr>
              <a:t>I</a:t>
            </a:r>
            <a:r>
              <a:rPr lang="ru-RU" altLang="ru-RU" b="1" smtClean="0">
                <a:latin typeface="Arial" pitchFamily="34" charset="0"/>
              </a:rPr>
              <a:t>, OSWL, ХML) </a:t>
            </a:r>
          </a:p>
          <a:p>
            <a:pPr>
              <a:buFont typeface="Georgia" pitchFamily="18" charset="0"/>
              <a:buNone/>
            </a:pPr>
            <a:r>
              <a:rPr lang="ru-RU" altLang="ru-RU" b="1" smtClean="0">
                <a:latin typeface="Arial" pitchFamily="34" charset="0"/>
              </a:rPr>
              <a:t>   </a:t>
            </a:r>
            <a:r>
              <a:rPr lang="en-US" altLang="ru-RU" b="1" smtClean="0">
                <a:latin typeface="Arial" pitchFamily="34" charset="0"/>
              </a:rPr>
              <a:t>- </a:t>
            </a:r>
            <a:r>
              <a:rPr lang="ru-RU" altLang="ru-RU" b="1" smtClean="0">
                <a:latin typeface="Arial" pitchFamily="34" charset="0"/>
              </a:rPr>
              <a:t>сборка компонентов и КПВ в приложения, домены,     </a:t>
            </a:r>
          </a:p>
          <a:p>
            <a:pPr>
              <a:buFont typeface="Georgia" pitchFamily="18" charset="0"/>
              <a:buNone/>
            </a:pPr>
            <a:r>
              <a:rPr lang="ru-RU" altLang="ru-RU" b="1" smtClean="0">
                <a:latin typeface="Arial" pitchFamily="34" charset="0"/>
              </a:rPr>
              <a:t>      семейства программ и систем; </a:t>
            </a:r>
          </a:p>
          <a:p>
            <a:pPr>
              <a:buFont typeface="Georgia" pitchFamily="18" charset="0"/>
              <a:buNone/>
            </a:pPr>
            <a:r>
              <a:rPr lang="en-US" altLang="ru-RU" b="1" smtClean="0">
                <a:latin typeface="Arial" pitchFamily="34" charset="0"/>
              </a:rPr>
              <a:t>   </a:t>
            </a:r>
            <a:r>
              <a:rPr lang="ru-RU" altLang="ru-RU" b="1" smtClean="0">
                <a:latin typeface="Arial" pitchFamily="34" charset="0"/>
              </a:rPr>
              <a:t>-</a:t>
            </a:r>
            <a:r>
              <a:rPr lang="en-US" altLang="ru-RU" b="1" smtClean="0">
                <a:latin typeface="Arial" pitchFamily="34" charset="0"/>
              </a:rPr>
              <a:t> </a:t>
            </a:r>
            <a:r>
              <a:rPr lang="ru-RU" altLang="ru-RU" b="1" smtClean="0">
                <a:latin typeface="Arial" pitchFamily="34" charset="0"/>
              </a:rPr>
              <a:t> репозиторий для представления КПИ из разных      </a:t>
            </a:r>
          </a:p>
          <a:p>
            <a:pPr>
              <a:buFont typeface="Georgia" pitchFamily="18" charset="0"/>
              <a:buNone/>
            </a:pPr>
            <a:r>
              <a:rPr lang="ru-RU" altLang="ru-RU" b="1" smtClean="0">
                <a:latin typeface="Arial" pitchFamily="34" charset="0"/>
              </a:rPr>
              <a:t>       предметных    областей.</a:t>
            </a:r>
            <a:r>
              <a:rPr lang="ru-RU" altLang="ru-RU" smtClean="0">
                <a:latin typeface="Arial" pitchFamily="34" charset="0"/>
              </a:rPr>
              <a:t> </a:t>
            </a:r>
            <a:endParaRPr lang="en-US" altLang="ru-RU" smtClean="0">
              <a:latin typeface="Arial" pitchFamily="34" charset="0"/>
            </a:endParaRPr>
          </a:p>
          <a:p>
            <a:pPr>
              <a:buFont typeface="Georgia" pitchFamily="18" charset="0"/>
              <a:buNone/>
            </a:pPr>
            <a:r>
              <a:rPr lang="ru-RU" altLang="ru-RU" smtClean="0">
                <a:latin typeface="Arial" pitchFamily="34" charset="0"/>
              </a:rPr>
              <a:t>            </a:t>
            </a:r>
            <a:r>
              <a:rPr lang="en-US" altLang="ru-RU" smtClean="0">
                <a:latin typeface="Arial" pitchFamily="34" charset="0"/>
              </a:rPr>
              <a:t>                                                                        </a:t>
            </a:r>
            <a:r>
              <a:rPr lang="ru-RU" altLang="ru-RU" sz="1400" smtClean="0">
                <a:latin typeface="Arial" pitchFamily="34" charset="0"/>
              </a:rPr>
              <a:t>Е.М.Лаврищева</a:t>
            </a:r>
            <a:endParaRPr lang="uk-UA" altLang="ru-RU" sz="1400" b="1" smtClean="0">
              <a:solidFill>
                <a:schemeClr val="tx1"/>
              </a:solidFill>
              <a:latin typeface="Trebuchet MS" pitchFamily="34" charset="0"/>
            </a:endParaRPr>
          </a:p>
          <a:p>
            <a:pPr eaLnBrk="1" hangingPunct="1">
              <a:lnSpc>
                <a:spcPct val="80000"/>
              </a:lnSpc>
              <a:buFont typeface="Georgia" pitchFamily="18" charset="0"/>
              <a:buNone/>
            </a:pPr>
            <a:endParaRPr lang="ru-RU" altLang="ru-RU" sz="2000" smtClean="0">
              <a:latin typeface="Trebuchet MS"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bwMode="auto">
          <a:xfrm>
            <a:off x="900113" y="0"/>
            <a:ext cx="7488237" cy="69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ru-RU" altLang="ru-RU" sz="2800" smtClean="0">
                <a:solidFill>
                  <a:schemeClr val="tx1"/>
                </a:solidFill>
                <a:effectLst/>
                <a:latin typeface="Trebuchet MS" pitchFamily="34" charset="0"/>
              </a:rPr>
              <a:t>Действующие  модели сборки</a:t>
            </a:r>
          </a:p>
        </p:txBody>
      </p:sp>
      <p:sp>
        <p:nvSpPr>
          <p:cNvPr id="65539" name="Rectangle 3"/>
          <p:cNvSpPr>
            <a:spLocks noGrp="1"/>
          </p:cNvSpPr>
          <p:nvPr>
            <p:ph type="body" idx="4294967295"/>
          </p:nvPr>
        </p:nvSpPr>
        <p:spPr>
          <a:xfrm>
            <a:off x="250825" y="908050"/>
            <a:ext cx="8713788" cy="5662613"/>
          </a:xfrm>
        </p:spPr>
        <p:txBody>
          <a:bodyPr/>
          <a:lstStyle/>
          <a:p>
            <a:pPr eaLnBrk="1" hangingPunct="1">
              <a:lnSpc>
                <a:spcPct val="80000"/>
              </a:lnSpc>
              <a:buFont typeface="Georgia" pitchFamily="18" charset="0"/>
              <a:buNone/>
            </a:pPr>
            <a:r>
              <a:rPr lang="ru-RU" altLang="ru-RU" sz="1800" b="1" smtClean="0">
                <a:latin typeface="Trebuchet MS" pitchFamily="34" charset="0"/>
              </a:rPr>
              <a:t>1.</a:t>
            </a:r>
            <a:r>
              <a:rPr lang="ru-RU" altLang="ru-RU" sz="1800" b="1" smtClean="0">
                <a:solidFill>
                  <a:schemeClr val="accent1"/>
                </a:solidFill>
                <a:latin typeface="Trebuchet MS" pitchFamily="34" charset="0"/>
              </a:rPr>
              <a:t> Модель  </a:t>
            </a:r>
            <a:r>
              <a:rPr lang="en-US" altLang="ru-RU" sz="1800" b="1" smtClean="0">
                <a:solidFill>
                  <a:schemeClr val="accent1"/>
                </a:solidFill>
                <a:latin typeface="Trebuchet MS" pitchFamily="34" charset="0"/>
              </a:rPr>
              <a:t> </a:t>
            </a:r>
            <a:r>
              <a:rPr lang="uk-UA" altLang="ru-RU" sz="1800" b="1" smtClean="0">
                <a:solidFill>
                  <a:schemeClr val="accent1"/>
                </a:solidFill>
                <a:latin typeface="Trebuchet MS" pitchFamily="34" charset="0"/>
              </a:rPr>
              <a:t>сборки  КП</a:t>
            </a:r>
            <a:r>
              <a:rPr lang="uk-UA" altLang="ru-RU" sz="1800" b="1" smtClean="0">
                <a:solidFill>
                  <a:schemeClr val="accent1"/>
                </a:solidFill>
                <a:latin typeface="Arial" pitchFamily="34" charset="0"/>
              </a:rPr>
              <a:t>И</a:t>
            </a:r>
            <a:r>
              <a:rPr lang="uk-UA" altLang="ru-RU" sz="1800" b="1" smtClean="0">
                <a:solidFill>
                  <a:schemeClr val="accent1"/>
                </a:solidFill>
                <a:latin typeface="Trebuchet MS" pitchFamily="34" charset="0"/>
              </a:rPr>
              <a:t> </a:t>
            </a:r>
            <a:r>
              <a:rPr lang="ru-RU" altLang="ru-RU" sz="1800" b="1" smtClean="0">
                <a:solidFill>
                  <a:schemeClr val="accent1"/>
                </a:solidFill>
                <a:latin typeface="Trebuchet MS" pitchFamily="34" charset="0"/>
              </a:rPr>
              <a:t> в ПС, СПС</a:t>
            </a:r>
            <a:r>
              <a:rPr lang="ru-RU" altLang="ru-RU" sz="1800" smtClean="0">
                <a:solidFill>
                  <a:schemeClr val="accent1"/>
                </a:solidFill>
                <a:latin typeface="Trebuchet MS" pitchFamily="34" charset="0"/>
              </a:rPr>
              <a:t> (</a:t>
            </a:r>
            <a:r>
              <a:rPr lang="ru-RU" altLang="ru-RU" sz="1800" b="1" smtClean="0">
                <a:latin typeface="Trebuchet MS" pitchFamily="34" charset="0"/>
              </a:rPr>
              <a:t>описание  интерфейсных типов данных в </a:t>
            </a:r>
            <a:r>
              <a:rPr lang="en-US" altLang="ru-RU" sz="1800" b="1" smtClean="0">
                <a:latin typeface="Trebuchet MS" pitchFamily="34" charset="0"/>
              </a:rPr>
              <a:t>IDL</a:t>
            </a:r>
            <a:r>
              <a:rPr lang="ru-RU" altLang="ru-RU" sz="1800" b="1" smtClean="0">
                <a:latin typeface="Trebuchet MS" pitchFamily="34" charset="0"/>
              </a:rPr>
              <a:t>, вызовов</a:t>
            </a:r>
            <a:r>
              <a:rPr lang="en-US" altLang="ru-RU" sz="1800" b="1" smtClean="0">
                <a:latin typeface="Trebuchet MS" pitchFamily="34" charset="0"/>
              </a:rPr>
              <a:t> RPC, RMI)</a:t>
            </a:r>
            <a:r>
              <a:rPr lang="ru-RU" altLang="ru-RU" sz="1800" b="1" smtClean="0">
                <a:latin typeface="Trebuchet MS" pitchFamily="34" charset="0"/>
              </a:rPr>
              <a:t>. </a:t>
            </a:r>
          </a:p>
          <a:p>
            <a:pPr eaLnBrk="1" hangingPunct="1">
              <a:lnSpc>
                <a:spcPct val="80000"/>
              </a:lnSpc>
              <a:buFont typeface="Georgia" pitchFamily="18" charset="0"/>
              <a:buNone/>
            </a:pPr>
            <a:r>
              <a:rPr lang="ru-RU" altLang="ru-RU" sz="1800" b="1" smtClean="0">
                <a:solidFill>
                  <a:schemeClr val="folHlink"/>
                </a:solidFill>
                <a:latin typeface="Arial" pitchFamily="34" charset="0"/>
              </a:rPr>
              <a:t>  </a:t>
            </a:r>
            <a:r>
              <a:rPr lang="ru-RU" altLang="ru-RU" sz="1800" b="1" smtClean="0">
                <a:solidFill>
                  <a:schemeClr val="accent1"/>
                </a:solidFill>
                <a:latin typeface="Arial" pitchFamily="34" charset="0"/>
              </a:rPr>
              <a:t>- ф</a:t>
            </a:r>
            <a:r>
              <a:rPr lang="ru-RU" altLang="ru-RU" sz="1800" b="1" smtClean="0">
                <a:solidFill>
                  <a:schemeClr val="accent1"/>
                </a:solidFill>
                <a:latin typeface="Trebuchet MS" pitchFamily="34" charset="0"/>
              </a:rPr>
              <a:t>ункции изменения  ФТД</a:t>
            </a:r>
            <a:r>
              <a:rPr lang="en-US" altLang="ru-RU" sz="1800" b="1" smtClean="0">
                <a:solidFill>
                  <a:schemeClr val="accent1"/>
                </a:solidFill>
                <a:latin typeface="Trebuchet MS" pitchFamily="34" charset="0"/>
              </a:rPr>
              <a:t> </a:t>
            </a:r>
            <a:r>
              <a:rPr lang="ru-RU" altLang="ru-RU" sz="1800" b="1" smtClean="0">
                <a:solidFill>
                  <a:schemeClr val="accent1"/>
                </a:solidFill>
                <a:latin typeface="Trebuchet MS" pitchFamily="34" charset="0"/>
              </a:rPr>
              <a:t>к форматам КПВ другой среды</a:t>
            </a:r>
            <a:r>
              <a:rPr lang="ru-RU" altLang="ru-RU" sz="1800" b="1" smtClean="0">
                <a:latin typeface="Trebuchet MS" pitchFamily="34" charset="0"/>
              </a:rPr>
              <a:t>,  тестирование экспорта и  импорта интерфейсных данных и др.</a:t>
            </a:r>
          </a:p>
          <a:p>
            <a:pPr eaLnBrk="1" hangingPunct="1">
              <a:lnSpc>
                <a:spcPct val="80000"/>
              </a:lnSpc>
              <a:buFont typeface="Georgia" pitchFamily="18" charset="0"/>
              <a:buNone/>
            </a:pPr>
            <a:r>
              <a:rPr lang="ru-RU" altLang="ru-RU" sz="1800" b="1" smtClean="0">
                <a:solidFill>
                  <a:schemeClr val="folHlink"/>
                </a:solidFill>
                <a:latin typeface="Arial" pitchFamily="34" charset="0"/>
              </a:rPr>
              <a:t>  </a:t>
            </a:r>
            <a:r>
              <a:rPr lang="ru-RU" altLang="ru-RU" sz="1800" smtClean="0">
                <a:solidFill>
                  <a:schemeClr val="accent1"/>
                </a:solidFill>
                <a:latin typeface="Arial" pitchFamily="34" charset="0"/>
              </a:rPr>
              <a:t>- </a:t>
            </a:r>
            <a:r>
              <a:rPr lang="ru-RU" altLang="ru-RU" sz="1800" b="1" smtClean="0">
                <a:solidFill>
                  <a:schemeClr val="accent1"/>
                </a:solidFill>
                <a:latin typeface="Arial" pitchFamily="34" charset="0"/>
              </a:rPr>
              <a:t>а</a:t>
            </a:r>
            <a:r>
              <a:rPr lang="ru-RU" altLang="ru-RU" sz="1800" b="1" smtClean="0">
                <a:solidFill>
                  <a:schemeClr val="accent1"/>
                </a:solidFill>
                <a:latin typeface="Trebuchet MS" pitchFamily="34" charset="0"/>
              </a:rPr>
              <a:t>лгебра преобразования типов данных</a:t>
            </a:r>
            <a:r>
              <a:rPr lang="ru-RU" altLang="ru-RU" sz="1800" b="1" smtClean="0">
                <a:latin typeface="Trebuchet MS" pitchFamily="34" charset="0"/>
              </a:rPr>
              <a:t> (библиотека  функций изоморфного отображения нерелевантных  типов данных ЯП и отличий в форматах  </a:t>
            </a:r>
            <a:r>
              <a:rPr lang="en-US" altLang="ru-RU" sz="1800" b="1" smtClean="0">
                <a:latin typeface="Trebuchet MS" pitchFamily="34" charset="0"/>
              </a:rPr>
              <a:t>frameworks</a:t>
            </a:r>
            <a:r>
              <a:rPr lang="ru-RU" altLang="ru-RU" sz="1800" b="1" smtClean="0">
                <a:latin typeface="Trebuchet MS" pitchFamily="34" charset="0"/>
              </a:rPr>
              <a:t>).</a:t>
            </a:r>
          </a:p>
          <a:p>
            <a:pPr eaLnBrk="1" hangingPunct="1">
              <a:lnSpc>
                <a:spcPct val="80000"/>
              </a:lnSpc>
              <a:buFont typeface="Georgia" pitchFamily="18" charset="0"/>
              <a:buNone/>
            </a:pPr>
            <a:r>
              <a:rPr lang="ru-RU" altLang="ru-RU" sz="1800" b="1" smtClean="0">
                <a:solidFill>
                  <a:schemeClr val="folHlink"/>
                </a:solidFill>
                <a:latin typeface="Arial" pitchFamily="34" charset="0"/>
              </a:rPr>
              <a:t>  </a:t>
            </a:r>
            <a:r>
              <a:rPr lang="ru-RU" altLang="ru-RU" sz="1800" b="1" smtClean="0">
                <a:solidFill>
                  <a:schemeClr val="accent1"/>
                </a:solidFill>
                <a:latin typeface="Arial" pitchFamily="34" charset="0"/>
              </a:rPr>
              <a:t>- м</a:t>
            </a:r>
            <a:r>
              <a:rPr lang="ru-RU" altLang="ru-RU" sz="1800" b="1" smtClean="0">
                <a:solidFill>
                  <a:schemeClr val="accent1"/>
                </a:solidFill>
                <a:latin typeface="Trebuchet MS" pitchFamily="34" charset="0"/>
              </a:rPr>
              <a:t>ежъязыковый и межмодульный интерфейс</a:t>
            </a:r>
            <a:r>
              <a:rPr lang="ru-RU" altLang="ru-RU" sz="1800" b="1" smtClean="0">
                <a:latin typeface="Trebuchet MS" pitchFamily="34" charset="0"/>
              </a:rPr>
              <a:t> взаимосвязи  ЯП и программ в классе ЯП (средства описания типов данных в ЯП, операций вызовов и др.).</a:t>
            </a:r>
          </a:p>
          <a:p>
            <a:pPr eaLnBrk="1" hangingPunct="1">
              <a:lnSpc>
                <a:spcPct val="80000"/>
              </a:lnSpc>
              <a:buFont typeface="Georgia" pitchFamily="18" charset="0"/>
              <a:buNone/>
            </a:pPr>
            <a:r>
              <a:rPr lang="ru-RU" altLang="ru-RU" sz="1800" b="1" smtClean="0">
                <a:solidFill>
                  <a:schemeClr val="folHlink"/>
                </a:solidFill>
                <a:latin typeface="Arial" pitchFamily="34" charset="0"/>
              </a:rPr>
              <a:t>  </a:t>
            </a:r>
            <a:r>
              <a:rPr lang="ru-RU" altLang="ru-RU" sz="1800" b="1" smtClean="0">
                <a:solidFill>
                  <a:schemeClr val="accent1"/>
                </a:solidFill>
                <a:latin typeface="Arial" pitchFamily="34" charset="0"/>
              </a:rPr>
              <a:t>- с</a:t>
            </a:r>
            <a:r>
              <a:rPr lang="ru-RU" altLang="ru-RU" sz="1800" b="1" smtClean="0">
                <a:solidFill>
                  <a:schemeClr val="accent1"/>
                </a:solidFill>
                <a:latin typeface="Trebuchet MS" pitchFamily="34" charset="0"/>
              </a:rPr>
              <a:t>истема генерации</a:t>
            </a:r>
            <a:r>
              <a:rPr lang="ru-RU" altLang="ru-RU" sz="1800" b="1" smtClean="0">
                <a:solidFill>
                  <a:schemeClr val="folHlink"/>
                </a:solidFill>
                <a:latin typeface="Trebuchet MS" pitchFamily="34" charset="0"/>
              </a:rPr>
              <a:t> </a:t>
            </a:r>
            <a:r>
              <a:rPr lang="ru-RU" altLang="ru-RU" sz="1800" b="1" smtClean="0">
                <a:latin typeface="Trebuchet MS" pitchFamily="34" charset="0"/>
              </a:rPr>
              <a:t>модулей–посредников.</a:t>
            </a:r>
          </a:p>
          <a:p>
            <a:pPr eaLnBrk="1" hangingPunct="1">
              <a:lnSpc>
                <a:spcPct val="80000"/>
              </a:lnSpc>
              <a:buFont typeface="Georgia" pitchFamily="18" charset="0"/>
              <a:buNone/>
            </a:pPr>
            <a:r>
              <a:rPr lang="ru-RU" altLang="ru-RU" sz="1800" b="1" smtClean="0">
                <a:latin typeface="Trebuchet MS" pitchFamily="34" charset="0"/>
              </a:rPr>
              <a:t>2. </a:t>
            </a:r>
            <a:r>
              <a:rPr lang="ru-RU" altLang="ru-RU" sz="1800" b="1" smtClean="0">
                <a:solidFill>
                  <a:schemeClr val="accent1"/>
                </a:solidFill>
                <a:latin typeface="Trebuchet MS" pitchFamily="34" charset="0"/>
              </a:rPr>
              <a:t>Модель сборки Common Language Runtime </a:t>
            </a:r>
            <a:r>
              <a:rPr lang="ru-RU" altLang="ru-RU" sz="1800" b="1" smtClean="0">
                <a:latin typeface="Trebuchet MS" pitchFamily="34" charset="0"/>
              </a:rPr>
              <a:t>в .NET (описание компонентов, манифеста сборки и имен), разворачивание приложений, содержащих манифест.</a:t>
            </a:r>
          </a:p>
          <a:p>
            <a:pPr eaLnBrk="1" hangingPunct="1">
              <a:lnSpc>
                <a:spcPct val="80000"/>
              </a:lnSpc>
              <a:buFont typeface="Georgia" pitchFamily="18" charset="0"/>
              <a:buNone/>
            </a:pPr>
            <a:r>
              <a:rPr lang="ru-RU" altLang="ru-RU" sz="1800" b="1" smtClean="0">
                <a:solidFill>
                  <a:schemeClr val="accent1"/>
                </a:solidFill>
                <a:latin typeface="Arial" pitchFamily="34" charset="0"/>
              </a:rPr>
              <a:t>- о</a:t>
            </a:r>
            <a:r>
              <a:rPr lang="ru-RU" altLang="ru-RU" sz="1800" b="1" smtClean="0">
                <a:solidFill>
                  <a:schemeClr val="accent1"/>
                </a:solidFill>
                <a:latin typeface="Trebuchet MS" pitchFamily="34" charset="0"/>
              </a:rPr>
              <a:t>писание метаданных </a:t>
            </a:r>
            <a:r>
              <a:rPr lang="ru-RU" altLang="ru-RU" sz="1800" b="1" smtClean="0">
                <a:latin typeface="Trebuchet MS" pitchFamily="34" charset="0"/>
              </a:rPr>
              <a:t> в манифесте (типов, свойств, методов, аргументов, атрибутов, базовых классов и т.п.) и необходимых  ресурсов.</a:t>
            </a:r>
          </a:p>
          <a:p>
            <a:pPr eaLnBrk="1" hangingPunct="1">
              <a:lnSpc>
                <a:spcPct val="80000"/>
              </a:lnSpc>
              <a:buFont typeface="Georgia" pitchFamily="18" charset="0"/>
              <a:buNone/>
            </a:pPr>
            <a:r>
              <a:rPr lang="ru-RU" altLang="ru-RU" sz="1800" b="1" smtClean="0">
                <a:solidFill>
                  <a:schemeClr val="accent1"/>
                </a:solidFill>
                <a:latin typeface="Arial" pitchFamily="34" charset="0"/>
              </a:rPr>
              <a:t>- о</a:t>
            </a:r>
            <a:r>
              <a:rPr lang="ru-RU" altLang="ru-RU" sz="1800" b="1" smtClean="0">
                <a:solidFill>
                  <a:schemeClr val="accent1"/>
                </a:solidFill>
                <a:latin typeface="Trebuchet MS" pitchFamily="34" charset="0"/>
              </a:rPr>
              <a:t>писание компонентов в  </a:t>
            </a:r>
            <a:r>
              <a:rPr lang="en-US" altLang="ru-RU" sz="1800" b="1" smtClean="0">
                <a:solidFill>
                  <a:schemeClr val="accent1"/>
                </a:solidFill>
                <a:latin typeface="Trebuchet MS" pitchFamily="34" charset="0"/>
              </a:rPr>
              <a:t>V</a:t>
            </a:r>
            <a:r>
              <a:rPr lang="ru-RU" altLang="ru-RU" sz="1800" b="1" smtClean="0">
                <a:solidFill>
                  <a:schemeClr val="accent1"/>
                </a:solidFill>
                <a:latin typeface="Trebuchet MS" pitchFamily="34" charset="0"/>
              </a:rPr>
              <a:t>Basic, C++, </a:t>
            </a:r>
            <a:r>
              <a:rPr lang="en-US" altLang="ru-RU" sz="1800" b="1" smtClean="0">
                <a:solidFill>
                  <a:schemeClr val="accent1"/>
                </a:solidFill>
                <a:latin typeface="Trebuchet MS" pitchFamily="34" charset="0"/>
              </a:rPr>
              <a:t>C#</a:t>
            </a:r>
            <a:r>
              <a:rPr lang="ru-RU" altLang="ru-RU" sz="1800" b="1" smtClean="0">
                <a:solidFill>
                  <a:schemeClr val="folHlink"/>
                </a:solidFill>
                <a:latin typeface="Trebuchet MS" pitchFamily="34" charset="0"/>
              </a:rPr>
              <a:t> </a:t>
            </a:r>
            <a:r>
              <a:rPr lang="ru-RU" altLang="ru-RU" sz="1800" b="1" smtClean="0">
                <a:latin typeface="Trebuchet MS" pitchFamily="34" charset="0"/>
              </a:rPr>
              <a:t> для  сборки (версия, варианты,  типы и т.д.).</a:t>
            </a:r>
          </a:p>
          <a:p>
            <a:pPr eaLnBrk="1" hangingPunct="1">
              <a:lnSpc>
                <a:spcPct val="80000"/>
              </a:lnSpc>
              <a:buFont typeface="Georgia" pitchFamily="18" charset="0"/>
              <a:buNone/>
            </a:pPr>
            <a:r>
              <a:rPr lang="ru-RU" altLang="ru-RU" sz="1800" b="1" smtClean="0">
                <a:solidFill>
                  <a:schemeClr val="accent1"/>
                </a:solidFill>
                <a:latin typeface="Arial" pitchFamily="34" charset="0"/>
              </a:rPr>
              <a:t>= и</a:t>
            </a:r>
            <a:r>
              <a:rPr lang="ru-RU" altLang="ru-RU" sz="1800" b="1" smtClean="0">
                <a:solidFill>
                  <a:schemeClr val="accent1"/>
                </a:solidFill>
                <a:latin typeface="Trebuchet MS" pitchFamily="34" charset="0"/>
              </a:rPr>
              <a:t>дентификация типов </a:t>
            </a:r>
            <a:r>
              <a:rPr lang="ru-RU" altLang="ru-RU" sz="1800" b="1" smtClean="0">
                <a:latin typeface="Trebuchet MS" pitchFamily="34" charset="0"/>
              </a:rPr>
              <a:t>объектов ЯП в пространстве имен подобно типов данных.</a:t>
            </a:r>
          </a:p>
          <a:p>
            <a:pPr eaLnBrk="1" hangingPunct="1">
              <a:lnSpc>
                <a:spcPct val="80000"/>
              </a:lnSpc>
              <a:buFont typeface="Georgia" pitchFamily="18" charset="0"/>
              <a:buNone/>
            </a:pPr>
            <a:r>
              <a:rPr lang="ru-RU" altLang="ru-RU" sz="1800" b="1" smtClean="0">
                <a:solidFill>
                  <a:schemeClr val="accent1"/>
                </a:solidFill>
                <a:latin typeface="Trebuchet MS" pitchFamily="34" charset="0"/>
              </a:rPr>
              <a:t>Microsoft Intermediate Language</a:t>
            </a:r>
            <a:r>
              <a:rPr lang="ru-RU" altLang="ru-RU" sz="1800" b="1" smtClean="0">
                <a:solidFill>
                  <a:schemeClr val="folHlink"/>
                </a:solidFill>
                <a:latin typeface="Trebuchet MS" pitchFamily="34" charset="0"/>
              </a:rPr>
              <a:t> </a:t>
            </a:r>
            <a:r>
              <a:rPr lang="ru-RU" altLang="ru-RU" sz="1800" b="1" smtClean="0">
                <a:latin typeface="Trebuchet MS" pitchFamily="34" charset="0"/>
              </a:rPr>
              <a:t>(MSIL, IL) – компиляция семейства языков  в IL или управляемый код для сборки…</a:t>
            </a:r>
          </a:p>
          <a:p>
            <a:pPr eaLnBrk="1" hangingPunct="1">
              <a:lnSpc>
                <a:spcPct val="80000"/>
              </a:lnSpc>
              <a:buFont typeface="Georgia" pitchFamily="18" charset="0"/>
              <a:buNone/>
            </a:pPr>
            <a:endParaRPr lang="ru-RU" altLang="ru-RU" sz="1800" smtClean="0">
              <a:latin typeface="Trebuchet MS"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bwMode="auto">
          <a:xfrm>
            <a:off x="1793875" y="115888"/>
            <a:ext cx="6511925" cy="50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ru-RU" altLang="ru-RU" sz="4000" smtClean="0">
                <a:solidFill>
                  <a:schemeClr val="tx1"/>
                </a:solidFill>
                <a:effectLst/>
                <a:latin typeface="Trebuchet MS" pitchFamily="34" charset="0"/>
              </a:rPr>
              <a:t>Принципы КП</a:t>
            </a:r>
          </a:p>
        </p:txBody>
      </p:sp>
      <p:sp>
        <p:nvSpPr>
          <p:cNvPr id="66563" name="Rectangle 3"/>
          <p:cNvSpPr>
            <a:spLocks noGrp="1"/>
          </p:cNvSpPr>
          <p:nvPr>
            <p:ph type="body" idx="4294967295"/>
          </p:nvPr>
        </p:nvSpPr>
        <p:spPr>
          <a:xfrm>
            <a:off x="900113" y="731838"/>
            <a:ext cx="7559675" cy="4857750"/>
          </a:xfrm>
        </p:spPr>
        <p:txBody>
          <a:bodyPr/>
          <a:lstStyle/>
          <a:p>
            <a:pPr eaLnBrk="1" hangingPunct="1">
              <a:lnSpc>
                <a:spcPct val="80000"/>
              </a:lnSpc>
              <a:buFont typeface="Georgia" pitchFamily="18" charset="0"/>
              <a:buNone/>
            </a:pPr>
            <a:r>
              <a:rPr lang="ru-RU" altLang="ru-RU" sz="2400" b="1" smtClean="0">
                <a:latin typeface="Trebuchet MS" pitchFamily="34" charset="0"/>
              </a:rPr>
              <a:t>Принцип перехода от ОМ  к КМ (объекты преобразуются в компоненты и их интерфейсы) </a:t>
            </a:r>
          </a:p>
          <a:p>
            <a:pPr eaLnBrk="1" hangingPunct="1">
              <a:lnSpc>
                <a:spcPct val="80000"/>
              </a:lnSpc>
              <a:buFont typeface="Georgia" pitchFamily="18" charset="0"/>
              <a:buNone/>
            </a:pPr>
            <a:r>
              <a:rPr lang="ru-RU" altLang="ru-RU" sz="2400" b="1" smtClean="0">
                <a:latin typeface="Trebuchet MS" pitchFamily="34" charset="0"/>
              </a:rPr>
              <a:t>Принцип   декомпозиции ПрО на функции и  программирование  их компонентами.</a:t>
            </a:r>
            <a:endParaRPr lang="ru-RU" altLang="ru-RU" sz="2400" smtClean="0">
              <a:latin typeface="Trebuchet MS" pitchFamily="34" charset="0"/>
            </a:endParaRPr>
          </a:p>
          <a:p>
            <a:pPr eaLnBrk="1" hangingPunct="1">
              <a:lnSpc>
                <a:spcPct val="80000"/>
              </a:lnSpc>
              <a:buFont typeface="Georgia" pitchFamily="18" charset="0"/>
              <a:buNone/>
            </a:pPr>
            <a:r>
              <a:rPr lang="ru-RU" altLang="ru-RU" sz="2400" b="1" smtClean="0">
                <a:latin typeface="Trebuchet MS" pitchFamily="34" charset="0"/>
              </a:rPr>
              <a:t>Принцип  независимости и  повторного использования. </a:t>
            </a:r>
          </a:p>
          <a:p>
            <a:pPr eaLnBrk="1" hangingPunct="1">
              <a:lnSpc>
                <a:spcPct val="80000"/>
              </a:lnSpc>
              <a:buFont typeface="Georgia" pitchFamily="18" charset="0"/>
              <a:buNone/>
            </a:pPr>
            <a:r>
              <a:rPr lang="ru-RU" altLang="ru-RU" sz="2400" b="1" smtClean="0">
                <a:latin typeface="Trebuchet MS" pitchFamily="34" charset="0"/>
              </a:rPr>
              <a:t>Принцип  объединения  (сборки) разнородных  компонентов через их интерфейсы в  программные структуры (СПС И СПС) . </a:t>
            </a:r>
          </a:p>
          <a:p>
            <a:pPr eaLnBrk="1" hangingPunct="1">
              <a:lnSpc>
                <a:spcPct val="80000"/>
              </a:lnSpc>
              <a:buFont typeface="Georgia" pitchFamily="18" charset="0"/>
              <a:buNone/>
            </a:pPr>
            <a:r>
              <a:rPr lang="uk-UA" altLang="ru-RU" sz="2400" b="1" smtClean="0">
                <a:latin typeface="Trebuchet MS" pitchFamily="34" charset="0"/>
              </a:rPr>
              <a:t>Принцип наследования  входн</a:t>
            </a:r>
            <a:r>
              <a:rPr lang="ru-RU" altLang="ru-RU" sz="2400" b="1" smtClean="0">
                <a:latin typeface="Trebuchet MS" pitchFamily="34" charset="0"/>
              </a:rPr>
              <a:t>ы</a:t>
            </a:r>
            <a:r>
              <a:rPr lang="uk-UA" altLang="ru-RU" sz="2400" b="1" smtClean="0">
                <a:latin typeface="Trebuchet MS" pitchFamily="34" charset="0"/>
              </a:rPr>
              <a:t>х и  выходных интерфейсов. </a:t>
            </a:r>
          </a:p>
          <a:p>
            <a:pPr eaLnBrk="1" hangingPunct="1">
              <a:lnSpc>
                <a:spcPct val="80000"/>
              </a:lnSpc>
              <a:buFont typeface="Georgia" pitchFamily="18" charset="0"/>
              <a:buNone/>
            </a:pPr>
            <a:r>
              <a:rPr lang="uk-UA" altLang="ru-RU" sz="2400" b="1" smtClean="0">
                <a:latin typeface="Trebuchet MS" pitchFamily="34" charset="0"/>
              </a:rPr>
              <a:t>Принцип распределенности</a:t>
            </a:r>
            <a:r>
              <a:rPr lang="uk-UA" altLang="ru-RU" sz="2400" b="1" smtClean="0">
                <a:latin typeface="Arial" pitchFamily="34" charset="0"/>
              </a:rPr>
              <a:t>.</a:t>
            </a:r>
            <a:r>
              <a:rPr lang="uk-UA" altLang="ru-RU" sz="2400" b="1" smtClean="0">
                <a:latin typeface="Trebuchet MS" pitchFamily="34" charset="0"/>
              </a:rPr>
              <a:t> </a:t>
            </a:r>
          </a:p>
          <a:p>
            <a:pPr eaLnBrk="1" hangingPunct="1">
              <a:lnSpc>
                <a:spcPct val="80000"/>
              </a:lnSpc>
              <a:buFont typeface="Georgia" pitchFamily="18" charset="0"/>
              <a:buNone/>
            </a:pPr>
            <a:endParaRPr lang="ru-RU" altLang="ru-RU" sz="2400" smtClean="0">
              <a:latin typeface="Trebuchet MS"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bwMode="auto">
          <a:xfrm>
            <a:off x="1619250" y="188913"/>
            <a:ext cx="6686550"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l" eaLnBrk="1" hangingPunct="1">
              <a:buFont typeface="Georgia" pitchFamily="18" charset="0"/>
              <a:buNone/>
            </a:pPr>
            <a:r>
              <a:rPr lang="uk-UA" altLang="ru-RU" sz="3200" smtClean="0">
                <a:solidFill>
                  <a:schemeClr val="tx1"/>
                </a:solidFill>
                <a:effectLst/>
                <a:latin typeface="Trebuchet MS" pitchFamily="34" charset="0"/>
              </a:rPr>
              <a:t> </a:t>
            </a:r>
            <a:br>
              <a:rPr lang="uk-UA" altLang="ru-RU" sz="3200" smtClean="0">
                <a:solidFill>
                  <a:schemeClr val="tx1"/>
                </a:solidFill>
                <a:effectLst/>
                <a:latin typeface="Trebuchet MS" pitchFamily="34" charset="0"/>
              </a:rPr>
            </a:br>
            <a:r>
              <a:rPr lang="uk-UA" altLang="ru-RU" sz="3200" smtClean="0">
                <a:solidFill>
                  <a:schemeClr val="tx1"/>
                </a:solidFill>
                <a:effectLst/>
                <a:latin typeface="Trebuchet MS" pitchFamily="34" charset="0"/>
              </a:rPr>
              <a:t>Методы,  технологи</a:t>
            </a:r>
            <a:r>
              <a:rPr lang="ru-RU" altLang="ru-RU" sz="3200" smtClean="0">
                <a:solidFill>
                  <a:schemeClr val="tx1"/>
                </a:solidFill>
                <a:effectLst/>
                <a:latin typeface="Arial" pitchFamily="34" charset="0"/>
              </a:rPr>
              <a:t>и</a:t>
            </a:r>
            <a:r>
              <a:rPr lang="uk-UA" altLang="ru-RU" sz="3200" smtClean="0">
                <a:solidFill>
                  <a:schemeClr val="tx1"/>
                </a:solidFill>
                <a:effectLst/>
                <a:latin typeface="Trebuchet MS" pitchFamily="34" charset="0"/>
              </a:rPr>
              <a:t> КП </a:t>
            </a:r>
            <a:endParaRPr lang="ru-RU" altLang="ru-RU" sz="3200" smtClean="0">
              <a:solidFill>
                <a:schemeClr val="tx1"/>
              </a:solidFill>
              <a:effectLst/>
              <a:latin typeface="Trebuchet MS" pitchFamily="34" charset="0"/>
            </a:endParaRPr>
          </a:p>
        </p:txBody>
      </p:sp>
      <p:sp>
        <p:nvSpPr>
          <p:cNvPr id="67587" name="Rectangle 3"/>
          <p:cNvSpPr>
            <a:spLocks noGrp="1"/>
          </p:cNvSpPr>
          <p:nvPr>
            <p:ph type="body" idx="4294967295"/>
          </p:nvPr>
        </p:nvSpPr>
        <p:spPr>
          <a:xfrm>
            <a:off x="250825" y="1125538"/>
            <a:ext cx="8893175" cy="5732462"/>
          </a:xfrm>
        </p:spPr>
        <p:txBody>
          <a:bodyPr/>
          <a:lstStyle/>
          <a:p>
            <a:pPr eaLnBrk="1" hangingPunct="1">
              <a:lnSpc>
                <a:spcPct val="90000"/>
              </a:lnSpc>
              <a:buFontTx/>
              <a:buNone/>
              <a:tabLst>
                <a:tab pos="3228975" algn="l"/>
              </a:tabLst>
            </a:pPr>
            <a:r>
              <a:rPr lang="uk-UA" altLang="ru-RU" b="1" smtClean="0">
                <a:solidFill>
                  <a:schemeClr val="folHlink"/>
                </a:solidFill>
                <a:latin typeface="Times New Roman" pitchFamily="18" charset="0"/>
              </a:rPr>
              <a:t> </a:t>
            </a:r>
            <a:r>
              <a:rPr lang="uk-UA" altLang="ru-RU" sz="2400" b="1" smtClean="0">
                <a:solidFill>
                  <a:schemeClr val="folHlink"/>
                </a:solidFill>
                <a:latin typeface="Times New Roman" pitchFamily="18" charset="0"/>
              </a:rPr>
              <a:t> Методы:</a:t>
            </a:r>
          </a:p>
          <a:p>
            <a:pPr eaLnBrk="1" hangingPunct="1">
              <a:lnSpc>
                <a:spcPct val="90000"/>
              </a:lnSpc>
              <a:buFontTx/>
              <a:buNone/>
              <a:tabLst>
                <a:tab pos="3228975" algn="l"/>
              </a:tabLst>
            </a:pPr>
            <a:r>
              <a:rPr lang="uk-UA" altLang="ru-RU" b="1" smtClean="0">
                <a:solidFill>
                  <a:schemeClr val="tx1"/>
                </a:solidFill>
                <a:latin typeface="Arial" pitchFamily="34" charset="0"/>
              </a:rPr>
              <a:t>- программирования КПИ и ПС в ЯП, </a:t>
            </a:r>
          </a:p>
          <a:p>
            <a:pPr eaLnBrk="1" hangingPunct="1">
              <a:lnSpc>
                <a:spcPct val="90000"/>
              </a:lnSpc>
              <a:buFontTx/>
              <a:buChar char="-"/>
              <a:tabLst>
                <a:tab pos="3228975" algn="l"/>
              </a:tabLst>
            </a:pPr>
            <a:r>
              <a:rPr lang="uk-UA" altLang="ru-RU" b="1" smtClean="0">
                <a:solidFill>
                  <a:schemeClr val="tx1"/>
                </a:solidFill>
                <a:latin typeface="Arial" pitchFamily="34" charset="0"/>
              </a:rPr>
              <a:t>об</a:t>
            </a:r>
            <a:r>
              <a:rPr lang="en-US" altLang="ru-RU" b="1" smtClean="0">
                <a:solidFill>
                  <a:schemeClr val="tx1"/>
                </a:solidFill>
                <a:latin typeface="Arial" pitchFamily="34" charset="0"/>
              </a:rPr>
              <a:t>’</a:t>
            </a:r>
            <a:r>
              <a:rPr lang="uk-UA" altLang="ru-RU" b="1" smtClean="0">
                <a:solidFill>
                  <a:schemeClr val="tx1"/>
                </a:solidFill>
                <a:latin typeface="Arial" pitchFamily="34" charset="0"/>
              </a:rPr>
              <a:t>єктно-компонентный метод проектування (ОКМ)</a:t>
            </a:r>
            <a:r>
              <a:rPr lang="en-US" altLang="ru-RU" b="1" smtClean="0">
                <a:solidFill>
                  <a:schemeClr val="tx1"/>
                </a:solidFill>
                <a:latin typeface="Arial" pitchFamily="34" charset="0"/>
              </a:rPr>
              <a:t>,</a:t>
            </a:r>
            <a:endParaRPr lang="uk-UA" altLang="ru-RU" b="1" smtClean="0">
              <a:solidFill>
                <a:schemeClr val="tx1"/>
              </a:solidFill>
              <a:latin typeface="Arial" pitchFamily="34" charset="0"/>
            </a:endParaRPr>
          </a:p>
          <a:p>
            <a:pPr eaLnBrk="1" hangingPunct="1">
              <a:lnSpc>
                <a:spcPct val="90000"/>
              </a:lnSpc>
              <a:buFontTx/>
              <a:buChar char="-"/>
              <a:tabLst>
                <a:tab pos="3228975" algn="l"/>
              </a:tabLst>
            </a:pPr>
            <a:r>
              <a:rPr lang="uk-UA" altLang="ru-RU" b="1" smtClean="0">
                <a:solidFill>
                  <a:schemeClr val="tx1"/>
                </a:solidFill>
                <a:latin typeface="Arial" pitchFamily="34" charset="0"/>
              </a:rPr>
              <a:t>трансформационный, конфигурационный,  генерационный,</a:t>
            </a:r>
          </a:p>
          <a:p>
            <a:pPr eaLnBrk="1" hangingPunct="1">
              <a:lnSpc>
                <a:spcPct val="90000"/>
              </a:lnSpc>
              <a:buFontTx/>
              <a:buChar char="-"/>
              <a:tabLst>
                <a:tab pos="3228975" algn="l"/>
              </a:tabLst>
            </a:pPr>
            <a:r>
              <a:rPr lang="uk-UA" altLang="ru-RU" b="1" smtClean="0">
                <a:solidFill>
                  <a:schemeClr val="tx1"/>
                </a:solidFill>
                <a:latin typeface="Arial" pitchFamily="34" charset="0"/>
              </a:rPr>
              <a:t>сервисно-ориєнтированный </a:t>
            </a:r>
            <a:r>
              <a:rPr lang="en-US" altLang="ru-RU" b="1" smtClean="0">
                <a:solidFill>
                  <a:schemeClr val="tx1"/>
                </a:solidFill>
                <a:latin typeface="Arial" pitchFamily="34" charset="0"/>
              </a:rPr>
              <a:t>(SOA) </a:t>
            </a:r>
            <a:r>
              <a:rPr lang="uk-UA" altLang="ru-RU" b="1" smtClean="0">
                <a:solidFill>
                  <a:schemeClr val="tx1"/>
                </a:solidFill>
                <a:latin typeface="Arial" pitchFamily="34" charset="0"/>
              </a:rPr>
              <a:t>и сервисно-компонентный</a:t>
            </a:r>
            <a:r>
              <a:rPr lang="en-US" altLang="ru-RU" b="1" smtClean="0">
                <a:solidFill>
                  <a:schemeClr val="tx1"/>
                </a:solidFill>
                <a:latin typeface="Arial" pitchFamily="34" charset="0"/>
              </a:rPr>
              <a:t> (SCA)</a:t>
            </a:r>
            <a:r>
              <a:rPr lang="uk-UA" altLang="ru-RU" b="1" smtClean="0">
                <a:solidFill>
                  <a:schemeClr val="tx1"/>
                </a:solidFill>
                <a:latin typeface="Arial" pitchFamily="34" charset="0"/>
              </a:rPr>
              <a:t>  подходы</a:t>
            </a:r>
            <a:r>
              <a:rPr lang="en-US" altLang="ru-RU" b="1" smtClean="0">
                <a:solidFill>
                  <a:schemeClr val="tx1"/>
                </a:solidFill>
                <a:latin typeface="Arial" pitchFamily="34" charset="0"/>
              </a:rPr>
              <a:t>,</a:t>
            </a:r>
          </a:p>
          <a:p>
            <a:pPr eaLnBrk="1" hangingPunct="1">
              <a:lnSpc>
                <a:spcPct val="90000"/>
              </a:lnSpc>
              <a:buFontTx/>
              <a:buChar char="-"/>
              <a:tabLst>
                <a:tab pos="3228975" algn="l"/>
              </a:tabLst>
            </a:pPr>
            <a:r>
              <a:rPr lang="en-US" altLang="ru-RU" b="1" smtClean="0">
                <a:solidFill>
                  <a:schemeClr val="tx1"/>
                </a:solidFill>
                <a:latin typeface="Arial" pitchFamily="34" charset="0"/>
              </a:rPr>
              <a:t>MDD, MDA, MGD, PIM, PSM </a:t>
            </a:r>
            <a:r>
              <a:rPr lang="ru-RU" altLang="ru-RU" b="1" smtClean="0">
                <a:solidFill>
                  <a:schemeClr val="tx1"/>
                </a:solidFill>
                <a:latin typeface="Arial" pitchFamily="34" charset="0"/>
              </a:rPr>
              <a:t> и др.</a:t>
            </a:r>
            <a:endParaRPr lang="uk-UA" altLang="ru-RU" b="1" smtClean="0">
              <a:solidFill>
                <a:schemeClr val="tx1"/>
              </a:solidFill>
              <a:latin typeface="Arial" pitchFamily="34" charset="0"/>
            </a:endParaRPr>
          </a:p>
          <a:p>
            <a:pPr eaLnBrk="1" hangingPunct="1">
              <a:lnSpc>
                <a:spcPct val="90000"/>
              </a:lnSpc>
              <a:buFontTx/>
              <a:buNone/>
              <a:tabLst>
                <a:tab pos="3228975" algn="l"/>
              </a:tabLst>
            </a:pPr>
            <a:r>
              <a:rPr lang="uk-UA" altLang="ru-RU" b="1" smtClean="0">
                <a:solidFill>
                  <a:schemeClr val="accent1"/>
                </a:solidFill>
                <a:latin typeface="Arial" pitchFamily="34" charset="0"/>
              </a:rPr>
              <a:t> </a:t>
            </a:r>
            <a:r>
              <a:rPr lang="uk-UA" altLang="ru-RU" b="1" smtClean="0">
                <a:solidFill>
                  <a:schemeClr val="folHlink"/>
                </a:solidFill>
                <a:latin typeface="Arial" pitchFamily="34" charset="0"/>
              </a:rPr>
              <a:t> Технологии</a:t>
            </a:r>
            <a:r>
              <a:rPr lang="uk-UA" altLang="ru-RU" b="1" smtClean="0">
                <a:latin typeface="Arial" pitchFamily="34" charset="0"/>
              </a:rPr>
              <a:t>:</a:t>
            </a:r>
          </a:p>
          <a:p>
            <a:pPr eaLnBrk="1" hangingPunct="1">
              <a:lnSpc>
                <a:spcPct val="90000"/>
              </a:lnSpc>
              <a:buFontTx/>
              <a:buChar char="-"/>
              <a:tabLst>
                <a:tab pos="3228975" algn="l"/>
              </a:tabLst>
            </a:pPr>
            <a:r>
              <a:rPr lang="uk-UA" altLang="ru-RU" b="1" smtClean="0">
                <a:latin typeface="Arial" pitchFamily="34" charset="0"/>
              </a:rPr>
              <a:t>ЖЦ, продуктовые линии (</a:t>
            </a:r>
            <a:r>
              <a:rPr lang="en-US" altLang="ru-RU" b="1" smtClean="0">
                <a:latin typeface="Arial" pitchFamily="34" charset="0"/>
              </a:rPr>
              <a:t>Product Lines)</a:t>
            </a:r>
            <a:r>
              <a:rPr lang="uk-UA" altLang="ru-RU" b="1" smtClean="0">
                <a:latin typeface="Arial" pitchFamily="34" charset="0"/>
              </a:rPr>
              <a:t>, ТЛ.</a:t>
            </a:r>
          </a:p>
          <a:p>
            <a:pPr eaLnBrk="1" hangingPunct="1">
              <a:lnSpc>
                <a:spcPct val="90000"/>
              </a:lnSpc>
              <a:buFontTx/>
              <a:buChar char="-"/>
              <a:tabLst>
                <a:tab pos="3228975" algn="l"/>
              </a:tabLst>
            </a:pPr>
            <a:r>
              <a:rPr lang="ru-RU" altLang="ru-RU" b="1" smtClean="0">
                <a:latin typeface="Arial" pitchFamily="34" charset="0"/>
              </a:rPr>
              <a:t>языки</a:t>
            </a:r>
            <a:r>
              <a:rPr lang="uk-UA" altLang="ru-RU" b="1" smtClean="0">
                <a:latin typeface="Arial" pitchFamily="34" charset="0"/>
              </a:rPr>
              <a:t> </a:t>
            </a:r>
            <a:r>
              <a:rPr lang="en-US" altLang="ru-RU" b="1" smtClean="0">
                <a:latin typeface="Arial" pitchFamily="34" charset="0"/>
              </a:rPr>
              <a:t>DSL, WorkFlow, Use case, UML</a:t>
            </a:r>
            <a:r>
              <a:rPr lang="ru-RU" altLang="ru-RU" b="1" smtClean="0">
                <a:latin typeface="Arial" pitchFamily="34" charset="0"/>
              </a:rPr>
              <a:t>1,</a:t>
            </a:r>
            <a:r>
              <a:rPr lang="en-US" altLang="ru-RU" b="1" smtClean="0">
                <a:latin typeface="Arial" pitchFamily="34" charset="0"/>
              </a:rPr>
              <a:t>2</a:t>
            </a:r>
            <a:r>
              <a:rPr lang="ru-RU" altLang="ru-RU" b="1" smtClean="0">
                <a:latin typeface="Arial" pitchFamily="34" charset="0"/>
              </a:rPr>
              <a:t>, </a:t>
            </a:r>
            <a:r>
              <a:rPr lang="en-US" altLang="ru-RU" b="1" smtClean="0">
                <a:latin typeface="Arial" pitchFamily="34" charset="0"/>
              </a:rPr>
              <a:t>OWL, WSDL </a:t>
            </a:r>
            <a:r>
              <a:rPr lang="ru-RU" altLang="ru-RU" b="1" smtClean="0">
                <a:latin typeface="Arial" pitchFamily="34" charset="0"/>
              </a:rPr>
              <a:t>и др.</a:t>
            </a:r>
            <a:r>
              <a:rPr lang="en-US" altLang="ru-RU" b="1" smtClean="0">
                <a:latin typeface="Arial" pitchFamily="34" charset="0"/>
              </a:rPr>
              <a:t> </a:t>
            </a:r>
            <a:r>
              <a:rPr lang="uk-UA" altLang="ru-RU" b="1" smtClean="0">
                <a:latin typeface="Arial" pitchFamily="34" charset="0"/>
              </a:rPr>
              <a:t> </a:t>
            </a:r>
          </a:p>
          <a:p>
            <a:pPr eaLnBrk="1" hangingPunct="1">
              <a:lnSpc>
                <a:spcPct val="90000"/>
              </a:lnSpc>
              <a:buFontTx/>
              <a:buChar char="-"/>
              <a:tabLst>
                <a:tab pos="3228975" algn="l"/>
              </a:tabLst>
            </a:pPr>
            <a:r>
              <a:rPr lang="uk-UA" altLang="ru-RU" b="1" smtClean="0">
                <a:latin typeface="Arial" pitchFamily="34" charset="0"/>
              </a:rPr>
              <a:t> конструирование ПС и ИС </a:t>
            </a:r>
            <a:r>
              <a:rPr lang="en-US" altLang="ru-RU" b="1" smtClean="0">
                <a:latin typeface="Arial" pitchFamily="34" charset="0"/>
              </a:rPr>
              <a:t> </a:t>
            </a:r>
            <a:r>
              <a:rPr lang="ru-RU" altLang="ru-RU" b="1" smtClean="0">
                <a:latin typeface="Arial" pitchFamily="34" charset="0"/>
              </a:rPr>
              <a:t>и</a:t>
            </a:r>
            <a:r>
              <a:rPr lang="uk-UA" altLang="ru-RU" b="1" smtClean="0">
                <a:latin typeface="Arial" pitchFamily="34" charset="0"/>
              </a:rPr>
              <a:t>з КПИ, </a:t>
            </a:r>
            <a:r>
              <a:rPr lang="en-US" altLang="ru-RU" b="1" smtClean="0">
                <a:latin typeface="Arial" pitchFamily="34" charset="0"/>
              </a:rPr>
              <a:t>reuses, assets</a:t>
            </a:r>
            <a:r>
              <a:rPr lang="uk-UA" altLang="ru-RU" b="1" smtClean="0">
                <a:latin typeface="Arial" pitchFamily="34" charset="0"/>
              </a:rPr>
              <a:t>.</a:t>
            </a:r>
          </a:p>
          <a:p>
            <a:pPr eaLnBrk="1" hangingPunct="1">
              <a:lnSpc>
                <a:spcPct val="90000"/>
              </a:lnSpc>
              <a:buFontTx/>
              <a:buNone/>
              <a:tabLst>
                <a:tab pos="3228975" algn="l"/>
              </a:tabLst>
            </a:pPr>
            <a:r>
              <a:rPr lang="uk-UA" altLang="ru-RU" b="1" smtClean="0">
                <a:latin typeface="Arial" pitchFamily="34" charset="0"/>
              </a:rPr>
              <a:t>-  взаимодействие, вариабельность ПС и ИС.</a:t>
            </a:r>
          </a:p>
          <a:p>
            <a:pPr eaLnBrk="1" hangingPunct="1">
              <a:lnSpc>
                <a:spcPct val="90000"/>
              </a:lnSpc>
              <a:buFontTx/>
              <a:buNone/>
              <a:tabLst>
                <a:tab pos="3228975" algn="l"/>
              </a:tabLst>
            </a:pPr>
            <a:r>
              <a:rPr lang="uk-UA" altLang="ru-RU" b="1" smtClean="0">
                <a:solidFill>
                  <a:schemeClr val="accent1"/>
                </a:solidFill>
                <a:latin typeface="Arial" pitchFamily="34" charset="0"/>
              </a:rPr>
              <a:t>-  </a:t>
            </a:r>
            <a:r>
              <a:rPr lang="uk-UA" altLang="ru-RU" b="1" smtClean="0">
                <a:solidFill>
                  <a:schemeClr val="folHlink"/>
                </a:solidFill>
                <a:latin typeface="Arial" pitchFamily="34" charset="0"/>
              </a:rPr>
              <a:t>Технология</a:t>
            </a:r>
            <a:r>
              <a:rPr lang="uk-UA" altLang="ru-RU" b="1" smtClean="0">
                <a:latin typeface="Arial" pitchFamily="34" charset="0"/>
              </a:rPr>
              <a:t> обучения приемам производства ПС.</a:t>
            </a:r>
          </a:p>
          <a:p>
            <a:pPr eaLnBrk="1" hangingPunct="1">
              <a:lnSpc>
                <a:spcPct val="90000"/>
              </a:lnSpc>
              <a:buFontTx/>
              <a:buNone/>
              <a:tabLst>
                <a:tab pos="3228975" algn="l"/>
              </a:tabLst>
            </a:pPr>
            <a:r>
              <a:rPr lang="uk-UA" altLang="ru-RU" b="1" smtClean="0">
                <a:latin typeface="Arial" pitchFamily="34" charset="0"/>
              </a:rPr>
              <a:t>   </a:t>
            </a:r>
            <a:endParaRPr lang="ru-RU" altLang="ru-RU" b="1" smtClean="0">
              <a:latin typeface="Arial" pitchFamily="34" charset="0"/>
            </a:endParaRPr>
          </a:p>
          <a:p>
            <a:pPr eaLnBrk="1" hangingPunct="1">
              <a:lnSpc>
                <a:spcPct val="90000"/>
              </a:lnSpc>
              <a:buFont typeface="Georgia" pitchFamily="18" charset="0"/>
              <a:buNone/>
              <a:tabLst>
                <a:tab pos="3228975" algn="l"/>
              </a:tabLst>
            </a:pPr>
            <a:endParaRPr lang="ru-RU" altLang="ru-RU" smtClean="0">
              <a:latin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bwMode="auto">
          <a:xfrm>
            <a:off x="323850" y="188913"/>
            <a:ext cx="7981950"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2800" smtClean="0">
                <a:solidFill>
                  <a:schemeClr val="tx1"/>
                </a:solidFill>
                <a:effectLst/>
                <a:latin typeface="Arial" pitchFamily="34" charset="0"/>
              </a:rPr>
              <a:t>Объекты технологии КП</a:t>
            </a:r>
            <a:endParaRPr lang="ru-RU" altLang="ru-RU" sz="2800" smtClean="0">
              <a:solidFill>
                <a:schemeClr val="tx1"/>
              </a:solidFill>
              <a:effectLst/>
              <a:latin typeface="Trebuchet MS" pitchFamily="34" charset="0"/>
            </a:endParaRPr>
          </a:p>
        </p:txBody>
      </p:sp>
      <p:sp>
        <p:nvSpPr>
          <p:cNvPr id="68611" name="Rectangle 3"/>
          <p:cNvSpPr>
            <a:spLocks noGrp="1"/>
          </p:cNvSpPr>
          <p:nvPr>
            <p:ph type="body" idx="4294967295"/>
          </p:nvPr>
        </p:nvSpPr>
        <p:spPr>
          <a:xfrm>
            <a:off x="250825" y="765175"/>
            <a:ext cx="8066088" cy="5976938"/>
          </a:xfrm>
        </p:spPr>
        <p:txBody>
          <a:bodyPr/>
          <a:lstStyle/>
          <a:p>
            <a:pPr eaLnBrk="1" hangingPunct="1">
              <a:lnSpc>
                <a:spcPct val="90000"/>
              </a:lnSpc>
              <a:buFont typeface="Georgia" pitchFamily="18" charset="0"/>
              <a:buNone/>
            </a:pPr>
            <a:r>
              <a:rPr lang="ru-RU" altLang="ru-RU" b="1" smtClean="0">
                <a:latin typeface="Arial" pitchFamily="34" charset="0"/>
              </a:rPr>
              <a:t>Компоненты повторного использования (КПИ); </a:t>
            </a:r>
          </a:p>
          <a:p>
            <a:pPr eaLnBrk="1" hangingPunct="1">
              <a:lnSpc>
                <a:spcPct val="90000"/>
              </a:lnSpc>
              <a:buFont typeface="Georgia" pitchFamily="18" charset="0"/>
              <a:buNone/>
            </a:pPr>
            <a:r>
              <a:rPr lang="ru-RU" altLang="ru-RU" b="1" smtClean="0">
                <a:latin typeface="Arial" pitchFamily="34" charset="0"/>
              </a:rPr>
              <a:t>Репозиторий КПИ и онтологии доменов ЖЦ и вычислительной геометрии; </a:t>
            </a:r>
          </a:p>
          <a:p>
            <a:pPr eaLnBrk="1" hangingPunct="1">
              <a:lnSpc>
                <a:spcPct val="90000"/>
              </a:lnSpc>
              <a:buFont typeface="Georgia" pitchFamily="18" charset="0"/>
              <a:buNone/>
            </a:pPr>
            <a:r>
              <a:rPr lang="ru-RU" altLang="ru-RU" b="1" smtClean="0">
                <a:latin typeface="Arial" pitchFamily="34" charset="0"/>
              </a:rPr>
              <a:t>Компонентна</a:t>
            </a:r>
            <a:r>
              <a:rPr lang="uk-UA" altLang="ru-RU" b="1" smtClean="0">
                <a:latin typeface="Arial" pitchFamily="34" charset="0"/>
              </a:rPr>
              <a:t>я</a:t>
            </a:r>
            <a:r>
              <a:rPr lang="ru-RU" altLang="ru-RU" b="1" smtClean="0">
                <a:latin typeface="Arial" pitchFamily="34" charset="0"/>
              </a:rPr>
              <a:t> алгебра сборки КПИ;</a:t>
            </a:r>
          </a:p>
          <a:p>
            <a:pPr eaLnBrk="1" hangingPunct="1">
              <a:lnSpc>
                <a:spcPct val="90000"/>
              </a:lnSpc>
              <a:buFont typeface="Georgia" pitchFamily="18" charset="0"/>
              <a:buNone/>
            </a:pPr>
            <a:r>
              <a:rPr lang="uk-UA" altLang="ru-RU" b="1" smtClean="0">
                <a:latin typeface="Arial" pitchFamily="34" charset="0"/>
              </a:rPr>
              <a:t>Системы преобразования ТД </a:t>
            </a:r>
            <a:r>
              <a:rPr lang="en-US" altLang="ru-RU" b="1" smtClean="0">
                <a:latin typeface="Arial" pitchFamily="34" charset="0"/>
              </a:rPr>
              <a:t>GDT</a:t>
            </a:r>
            <a:r>
              <a:rPr lang="en-US" altLang="ru-RU" b="1" smtClean="0">
                <a:latin typeface="Arial" pitchFamily="34" charset="0"/>
                <a:cs typeface="Times New Roman" pitchFamily="18" charset="0"/>
              </a:rPr>
              <a:t>↔</a:t>
            </a:r>
            <a:r>
              <a:rPr lang="en-US" altLang="ru-RU" b="1" smtClean="0">
                <a:latin typeface="Arial" pitchFamily="34" charset="0"/>
              </a:rPr>
              <a:t> FDT;</a:t>
            </a:r>
            <a:endParaRPr lang="ru-RU" altLang="ru-RU" b="1" smtClean="0">
              <a:latin typeface="Arial" pitchFamily="34" charset="0"/>
            </a:endParaRPr>
          </a:p>
          <a:p>
            <a:pPr eaLnBrk="1" hangingPunct="1">
              <a:lnSpc>
                <a:spcPct val="90000"/>
              </a:lnSpc>
              <a:buFont typeface="Georgia" pitchFamily="18" charset="0"/>
              <a:buNone/>
            </a:pPr>
            <a:r>
              <a:rPr lang="uk-UA" altLang="ru-RU" b="1" smtClean="0">
                <a:latin typeface="Arial" pitchFamily="34" charset="0"/>
              </a:rPr>
              <a:t>Модели программной  системи, семейства систем;</a:t>
            </a:r>
          </a:p>
          <a:p>
            <a:pPr eaLnBrk="1" hangingPunct="1">
              <a:lnSpc>
                <a:spcPct val="90000"/>
              </a:lnSpc>
              <a:buFont typeface="Georgia" pitchFamily="18" charset="0"/>
              <a:buNone/>
            </a:pPr>
            <a:r>
              <a:rPr lang="uk-UA" altLang="ru-RU" b="1" smtClean="0">
                <a:latin typeface="Arial" pitchFamily="34" charset="0"/>
              </a:rPr>
              <a:t>Модель вариантной ПС и  СПС;</a:t>
            </a:r>
          </a:p>
          <a:p>
            <a:pPr eaLnBrk="1" hangingPunct="1">
              <a:lnSpc>
                <a:spcPct val="90000"/>
              </a:lnSpc>
              <a:buFont typeface="Georgia" pitchFamily="18" charset="0"/>
              <a:buNone/>
            </a:pPr>
            <a:r>
              <a:rPr lang="uk-UA" altLang="ru-RU" b="1" smtClean="0">
                <a:latin typeface="Arial" pitchFamily="34" charset="0"/>
              </a:rPr>
              <a:t>Модель качества  ПС и СПС; </a:t>
            </a:r>
          </a:p>
          <a:p>
            <a:pPr eaLnBrk="1" hangingPunct="1">
              <a:lnSpc>
                <a:spcPct val="90000"/>
              </a:lnSpc>
              <a:buFont typeface="Georgia" pitchFamily="18" charset="0"/>
              <a:buNone/>
            </a:pPr>
            <a:r>
              <a:rPr lang="uk-UA" altLang="ru-RU" b="1" smtClean="0">
                <a:latin typeface="Arial" pitchFamily="34" charset="0"/>
              </a:rPr>
              <a:t>Модель взаимодействия и вариабельности ПС, СПС;</a:t>
            </a:r>
            <a:endParaRPr lang="ru-RU" altLang="ru-RU" b="1" smtClean="0">
              <a:latin typeface="Arial" pitchFamily="34" charset="0"/>
            </a:endParaRPr>
          </a:p>
          <a:p>
            <a:pPr eaLnBrk="1" hangingPunct="1">
              <a:lnSpc>
                <a:spcPct val="90000"/>
              </a:lnSpc>
              <a:buFont typeface="Georgia" pitchFamily="18" charset="0"/>
              <a:buNone/>
            </a:pPr>
            <a:r>
              <a:rPr lang="ru-RU" altLang="ru-RU" b="1" smtClean="0">
                <a:latin typeface="Arial" pitchFamily="34" charset="0"/>
              </a:rPr>
              <a:t>Методы  индустрии ПС и СПС из КПИ;</a:t>
            </a:r>
          </a:p>
          <a:p>
            <a:pPr eaLnBrk="1" hangingPunct="1">
              <a:lnSpc>
                <a:spcPct val="90000"/>
              </a:lnSpc>
              <a:buFont typeface="Georgia" pitchFamily="18" charset="0"/>
              <a:buNone/>
            </a:pPr>
            <a:r>
              <a:rPr lang="ru-RU" altLang="ru-RU" b="1" smtClean="0">
                <a:latin typeface="Arial" pitchFamily="34" charset="0"/>
              </a:rPr>
              <a:t> Монография  2 издание «Сборочное программирование</a:t>
            </a:r>
            <a:r>
              <a:rPr lang="en-US" altLang="ru-RU" b="1" smtClean="0">
                <a:latin typeface="Arial" pitchFamily="34" charset="0"/>
              </a:rPr>
              <a:t>’;</a:t>
            </a:r>
            <a:endParaRPr lang="ru-RU" altLang="ru-RU" b="1" smtClean="0">
              <a:latin typeface="Arial" pitchFamily="34" charset="0"/>
            </a:endParaRPr>
          </a:p>
          <a:p>
            <a:pPr eaLnBrk="1" hangingPunct="1">
              <a:lnSpc>
                <a:spcPct val="90000"/>
              </a:lnSpc>
              <a:buFont typeface="Georgia" pitchFamily="18" charset="0"/>
              <a:buNone/>
            </a:pPr>
            <a:r>
              <a:rPr lang="ru-RU" altLang="ru-RU" b="1" smtClean="0">
                <a:latin typeface="Arial" pitchFamily="34" charset="0"/>
              </a:rPr>
              <a:t>Инструментально-технологический комплекс (ИТК) изготовления ПС и  СПС из КПИ.</a:t>
            </a:r>
          </a:p>
          <a:p>
            <a:pPr eaLnBrk="1" hangingPunct="1">
              <a:lnSpc>
                <a:spcPct val="90000"/>
              </a:lnSpc>
              <a:buFont typeface="Georgia" pitchFamily="18" charset="0"/>
              <a:buNone/>
            </a:pPr>
            <a:r>
              <a:rPr lang="ru-RU" altLang="ru-RU" b="1" smtClean="0">
                <a:latin typeface="Arial" pitchFamily="34" charset="0"/>
              </a:rPr>
              <a:t>                                                                                      </a:t>
            </a:r>
            <a:r>
              <a:rPr lang="ru-RU" altLang="ru-RU" sz="1000" b="1" smtClean="0">
                <a:latin typeface="Arial" pitchFamily="34" charset="0"/>
              </a:rPr>
              <a:t>Лаврищева Е.М.</a:t>
            </a:r>
          </a:p>
          <a:p>
            <a:pPr eaLnBrk="1" hangingPunct="1">
              <a:lnSpc>
                <a:spcPct val="90000"/>
              </a:lnSpc>
            </a:pPr>
            <a:endParaRPr lang="ru-RU" altLang="ru-RU" b="1" smtClean="0">
              <a:latin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bwMode="auto">
          <a:xfrm>
            <a:off x="1042988" y="0"/>
            <a:ext cx="7900987" cy="908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3300" b="0" smtClean="0">
                <a:solidFill>
                  <a:schemeClr val="hlink"/>
                </a:solidFill>
                <a:effectLst/>
                <a:latin typeface="Trebuchet MS" pitchFamily="34" charset="0"/>
              </a:rPr>
              <a:t> </a:t>
            </a:r>
            <a:r>
              <a:rPr lang="uk-UA" altLang="ru-RU" sz="3300" b="0" smtClean="0">
                <a:solidFill>
                  <a:schemeClr val="hlink"/>
                </a:solidFill>
                <a:effectLst/>
                <a:latin typeface="Arial" pitchFamily="34" charset="0"/>
              </a:rPr>
              <a:t>Технология </a:t>
            </a:r>
            <a:r>
              <a:rPr lang="uk-UA" altLang="ru-RU" sz="3300" b="0" smtClean="0">
                <a:solidFill>
                  <a:schemeClr val="hlink"/>
                </a:solidFill>
                <a:effectLst/>
                <a:latin typeface="Trebuchet MS" pitchFamily="34" charset="0"/>
              </a:rPr>
              <a:t>ОКМ</a:t>
            </a:r>
            <a:r>
              <a:rPr lang="uk-UA" altLang="ru-RU" sz="4200" b="0" smtClean="0">
                <a:solidFill>
                  <a:schemeClr val="tx1"/>
                </a:solidFill>
                <a:effectLst/>
                <a:latin typeface="Trebuchet MS" pitchFamily="34" charset="0"/>
              </a:rPr>
              <a:t/>
            </a:r>
            <a:br>
              <a:rPr lang="uk-UA" altLang="ru-RU" sz="4200" b="0" smtClean="0">
                <a:solidFill>
                  <a:schemeClr val="tx1"/>
                </a:solidFill>
                <a:effectLst/>
                <a:latin typeface="Trebuchet MS" pitchFamily="34" charset="0"/>
              </a:rPr>
            </a:br>
            <a:endParaRPr lang="ru-RU" altLang="ru-RU" sz="4200" b="0" smtClean="0">
              <a:solidFill>
                <a:schemeClr val="tx1"/>
              </a:solidFill>
              <a:effectLst/>
              <a:latin typeface="Trebuchet MS" pitchFamily="34" charset="0"/>
            </a:endParaRPr>
          </a:p>
        </p:txBody>
      </p:sp>
      <p:sp>
        <p:nvSpPr>
          <p:cNvPr id="69635" name="Rectangle 3"/>
          <p:cNvSpPr>
            <a:spLocks noChangeArrowheads="1"/>
          </p:cNvSpPr>
          <p:nvPr/>
        </p:nvSpPr>
        <p:spPr bwMode="auto">
          <a:xfrm>
            <a:off x="179388" y="-100013"/>
            <a:ext cx="8964612" cy="806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50850"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lvl="2" eaLnBrk="1" hangingPunct="1">
              <a:spcBef>
                <a:spcPct val="0"/>
              </a:spcBef>
              <a:spcAft>
                <a:spcPct val="0"/>
              </a:spcAft>
              <a:buClrTx/>
              <a:buSzTx/>
              <a:buFontTx/>
              <a:buNone/>
            </a:pPr>
            <a:endParaRPr lang="uk-UA" altLang="ru-RU" sz="2400" b="1"/>
          </a:p>
          <a:p>
            <a:pPr lvl="2" eaLnBrk="1" hangingPunct="1">
              <a:spcBef>
                <a:spcPct val="0"/>
              </a:spcBef>
              <a:spcAft>
                <a:spcPct val="0"/>
              </a:spcAft>
              <a:buClrTx/>
              <a:buSzTx/>
              <a:buFontTx/>
              <a:buNone/>
            </a:pPr>
            <a:endParaRPr lang="uk-UA" altLang="ru-RU" sz="2400" b="1"/>
          </a:p>
          <a:p>
            <a:pPr lvl="2" eaLnBrk="1" hangingPunct="1">
              <a:spcBef>
                <a:spcPct val="0"/>
              </a:spcBef>
              <a:spcAft>
                <a:spcPct val="0"/>
              </a:spcAft>
              <a:buClrTx/>
              <a:buSzTx/>
              <a:buFontTx/>
              <a:buNone/>
            </a:pPr>
            <a:r>
              <a:rPr lang="uk-UA" altLang="ru-RU" sz="2400" b="1"/>
              <a:t>ОКМ – это метод проектирования о</a:t>
            </a:r>
            <a:r>
              <a:rPr lang="ru-RU" altLang="ru-RU" sz="2400" b="1"/>
              <a:t>бъектной   модели  (ОМ)</a:t>
            </a:r>
            <a:r>
              <a:rPr lang="uk-UA" altLang="ru-RU" sz="2400" b="1"/>
              <a:t>  из объектов  и реализации  их функций программн</a:t>
            </a:r>
            <a:r>
              <a:rPr lang="ru-RU" altLang="ru-RU" sz="2400" b="1"/>
              <a:t>ы</a:t>
            </a:r>
            <a:r>
              <a:rPr lang="uk-UA" altLang="ru-RU" sz="2400" b="1"/>
              <a:t>ми компонентами  КП. </a:t>
            </a:r>
          </a:p>
          <a:p>
            <a:pPr lvl="2" eaLnBrk="1" hangingPunct="1">
              <a:spcBef>
                <a:spcPct val="0"/>
              </a:spcBef>
              <a:spcAft>
                <a:spcPct val="0"/>
              </a:spcAft>
              <a:buClrTx/>
              <a:buSzTx/>
              <a:buFontTx/>
              <a:buNone/>
            </a:pPr>
            <a:r>
              <a:rPr lang="uk-UA" altLang="ru-RU" sz="2400" b="1">
                <a:solidFill>
                  <a:schemeClr val="tx1"/>
                </a:solidFill>
              </a:rPr>
              <a:t>ОКМ включает:</a:t>
            </a:r>
          </a:p>
          <a:p>
            <a:pPr lvl="2" eaLnBrk="1" hangingPunct="1">
              <a:spcBef>
                <a:spcPct val="0"/>
              </a:spcBef>
              <a:spcAft>
                <a:spcPct val="0"/>
              </a:spcAft>
              <a:buClrTx/>
              <a:buSzTx/>
              <a:buFontTx/>
              <a:buNone/>
            </a:pPr>
            <a:r>
              <a:rPr lang="uk-UA" altLang="ru-RU" sz="2400" b="1">
                <a:solidFill>
                  <a:schemeClr val="tx1"/>
                </a:solidFill>
              </a:rPr>
              <a:t>-</a:t>
            </a:r>
            <a:r>
              <a:rPr lang="uk-UA" altLang="ru-RU" sz="2400" b="1">
                <a:solidFill>
                  <a:schemeClr val="tx2"/>
                </a:solidFill>
              </a:rPr>
              <a:t> </a:t>
            </a:r>
            <a:r>
              <a:rPr lang="ru-RU" altLang="ru-RU" sz="2400" b="1">
                <a:solidFill>
                  <a:schemeClr val="tx2"/>
                </a:solidFill>
              </a:rPr>
              <a:t>о</a:t>
            </a:r>
            <a:r>
              <a:rPr lang="uk-UA" altLang="ru-RU" sz="2400" b="1">
                <a:solidFill>
                  <a:schemeClr val="tx2"/>
                </a:solidFill>
              </a:rPr>
              <a:t>бъектную  и компонентную алгебры ОКМ </a:t>
            </a:r>
            <a:r>
              <a:rPr lang="uk-UA" altLang="ru-RU" sz="2400" b="1">
                <a:solidFill>
                  <a:schemeClr val="tx1"/>
                </a:solidFill>
              </a:rPr>
              <a:t>з операциями </a:t>
            </a:r>
            <a:r>
              <a:rPr lang="uk-UA" altLang="ru-RU" sz="2400" b="1">
                <a:solidFill>
                  <a:schemeClr val="tx2"/>
                </a:solidFill>
              </a:rPr>
              <a:t>проектирования </a:t>
            </a:r>
            <a:r>
              <a:rPr lang="uk-UA" altLang="ru-RU" sz="2400" b="1">
                <a:solidFill>
                  <a:schemeClr val="tx1"/>
                </a:solidFill>
              </a:rPr>
              <a:t>разнородных </a:t>
            </a:r>
            <a:r>
              <a:rPr lang="uk-UA" altLang="ru-RU" sz="2400" b="1">
                <a:solidFill>
                  <a:schemeClr val="folHlink"/>
                </a:solidFill>
              </a:rPr>
              <a:t>КПИ </a:t>
            </a:r>
            <a:r>
              <a:rPr lang="uk-UA" altLang="ru-RU" sz="2400" b="1">
                <a:solidFill>
                  <a:schemeClr val="tx1"/>
                </a:solidFill>
              </a:rPr>
              <a:t>(reuses, assets, servises, </a:t>
            </a:r>
            <a:r>
              <a:rPr lang="en-US" altLang="ru-RU" sz="2400" b="1">
                <a:solidFill>
                  <a:schemeClr val="tx1"/>
                </a:solidFill>
              </a:rPr>
              <a:t>artifacts</a:t>
            </a:r>
            <a:r>
              <a:rPr lang="uk-UA" altLang="ru-RU" sz="2400" b="1">
                <a:solidFill>
                  <a:schemeClr val="tx1"/>
                </a:solidFill>
              </a:rPr>
              <a:t>),</a:t>
            </a:r>
          </a:p>
          <a:p>
            <a:pPr lvl="2" eaLnBrk="1" hangingPunct="1">
              <a:spcBef>
                <a:spcPct val="0"/>
              </a:spcBef>
              <a:spcAft>
                <a:spcPct val="0"/>
              </a:spcAft>
              <a:buClrTx/>
              <a:buSzTx/>
              <a:buFontTx/>
              <a:buNone/>
            </a:pPr>
            <a:r>
              <a:rPr lang="uk-UA" altLang="ru-RU" sz="2400" b="1">
                <a:solidFill>
                  <a:schemeClr val="tx1"/>
                </a:solidFill>
              </a:rPr>
              <a:t>-</a:t>
            </a:r>
            <a:r>
              <a:rPr lang="uk-UA" altLang="ru-RU" sz="2400" b="1">
                <a:solidFill>
                  <a:schemeClr val="tx2"/>
                </a:solidFill>
              </a:rPr>
              <a:t> операции сборки </a:t>
            </a:r>
            <a:r>
              <a:rPr lang="uk-UA" altLang="ru-RU" sz="2400" b="1">
                <a:solidFill>
                  <a:schemeClr val="tx1"/>
                </a:solidFill>
              </a:rPr>
              <a:t> и  преобразования данных к    разным форматам в современных средах  (VS.Net, IBM, Corba, Eclipse и др.) с помщью   новых сгенерированных  примитивных функци</a:t>
            </a:r>
            <a:r>
              <a:rPr lang="ru-RU" altLang="ru-RU" sz="2400" b="1">
                <a:solidFill>
                  <a:schemeClr val="tx1"/>
                </a:solidFill>
              </a:rPr>
              <a:t>й</a:t>
            </a:r>
            <a:r>
              <a:rPr lang="uk-UA" altLang="ru-RU" sz="2400" b="1">
                <a:solidFill>
                  <a:schemeClr val="tx1"/>
                </a:solidFill>
              </a:rPr>
              <a:t> GDT стандарту ISO/IEC 11404–2007 к  </a:t>
            </a:r>
            <a:r>
              <a:rPr lang="en-US" altLang="ru-RU" sz="2400" b="1">
                <a:solidFill>
                  <a:schemeClr val="tx1"/>
                </a:solidFill>
              </a:rPr>
              <a:t>FDT</a:t>
            </a:r>
            <a:r>
              <a:rPr lang="uk-UA" altLang="ru-RU" sz="2400" b="1">
                <a:solidFill>
                  <a:schemeClr val="tx1"/>
                </a:solidFill>
              </a:rPr>
              <a:t>  ЯП (</a:t>
            </a:r>
            <a:r>
              <a:rPr lang="ru-RU" altLang="ru-RU" sz="2400" b="1">
                <a:solidFill>
                  <a:schemeClr val="tx1"/>
                </a:solidFill>
              </a:rPr>
              <a:t>и</a:t>
            </a:r>
            <a:r>
              <a:rPr lang="uk-UA" altLang="ru-RU" sz="2400" b="1">
                <a:solidFill>
                  <a:schemeClr val="tx1"/>
                </a:solidFill>
              </a:rPr>
              <a:t> обратно),</a:t>
            </a:r>
          </a:p>
          <a:p>
            <a:pPr lvl="2" eaLnBrk="1" hangingPunct="1">
              <a:spcBef>
                <a:spcPct val="0"/>
              </a:spcBef>
              <a:spcAft>
                <a:spcPct val="0"/>
              </a:spcAft>
              <a:buClrTx/>
              <a:buSzTx/>
              <a:buFontTx/>
              <a:buNone/>
            </a:pPr>
            <a:r>
              <a:rPr lang="uk-UA" altLang="ru-RU" sz="2400" b="1">
                <a:solidFill>
                  <a:schemeClr val="tx1"/>
                </a:solidFill>
              </a:rPr>
              <a:t>-</a:t>
            </a:r>
            <a:r>
              <a:rPr lang="uk-UA" altLang="ru-RU" sz="2400" b="1">
                <a:solidFill>
                  <a:schemeClr val="accent1"/>
                </a:solidFill>
              </a:rPr>
              <a:t> у</a:t>
            </a:r>
            <a:r>
              <a:rPr lang="uk-UA" altLang="ru-RU" sz="2400" b="1">
                <a:solidFill>
                  <a:schemeClr val="folHlink"/>
                </a:solidFill>
              </a:rPr>
              <a:t>меншение объема работ с  </a:t>
            </a:r>
            <a:r>
              <a:rPr lang="ru-RU" altLang="ru-RU" sz="2400" b="1">
                <a:solidFill>
                  <a:schemeClr val="tx1"/>
                </a:solidFill>
              </a:rPr>
              <a:t>изготовления</a:t>
            </a:r>
            <a:r>
              <a:rPr lang="uk-UA" altLang="ru-RU" sz="2400" b="1">
                <a:solidFill>
                  <a:schemeClr val="tx1"/>
                </a:solidFill>
              </a:rPr>
              <a:t>  систем семейства  СПС за счет  </a:t>
            </a:r>
            <a:r>
              <a:rPr lang="uk-UA" altLang="ru-RU" sz="2400" b="1">
                <a:solidFill>
                  <a:schemeClr val="folHlink"/>
                </a:solidFill>
              </a:rPr>
              <a:t>готовых КПИ, операций  компонентной алгебры </a:t>
            </a:r>
            <a:r>
              <a:rPr lang="ru-RU" altLang="ru-RU" sz="2400" b="1">
                <a:solidFill>
                  <a:schemeClr val="folHlink"/>
                </a:solidFill>
              </a:rPr>
              <a:t>и </a:t>
            </a:r>
            <a:r>
              <a:rPr lang="uk-UA" altLang="ru-RU" sz="2400" b="1">
                <a:solidFill>
                  <a:schemeClr val="folHlink"/>
                </a:solidFill>
              </a:rPr>
              <a:t> системы трансформации </a:t>
            </a:r>
            <a:r>
              <a:rPr lang="uk-UA" altLang="ru-RU" sz="2400" b="1">
                <a:solidFill>
                  <a:schemeClr val="tx1"/>
                </a:solidFill>
              </a:rPr>
              <a:t>GDT</a:t>
            </a:r>
            <a:r>
              <a:rPr lang="uk-UA" altLang="ru-RU" sz="2400">
                <a:solidFill>
                  <a:schemeClr val="tx1"/>
                </a:solidFill>
              </a:rPr>
              <a:t>  </a:t>
            </a:r>
            <a:r>
              <a:rPr lang="uk-UA" altLang="ru-RU" sz="2400">
                <a:solidFill>
                  <a:schemeClr val="tx1"/>
                </a:solidFill>
                <a:sym typeface="Symbol" pitchFamily="18" charset="2"/>
              </a:rPr>
              <a:t></a:t>
            </a:r>
            <a:r>
              <a:rPr lang="en-US" altLang="ru-RU" sz="2400" b="1">
                <a:solidFill>
                  <a:schemeClr val="tx1"/>
                </a:solidFill>
              </a:rPr>
              <a:t>FDT</a:t>
            </a:r>
            <a:r>
              <a:rPr lang="uk-UA" altLang="ru-RU" sz="2400" b="1">
                <a:solidFill>
                  <a:schemeClr val="folHlink"/>
                </a:solidFill>
              </a:rPr>
              <a:t>.</a:t>
            </a:r>
            <a:endParaRPr lang="ru-RU" altLang="ru-RU" sz="2400" b="1">
              <a:solidFill>
                <a:schemeClr val="folHlink"/>
              </a:solidFill>
            </a:endParaRPr>
          </a:p>
          <a:p>
            <a:pPr algn="ctr" eaLnBrk="1" hangingPunct="1">
              <a:spcBef>
                <a:spcPct val="0"/>
              </a:spcBef>
              <a:spcAft>
                <a:spcPct val="0"/>
              </a:spcAft>
              <a:buClrTx/>
              <a:buSzTx/>
              <a:buFontTx/>
              <a:buNone/>
            </a:pPr>
            <a:endParaRPr lang="ru-RU" altLang="ru-RU" sz="2400">
              <a:solidFill>
                <a:schemeClr val="folHlink"/>
              </a:solidFill>
              <a:latin typeface="Times New Roman" pitchFamily="18" charset="0"/>
            </a:endParaRPr>
          </a:p>
          <a:p>
            <a:pPr lvl="2" eaLnBrk="1" hangingPunct="1">
              <a:spcBef>
                <a:spcPct val="0"/>
              </a:spcBef>
              <a:spcAft>
                <a:spcPct val="0"/>
              </a:spcAft>
              <a:buClrTx/>
              <a:buSzTx/>
              <a:buFontTx/>
              <a:buNone/>
            </a:pPr>
            <a:endParaRPr lang="ru-RU" altLang="ru-RU" sz="2400" b="1">
              <a:solidFill>
                <a:schemeClr val="folHlink"/>
              </a:solidFill>
              <a:latin typeface="Times New Roman" pitchFamily="18" charset="0"/>
            </a:endParaRPr>
          </a:p>
          <a:p>
            <a:pPr>
              <a:spcBef>
                <a:spcPct val="0"/>
              </a:spcBef>
              <a:spcAft>
                <a:spcPct val="0"/>
              </a:spcAft>
              <a:buClrTx/>
              <a:buSzTx/>
              <a:buFontTx/>
              <a:buNone/>
            </a:pPr>
            <a:endParaRPr lang="ru-RU" altLang="ru-RU" sz="2000">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title" idx="4294967295"/>
          </p:nvPr>
        </p:nvSpPr>
        <p:spPr bwMode="auto">
          <a:xfrm>
            <a:off x="1793875" y="6524625"/>
            <a:ext cx="6511925" cy="73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buFont typeface="Georgia" pitchFamily="18" charset="0"/>
              <a:buNone/>
            </a:pPr>
            <a:endParaRPr lang="ru-RU" altLang="ru-RU" sz="1200" smtClean="0">
              <a:solidFill>
                <a:schemeClr val="tx1"/>
              </a:solidFill>
              <a:effectLst/>
              <a:latin typeface="Trebuchet MS" pitchFamily="34" charset="0"/>
            </a:endParaRPr>
          </a:p>
        </p:txBody>
      </p:sp>
      <p:graphicFrame>
        <p:nvGraphicFramePr>
          <p:cNvPr id="70659" name="Object 4"/>
          <p:cNvGraphicFramePr>
            <a:graphicFrameLocks noGrp="1" noChangeAspect="1"/>
          </p:cNvGraphicFramePr>
          <p:nvPr>
            <p:ph idx="4294967295"/>
          </p:nvPr>
        </p:nvGraphicFramePr>
        <p:xfrm>
          <a:off x="684213" y="620713"/>
          <a:ext cx="7991475" cy="5832475"/>
        </p:xfrm>
        <a:graphic>
          <a:graphicData uri="http://schemas.openxmlformats.org/presentationml/2006/ole">
            <mc:AlternateContent xmlns:mc="http://schemas.openxmlformats.org/markup-compatibility/2006">
              <mc:Choice xmlns:v="urn:schemas-microsoft-com:vml" Requires="v">
                <p:oleObj spid="_x0000_s70662" name="Visio" r:id="rId3" imgW="5869655" imgH="4112450" progId="Visio.Drawing.11">
                  <p:embed/>
                </p:oleObj>
              </mc:Choice>
              <mc:Fallback>
                <p:oleObj name="Visio" r:id="rId3" imgW="5869655" imgH="4112450" progId="Visio.Drawing.11">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620713"/>
                        <a:ext cx="79914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bwMode="auto">
          <a:xfrm>
            <a:off x="-180975" y="188913"/>
            <a:ext cx="9324975"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l" eaLnBrk="1" hangingPunct="1">
              <a:buFont typeface="Georgia" pitchFamily="18" charset="0"/>
              <a:buNone/>
            </a:pPr>
            <a:r>
              <a:rPr lang="uk-UA" altLang="ru-RU" sz="3600" b="0" smtClean="0">
                <a:solidFill>
                  <a:schemeClr val="tx1"/>
                </a:solidFill>
                <a:effectLst/>
                <a:latin typeface="Trebuchet MS" pitchFamily="34" charset="0"/>
              </a:rPr>
              <a:t>  </a:t>
            </a:r>
            <a:r>
              <a:rPr lang="uk-UA" altLang="ru-RU" sz="3600" b="0" smtClean="0">
                <a:solidFill>
                  <a:schemeClr val="tx1"/>
                </a:solidFill>
                <a:effectLst/>
                <a:latin typeface="Arial" pitchFamily="34" charset="0"/>
              </a:rPr>
              <a:t>           </a:t>
            </a:r>
            <a:r>
              <a:rPr lang="uk-UA" altLang="ru-RU" sz="2800" smtClean="0">
                <a:solidFill>
                  <a:schemeClr val="tx1"/>
                </a:solidFill>
                <a:effectLst/>
                <a:latin typeface="Times New Roman" pitchFamily="18" charset="0"/>
              </a:rPr>
              <a:t>Базов</a:t>
            </a:r>
            <a:r>
              <a:rPr lang="ru-RU" altLang="ru-RU" sz="2800" smtClean="0">
                <a:solidFill>
                  <a:schemeClr val="tx1"/>
                </a:solidFill>
                <a:effectLst/>
                <a:latin typeface="Times New Roman" pitchFamily="18" charset="0"/>
              </a:rPr>
              <a:t>ые</a:t>
            </a:r>
            <a:r>
              <a:rPr lang="uk-UA" altLang="ru-RU" sz="2800" smtClean="0">
                <a:solidFill>
                  <a:schemeClr val="tx1"/>
                </a:solidFill>
                <a:effectLst/>
                <a:latin typeface="Times New Roman" pitchFamily="18" charset="0"/>
              </a:rPr>
              <a:t> </a:t>
            </a:r>
            <a:r>
              <a:rPr lang="ru-RU" altLang="ru-RU" sz="2800" smtClean="0">
                <a:solidFill>
                  <a:schemeClr val="tx1"/>
                </a:solidFill>
                <a:effectLst/>
                <a:latin typeface="Times New Roman" pitchFamily="18" charset="0"/>
              </a:rPr>
              <a:t>э</a:t>
            </a:r>
            <a:r>
              <a:rPr lang="uk-UA" altLang="ru-RU" sz="2800" smtClean="0">
                <a:solidFill>
                  <a:schemeClr val="tx1"/>
                </a:solidFill>
                <a:effectLst/>
                <a:latin typeface="Times New Roman" pitchFamily="18" charset="0"/>
              </a:rPr>
              <a:t>лементы сборочных технологий</a:t>
            </a:r>
            <a:r>
              <a:rPr lang="uk-UA" altLang="ru-RU" sz="3200" b="0" smtClean="0">
                <a:solidFill>
                  <a:schemeClr val="tx1"/>
                </a:solidFill>
                <a:effectLst/>
                <a:latin typeface="Trebuchet MS" pitchFamily="34" charset="0"/>
              </a:rPr>
              <a:t/>
            </a:r>
            <a:br>
              <a:rPr lang="uk-UA" altLang="ru-RU" sz="3200" b="0" smtClean="0">
                <a:solidFill>
                  <a:schemeClr val="tx1"/>
                </a:solidFill>
                <a:effectLst/>
                <a:latin typeface="Trebuchet MS" pitchFamily="34" charset="0"/>
              </a:rPr>
            </a:br>
            <a:endParaRPr lang="ru-RU" altLang="ru-RU" sz="3200" b="0" smtClean="0">
              <a:solidFill>
                <a:schemeClr val="tx1"/>
              </a:solidFill>
              <a:effectLst/>
              <a:latin typeface="Trebuchet MS" pitchFamily="34" charset="0"/>
            </a:endParaRPr>
          </a:p>
        </p:txBody>
      </p:sp>
      <p:sp>
        <p:nvSpPr>
          <p:cNvPr id="71683" name="Rectangle 3"/>
          <p:cNvSpPr>
            <a:spLocks noGrp="1"/>
          </p:cNvSpPr>
          <p:nvPr>
            <p:ph type="body" idx="4294967295"/>
          </p:nvPr>
        </p:nvSpPr>
        <p:spPr>
          <a:xfrm>
            <a:off x="179388" y="1196975"/>
            <a:ext cx="8775700" cy="5400675"/>
          </a:xfrm>
        </p:spPr>
        <p:txBody>
          <a:bodyPr/>
          <a:lstStyle/>
          <a:p>
            <a:pPr eaLnBrk="1" hangingPunct="1">
              <a:lnSpc>
                <a:spcPct val="90000"/>
              </a:lnSpc>
              <a:buFont typeface="Georgia" pitchFamily="18" charset="0"/>
              <a:buNone/>
            </a:pPr>
            <a:r>
              <a:rPr lang="ru-RU" altLang="ru-RU" b="1" i="1" smtClean="0">
                <a:solidFill>
                  <a:schemeClr val="accent1"/>
                </a:solidFill>
                <a:latin typeface="Trebuchet MS" pitchFamily="34" charset="0"/>
              </a:rPr>
              <a:t>-</a:t>
            </a:r>
            <a:r>
              <a:rPr lang="ru-RU" altLang="ru-RU" b="1" i="1" smtClean="0">
                <a:solidFill>
                  <a:schemeClr val="hlink"/>
                </a:solidFill>
                <a:latin typeface="Trebuchet MS" pitchFamily="34" charset="0"/>
              </a:rPr>
              <a:t> </a:t>
            </a:r>
            <a:r>
              <a:rPr lang="ru-RU" altLang="ru-RU" b="1" i="1" smtClean="0">
                <a:solidFill>
                  <a:schemeClr val="accent1"/>
                </a:solidFill>
                <a:latin typeface="Trebuchet MS" pitchFamily="34" charset="0"/>
              </a:rPr>
              <a:t>готовые программные </a:t>
            </a:r>
            <a:r>
              <a:rPr lang="uk-UA" altLang="ru-RU" b="1" i="1" smtClean="0">
                <a:solidFill>
                  <a:schemeClr val="accent1"/>
                </a:solidFill>
                <a:latin typeface="Trebuchet MS" pitchFamily="34" charset="0"/>
              </a:rPr>
              <a:t>компоненты</a:t>
            </a:r>
            <a:r>
              <a:rPr lang="ru-RU" altLang="ru-RU" b="1" i="1" smtClean="0">
                <a:solidFill>
                  <a:schemeClr val="hlink"/>
                </a:solidFill>
                <a:latin typeface="Trebuchet MS" pitchFamily="34" charset="0"/>
              </a:rPr>
              <a:t> </a:t>
            </a:r>
            <a:r>
              <a:rPr lang="ru-RU" altLang="ru-RU" b="1" i="1" smtClean="0">
                <a:latin typeface="Trebuchet MS" pitchFamily="34" charset="0"/>
              </a:rPr>
              <a:t> </a:t>
            </a:r>
            <a:r>
              <a:rPr lang="ru-RU" altLang="ru-RU" b="1" smtClean="0">
                <a:latin typeface="Trebuchet MS" pitchFamily="34" charset="0"/>
              </a:rPr>
              <a:t>(артефакты,</a:t>
            </a:r>
            <a:r>
              <a:rPr lang="ru-RU" altLang="ru-RU" b="1" i="1" smtClean="0">
                <a:latin typeface="Trebuchet MS" pitchFamily="34" charset="0"/>
              </a:rPr>
              <a:t> </a:t>
            </a:r>
            <a:r>
              <a:rPr lang="ru-RU" altLang="ru-RU" b="1" smtClean="0">
                <a:latin typeface="Trebuchet MS" pitchFamily="34" charset="0"/>
              </a:rPr>
              <a:t>программы, системы, reuses, assets, КПИ и т.п.); </a:t>
            </a:r>
            <a:endParaRPr lang="ru-RU" altLang="ru-RU" b="1" i="1" smtClean="0">
              <a:latin typeface="Trebuchet MS" pitchFamily="34" charset="0"/>
            </a:endParaRPr>
          </a:p>
          <a:p>
            <a:pPr eaLnBrk="1" hangingPunct="1">
              <a:lnSpc>
                <a:spcPct val="90000"/>
              </a:lnSpc>
              <a:buFont typeface="Georgia" pitchFamily="18" charset="0"/>
              <a:buNone/>
            </a:pPr>
            <a:r>
              <a:rPr lang="ru-RU" altLang="ru-RU" b="1" i="1" smtClean="0">
                <a:solidFill>
                  <a:schemeClr val="accent1"/>
                </a:solidFill>
                <a:latin typeface="Trebuchet MS" pitchFamily="34" charset="0"/>
              </a:rPr>
              <a:t>- интерфейс, </a:t>
            </a:r>
            <a:r>
              <a:rPr lang="ru-RU" altLang="ru-RU" b="1" smtClean="0">
                <a:latin typeface="Trebuchet MS" pitchFamily="34" charset="0"/>
              </a:rPr>
              <a:t>как спецификатор паспортных данных готовых разнородных ресурсов, независимо от языка  программирования, в  языке спецификации интерфейса   (IDL, API, SIDL, WSDL, RAS и т.п.);</a:t>
            </a:r>
            <a:endParaRPr lang="ru-RU" altLang="ru-RU" b="1" i="1" smtClean="0">
              <a:latin typeface="Trebuchet MS" pitchFamily="34" charset="0"/>
            </a:endParaRPr>
          </a:p>
          <a:p>
            <a:pPr eaLnBrk="1" hangingPunct="1">
              <a:lnSpc>
                <a:spcPct val="90000"/>
              </a:lnSpc>
              <a:buFont typeface="Georgia" pitchFamily="18" charset="0"/>
              <a:buNone/>
            </a:pPr>
            <a:r>
              <a:rPr lang="uk-UA" altLang="ru-RU" b="1" i="1" smtClean="0">
                <a:solidFill>
                  <a:schemeClr val="accent1"/>
                </a:solidFill>
                <a:latin typeface="Trebuchet MS" pitchFamily="34" charset="0"/>
              </a:rPr>
              <a:t>- о</a:t>
            </a:r>
            <a:r>
              <a:rPr lang="ru-RU" altLang="ru-RU" b="1" i="1" smtClean="0">
                <a:solidFill>
                  <a:schemeClr val="accent1"/>
                </a:solidFill>
                <a:latin typeface="Trebuchet MS" pitchFamily="34" charset="0"/>
              </a:rPr>
              <a:t>перационная среда</a:t>
            </a:r>
            <a:r>
              <a:rPr lang="ru-RU" altLang="ru-RU" b="1" i="1" smtClean="0">
                <a:solidFill>
                  <a:schemeClr val="hlink"/>
                </a:solidFill>
                <a:latin typeface="Trebuchet MS" pitchFamily="34" charset="0"/>
              </a:rPr>
              <a:t>,</a:t>
            </a:r>
            <a:r>
              <a:rPr lang="ru-RU" altLang="ru-RU" b="1" smtClean="0">
                <a:solidFill>
                  <a:schemeClr val="hlink"/>
                </a:solidFill>
                <a:latin typeface="Trebuchet MS" pitchFamily="34" charset="0"/>
              </a:rPr>
              <a:t> </a:t>
            </a:r>
            <a:r>
              <a:rPr lang="ru-RU" altLang="ru-RU" b="1" smtClean="0">
                <a:latin typeface="Trebuchet MS" pitchFamily="34" charset="0"/>
              </a:rPr>
              <a:t>содержащая системные программные средства и инструменты для поддержки  сборки (интеграции) разнородных  ресурсов;</a:t>
            </a:r>
            <a:endParaRPr lang="ru-RU" altLang="ru-RU" b="1" i="1" smtClean="0">
              <a:latin typeface="Trebuchet MS" pitchFamily="34" charset="0"/>
            </a:endParaRPr>
          </a:p>
          <a:p>
            <a:pPr eaLnBrk="1" hangingPunct="1">
              <a:lnSpc>
                <a:spcPct val="90000"/>
              </a:lnSpc>
              <a:buFont typeface="Georgia" pitchFamily="18" charset="0"/>
              <a:buNone/>
            </a:pPr>
            <a:r>
              <a:rPr lang="ru-RU" altLang="ru-RU" b="1" i="1" smtClean="0">
                <a:solidFill>
                  <a:schemeClr val="accent1"/>
                </a:solidFill>
                <a:latin typeface="Trebuchet MS" pitchFamily="34" charset="0"/>
              </a:rPr>
              <a:t>- ТЛ,  продуктовые</a:t>
            </a:r>
            <a:r>
              <a:rPr lang="ru-RU" altLang="ru-RU" b="1" smtClean="0">
                <a:solidFill>
                  <a:schemeClr val="accent1"/>
                </a:solidFill>
                <a:latin typeface="Trebuchet MS" pitchFamily="34" charset="0"/>
              </a:rPr>
              <a:t> </a:t>
            </a:r>
            <a:r>
              <a:rPr lang="ru-RU" altLang="ru-RU" b="1" i="1" smtClean="0">
                <a:solidFill>
                  <a:schemeClr val="accent1"/>
                </a:solidFill>
                <a:latin typeface="Trebuchet MS" pitchFamily="34" charset="0"/>
              </a:rPr>
              <a:t>линии</a:t>
            </a:r>
            <a:r>
              <a:rPr lang="ru-RU" altLang="ru-RU" b="1" smtClean="0">
                <a:solidFill>
                  <a:schemeClr val="accent1"/>
                </a:solidFill>
                <a:latin typeface="Trebuchet MS" pitchFamily="34" charset="0"/>
              </a:rPr>
              <a:t> </a:t>
            </a:r>
            <a:r>
              <a:rPr lang="ru-RU" altLang="ru-RU" b="1" smtClean="0">
                <a:latin typeface="Trebuchet MS" pitchFamily="34" charset="0"/>
              </a:rPr>
              <a:t> (Product Lines)</a:t>
            </a:r>
            <a:r>
              <a:rPr lang="en-US" altLang="ru-RU" b="1" smtClean="0">
                <a:latin typeface="Trebuchet MS" pitchFamily="34" charset="0"/>
              </a:rPr>
              <a:t>, CASE Tools;</a:t>
            </a:r>
            <a:r>
              <a:rPr lang="ru-RU" altLang="ru-RU" b="1" smtClean="0">
                <a:latin typeface="Trebuchet MS" pitchFamily="34" charset="0"/>
              </a:rPr>
              <a:t>  </a:t>
            </a:r>
            <a:endParaRPr lang="ru-RU" altLang="ru-RU" b="1" i="1" smtClean="0">
              <a:latin typeface="Trebuchet MS" pitchFamily="34" charset="0"/>
            </a:endParaRPr>
          </a:p>
          <a:p>
            <a:pPr eaLnBrk="1" hangingPunct="1">
              <a:lnSpc>
                <a:spcPct val="90000"/>
              </a:lnSpc>
              <a:buFont typeface="Georgia" pitchFamily="18" charset="0"/>
              <a:buNone/>
            </a:pPr>
            <a:r>
              <a:rPr lang="en-US" altLang="ru-RU" b="1" i="1" smtClean="0">
                <a:solidFill>
                  <a:schemeClr val="accent1"/>
                </a:solidFill>
                <a:latin typeface="Trebuchet MS" pitchFamily="34" charset="0"/>
              </a:rPr>
              <a:t>- </a:t>
            </a:r>
            <a:r>
              <a:rPr lang="ru-RU" altLang="ru-RU" b="1" i="1" smtClean="0">
                <a:solidFill>
                  <a:schemeClr val="accent1"/>
                </a:solidFill>
                <a:latin typeface="Trebuchet MS" pitchFamily="34" charset="0"/>
              </a:rPr>
              <a:t>метод разработки</a:t>
            </a:r>
            <a:r>
              <a:rPr lang="ru-RU" altLang="ru-RU" b="1" smtClean="0">
                <a:solidFill>
                  <a:schemeClr val="accent1"/>
                </a:solidFill>
                <a:latin typeface="Trebuchet MS" pitchFamily="34" charset="0"/>
              </a:rPr>
              <a:t> </a:t>
            </a:r>
            <a:r>
              <a:rPr lang="ru-RU" altLang="ru-RU" b="1" smtClean="0">
                <a:latin typeface="Trebuchet MS" pitchFamily="34" charset="0"/>
              </a:rPr>
              <a:t>(ОКМ, сборка</a:t>
            </a:r>
            <a:r>
              <a:rPr lang="uk-UA" altLang="ru-RU" b="1" smtClean="0">
                <a:latin typeface="Trebuchet MS" pitchFamily="34" charset="0"/>
              </a:rPr>
              <a:t>, композиция</a:t>
            </a:r>
            <a:r>
              <a:rPr lang="ru-RU" altLang="ru-RU" b="1" smtClean="0">
                <a:latin typeface="Trebuchet MS" pitchFamily="34" charset="0"/>
              </a:rPr>
              <a:t> КПИ, </a:t>
            </a:r>
            <a:r>
              <a:rPr lang="ru-RU" altLang="ru-RU" b="1" i="1" smtClean="0">
                <a:latin typeface="Trebuchet MS" pitchFamily="34" charset="0"/>
              </a:rPr>
              <a:t> </a:t>
            </a:r>
            <a:r>
              <a:rPr lang="en-US" altLang="ru-RU" b="1" smtClean="0">
                <a:latin typeface="Trebuchet MS" pitchFamily="34" charset="0"/>
              </a:rPr>
              <a:t>UML</a:t>
            </a:r>
            <a:r>
              <a:rPr lang="ru-RU" altLang="ru-RU" b="1" smtClean="0">
                <a:latin typeface="Trebuchet MS" pitchFamily="34" charset="0"/>
              </a:rPr>
              <a:t>, </a:t>
            </a:r>
            <a:r>
              <a:rPr lang="en-US" altLang="ru-RU" b="1" smtClean="0">
                <a:latin typeface="Trebuchet MS" pitchFamily="34" charset="0"/>
              </a:rPr>
              <a:t>DSL</a:t>
            </a:r>
            <a:r>
              <a:rPr lang="ru-RU" altLang="ru-RU" b="1" smtClean="0">
                <a:latin typeface="Trebuchet MS" pitchFamily="34" charset="0"/>
              </a:rPr>
              <a:t> и </a:t>
            </a:r>
            <a:r>
              <a:rPr lang="ru-RU" altLang="ru-RU" b="1" smtClean="0">
                <a:solidFill>
                  <a:schemeClr val="accent1"/>
                </a:solidFill>
                <a:latin typeface="Trebuchet MS" pitchFamily="34" charset="0"/>
              </a:rPr>
              <a:t>др.);</a:t>
            </a:r>
          </a:p>
          <a:p>
            <a:pPr eaLnBrk="1" hangingPunct="1">
              <a:lnSpc>
                <a:spcPct val="90000"/>
              </a:lnSpc>
              <a:buFontTx/>
              <a:buChar char="-"/>
            </a:pPr>
            <a:r>
              <a:rPr lang="uk-UA" altLang="ru-RU" b="1" i="1" smtClean="0">
                <a:solidFill>
                  <a:schemeClr val="accent1"/>
                </a:solidFill>
                <a:latin typeface="Trebuchet MS" pitchFamily="34" charset="0"/>
              </a:rPr>
              <a:t>с</a:t>
            </a:r>
            <a:r>
              <a:rPr lang="ru-RU" altLang="ru-RU" b="1" i="1" smtClean="0">
                <a:solidFill>
                  <a:schemeClr val="accent1"/>
                </a:solidFill>
                <a:latin typeface="Trebuchet MS" pitchFamily="34" charset="0"/>
              </a:rPr>
              <a:t>борочный конвейер</a:t>
            </a:r>
            <a:r>
              <a:rPr lang="ru-RU" altLang="ru-RU" b="1" i="1" smtClean="0">
                <a:solidFill>
                  <a:schemeClr val="hlink"/>
                </a:solidFill>
                <a:latin typeface="Trebuchet MS" pitchFamily="34" charset="0"/>
              </a:rPr>
              <a:t> </a:t>
            </a:r>
            <a:r>
              <a:rPr lang="ru-RU" altLang="ru-RU" b="1" smtClean="0">
                <a:latin typeface="Trebuchet MS" pitchFamily="34" charset="0"/>
              </a:rPr>
              <a:t>(конфигурация, комплекс, семейство, пакет).</a:t>
            </a:r>
          </a:p>
          <a:p>
            <a:pPr eaLnBrk="1" hangingPunct="1">
              <a:lnSpc>
                <a:spcPct val="90000"/>
              </a:lnSpc>
              <a:buFontTx/>
              <a:buNone/>
            </a:pPr>
            <a:r>
              <a:rPr lang="ru-RU" altLang="ru-RU" b="1" smtClean="0">
                <a:latin typeface="Trebuchet MS" pitchFamily="34" charset="0"/>
              </a:rPr>
              <a:t>                                                                            </a:t>
            </a:r>
            <a:r>
              <a:rPr lang="ru-RU" altLang="ru-RU" sz="1200" b="1" smtClean="0">
                <a:latin typeface="Trebuchet MS" pitchFamily="34" charset="0"/>
              </a:rPr>
              <a:t>Е.М.Лаврищева</a:t>
            </a:r>
            <a:endParaRPr lang="ru-RU" altLang="ru-RU" b="1" smtClean="0">
              <a:latin typeface="Trebuchet MS"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bwMode="auto">
          <a:xfrm>
            <a:off x="0" y="0"/>
            <a:ext cx="8909050" cy="792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3200" smtClean="0">
                <a:solidFill>
                  <a:schemeClr val="tx1"/>
                </a:solidFill>
                <a:effectLst/>
                <a:latin typeface="Times New Roman" pitchFamily="18" charset="0"/>
              </a:rPr>
              <a:t>Системы поддержки ТП в мире</a:t>
            </a:r>
            <a:endParaRPr lang="ru-RU" altLang="ru-RU" sz="3200" smtClean="0">
              <a:solidFill>
                <a:schemeClr val="tx1"/>
              </a:solidFill>
              <a:effectLst/>
              <a:latin typeface="Times New Roman" pitchFamily="18" charset="0"/>
            </a:endParaRPr>
          </a:p>
        </p:txBody>
      </p:sp>
      <p:sp>
        <p:nvSpPr>
          <p:cNvPr id="72707" name="Rectangle 3"/>
          <p:cNvSpPr>
            <a:spLocks noGrp="1"/>
          </p:cNvSpPr>
          <p:nvPr>
            <p:ph type="body" idx="4294967295"/>
          </p:nvPr>
        </p:nvSpPr>
        <p:spPr>
          <a:xfrm>
            <a:off x="179388" y="765175"/>
            <a:ext cx="8964612" cy="5689600"/>
          </a:xfrm>
        </p:spPr>
        <p:txBody>
          <a:bodyPr/>
          <a:lstStyle/>
          <a:p>
            <a:pPr eaLnBrk="1" hangingPunct="1">
              <a:lnSpc>
                <a:spcPct val="80000"/>
              </a:lnSpc>
              <a:buFont typeface="Georgia" pitchFamily="18" charset="0"/>
              <a:buNone/>
            </a:pPr>
            <a:r>
              <a:rPr lang="ru-RU" altLang="ru-RU" sz="1800" b="1" smtClean="0">
                <a:latin typeface="Trebuchet MS" pitchFamily="34" charset="0"/>
              </a:rPr>
              <a:t>1. </a:t>
            </a:r>
            <a:r>
              <a:rPr lang="en-US" altLang="ru-RU" sz="1800" b="1" smtClean="0">
                <a:solidFill>
                  <a:schemeClr val="folHlink"/>
                </a:solidFill>
                <a:latin typeface="Trebuchet MS" pitchFamily="34" charset="0"/>
              </a:rPr>
              <a:t>Sun Microsytems </a:t>
            </a:r>
            <a:r>
              <a:rPr lang="en-US" altLang="ru-RU" sz="1800" b="1" smtClean="0">
                <a:latin typeface="Trebuchet MS" pitchFamily="34" charset="0"/>
              </a:rPr>
              <a:t>(Call – RPC,  RMI Java, </a:t>
            </a:r>
            <a:r>
              <a:rPr lang="ru-RU" altLang="ru-RU" sz="1800" b="1" smtClean="0">
                <a:latin typeface="Trebuchet MS" pitchFamily="34" charset="0"/>
              </a:rPr>
              <a:t>описание ТД в </a:t>
            </a:r>
            <a:r>
              <a:rPr lang="en-US" altLang="ru-RU" sz="1800" b="1" smtClean="0">
                <a:latin typeface="Trebuchet MS" pitchFamily="34" charset="0"/>
              </a:rPr>
              <a:t>RPC</a:t>
            </a:r>
            <a:r>
              <a:rPr lang="ru-RU" altLang="ru-RU" sz="1800" b="1" smtClean="0">
                <a:latin typeface="Trebuchet MS" pitchFamily="34" charset="0"/>
              </a:rPr>
              <a:t>, операции для клиента (</a:t>
            </a:r>
            <a:r>
              <a:rPr lang="en-US" altLang="ru-RU" sz="1800" b="1" smtClean="0">
                <a:latin typeface="Trebuchet MS" pitchFamily="34" charset="0"/>
              </a:rPr>
              <a:t>clnt)</a:t>
            </a:r>
            <a:r>
              <a:rPr lang="ru-RU" altLang="ru-RU" sz="1800" b="1" smtClean="0">
                <a:latin typeface="Trebuchet MS" pitchFamily="34" charset="0"/>
              </a:rPr>
              <a:t> и сервера </a:t>
            </a:r>
            <a:r>
              <a:rPr lang="en-US" altLang="ru-RU" sz="1800" b="1" smtClean="0">
                <a:latin typeface="Trebuchet MS" pitchFamily="34" charset="0"/>
              </a:rPr>
              <a:t>(replay), RPC-</a:t>
            </a:r>
            <a:r>
              <a:rPr lang="ru-RU" altLang="ru-RU" sz="1800" b="1" smtClean="0">
                <a:latin typeface="Trebuchet MS" pitchFamily="34" charset="0"/>
              </a:rPr>
              <a:t>библиотека).</a:t>
            </a:r>
          </a:p>
          <a:p>
            <a:pPr eaLnBrk="1" hangingPunct="1">
              <a:lnSpc>
                <a:spcPct val="80000"/>
              </a:lnSpc>
              <a:buFont typeface="Georgia" pitchFamily="18" charset="0"/>
              <a:buNone/>
            </a:pPr>
            <a:r>
              <a:rPr lang="ru-RU" altLang="ru-RU" sz="1800" b="1" i="1" smtClean="0">
                <a:latin typeface="Trebuchet MS" pitchFamily="34" charset="0"/>
              </a:rPr>
              <a:t>2. </a:t>
            </a:r>
            <a:r>
              <a:rPr lang="ru-RU" altLang="ru-RU" sz="1800" b="1" i="1" smtClean="0">
                <a:solidFill>
                  <a:schemeClr val="folHlink"/>
                </a:solidFill>
                <a:latin typeface="Trebuchet MS" pitchFamily="34" charset="0"/>
              </a:rPr>
              <a:t>Component Object Model</a:t>
            </a:r>
            <a:r>
              <a:rPr lang="ru-RU" altLang="ru-RU" sz="1800" b="1" i="1" smtClean="0">
                <a:latin typeface="Trebuchet MS" pitchFamily="34" charset="0"/>
              </a:rPr>
              <a:t> </a:t>
            </a:r>
            <a:r>
              <a:rPr lang="ru-RU" altLang="ru-RU" sz="1800" b="1" smtClean="0">
                <a:latin typeface="Trebuchet MS" pitchFamily="34" charset="0"/>
              </a:rPr>
              <a:t>(COM) –  стандарт  для компонентов - протокол  конкретизации и использование компонентов и данных между процессами или между компьютерами. ActiveX, OLE -  взаемосвязь в языках  Visual Basic, C++, </a:t>
            </a:r>
            <a:r>
              <a:rPr lang="en-US" altLang="ru-RU" sz="1800" b="1" smtClean="0">
                <a:latin typeface="Trebuchet MS" pitchFamily="34" charset="0"/>
              </a:rPr>
              <a:t>C#, </a:t>
            </a:r>
            <a:r>
              <a:rPr lang="ru-RU" altLang="ru-RU" sz="1800" b="1" smtClean="0">
                <a:latin typeface="Trebuchet MS" pitchFamily="34" charset="0"/>
              </a:rPr>
              <a:t>.NET и  др.</a:t>
            </a:r>
          </a:p>
          <a:p>
            <a:pPr eaLnBrk="1" hangingPunct="1">
              <a:lnSpc>
                <a:spcPct val="80000"/>
              </a:lnSpc>
              <a:buFont typeface="Georgia" pitchFamily="18" charset="0"/>
              <a:buNone/>
            </a:pPr>
            <a:r>
              <a:rPr lang="ru-RU" altLang="ru-RU" sz="1800" b="1" smtClean="0">
                <a:latin typeface="Trebuchet MS" pitchFamily="34" charset="0"/>
              </a:rPr>
              <a:t>3.  </a:t>
            </a:r>
            <a:r>
              <a:rPr lang="ru-RU" altLang="ru-RU" sz="1800" b="1" i="1" smtClean="0">
                <a:solidFill>
                  <a:schemeClr val="folHlink"/>
                </a:solidFill>
                <a:latin typeface="Trebuchet MS" pitchFamily="34" charset="0"/>
              </a:rPr>
              <a:t>Java Beans </a:t>
            </a:r>
            <a:r>
              <a:rPr lang="ru-RU" altLang="ru-RU" sz="1800" b="1" smtClean="0">
                <a:latin typeface="Trebuchet MS" pitchFamily="34" charset="0"/>
              </a:rPr>
              <a:t>– стандарт Sun Microsystems для  компонентов (зависимый от языка).</a:t>
            </a:r>
          </a:p>
          <a:p>
            <a:pPr eaLnBrk="1" hangingPunct="1">
              <a:lnSpc>
                <a:spcPct val="80000"/>
              </a:lnSpc>
              <a:buFont typeface="Georgia" pitchFamily="18" charset="0"/>
              <a:buNone/>
            </a:pPr>
            <a:r>
              <a:rPr lang="ru-RU" altLang="ru-RU" sz="1800" b="1" smtClean="0">
                <a:latin typeface="Trebuchet MS" pitchFamily="34" charset="0"/>
              </a:rPr>
              <a:t>4. </a:t>
            </a:r>
            <a:r>
              <a:rPr lang="ru-RU" altLang="ru-RU" sz="1800" b="1" i="1" smtClean="0">
                <a:solidFill>
                  <a:schemeClr val="folHlink"/>
                </a:solidFill>
                <a:latin typeface="Trebuchet MS" pitchFamily="34" charset="0"/>
              </a:rPr>
              <a:t>CORBA </a:t>
            </a:r>
            <a:r>
              <a:rPr lang="ru-RU" altLang="ru-RU" sz="1800" b="1" smtClean="0">
                <a:latin typeface="Trebuchet MS" pitchFamily="34" charset="0"/>
              </a:rPr>
              <a:t>(IDL-интерфейс для связи  КПИ в ЯП,  отображения одного ЯП      в другой и преобразование типов данных ).</a:t>
            </a:r>
          </a:p>
          <a:p>
            <a:pPr eaLnBrk="1" hangingPunct="1">
              <a:lnSpc>
                <a:spcPct val="80000"/>
              </a:lnSpc>
              <a:buFont typeface="Georgia" pitchFamily="18" charset="0"/>
              <a:buNone/>
            </a:pPr>
            <a:r>
              <a:rPr lang="ru-RU" altLang="ru-RU" sz="1800" b="1" smtClean="0">
                <a:latin typeface="Trebuchet MS" pitchFamily="34" charset="0"/>
              </a:rPr>
              <a:t>5. </a:t>
            </a:r>
            <a:r>
              <a:rPr lang="en-US" altLang="ru-RU" sz="1800" b="1" i="1" smtClean="0">
                <a:solidFill>
                  <a:schemeClr val="folHlink"/>
                </a:solidFill>
                <a:latin typeface="Trebuchet MS" pitchFamily="34" charset="0"/>
              </a:rPr>
              <a:t>Microsoft Visual Studio.NET </a:t>
            </a:r>
            <a:r>
              <a:rPr lang="en-US" altLang="ru-RU" sz="1800" b="1" smtClean="0">
                <a:latin typeface="Trebuchet MS" pitchFamily="34" charset="0"/>
              </a:rPr>
              <a:t>- среда разработки</a:t>
            </a:r>
            <a:r>
              <a:rPr lang="ru-RU" altLang="ru-RU" sz="1800" b="1" smtClean="0">
                <a:latin typeface="Trebuchet MS" pitchFamily="34" charset="0"/>
              </a:rPr>
              <a:t> и </a:t>
            </a:r>
            <a:r>
              <a:rPr lang="en-US" altLang="ru-RU" sz="1800" b="1" smtClean="0">
                <a:latin typeface="Trebuchet MS" pitchFamily="34" charset="0"/>
              </a:rPr>
              <a:t>выполнения - Common Language Runtime (CLR)</a:t>
            </a:r>
            <a:r>
              <a:rPr lang="ru-RU" altLang="ru-RU" sz="1800" b="1" smtClean="0">
                <a:latin typeface="Trebuchet MS" pitchFamily="34" charset="0"/>
              </a:rPr>
              <a:t>, </a:t>
            </a:r>
            <a:r>
              <a:rPr lang="en-US" altLang="ru-RU" sz="1800" b="1" smtClean="0">
                <a:latin typeface="Trebuchet MS" pitchFamily="34" charset="0"/>
              </a:rPr>
              <a:t> cреда выполнения </a:t>
            </a:r>
            <a:r>
              <a:rPr lang="ru-RU" altLang="ru-RU" sz="1800" b="1" smtClean="0">
                <a:latin typeface="Trebuchet MS" pitchFamily="34" charset="0"/>
              </a:rPr>
              <a:t> как </a:t>
            </a:r>
            <a:r>
              <a:rPr lang="en-US" altLang="ru-RU" sz="1800" b="1" smtClean="0">
                <a:latin typeface="Trebuchet MS" pitchFamily="34" charset="0"/>
              </a:rPr>
              <a:t>CLR реализ</a:t>
            </a:r>
            <a:r>
              <a:rPr lang="ru-RU" altLang="ru-RU" sz="1800" b="1" smtClean="0">
                <a:latin typeface="Trebuchet MS" pitchFamily="34" charset="0"/>
              </a:rPr>
              <a:t>ация</a:t>
            </a:r>
            <a:r>
              <a:rPr lang="en-US" altLang="ru-RU" sz="1800" b="1" smtClean="0">
                <a:latin typeface="Trebuchet MS" pitchFamily="34" charset="0"/>
              </a:rPr>
              <a:t>     </a:t>
            </a:r>
            <a:r>
              <a:rPr lang="ru-RU" altLang="ru-RU" sz="1800" b="1" smtClean="0">
                <a:latin typeface="Trebuchet MS" pitchFamily="34" charset="0"/>
              </a:rPr>
              <a:t>ТД</a:t>
            </a:r>
            <a:r>
              <a:rPr lang="en-US" altLang="ru-RU" sz="1800" b="1" smtClean="0">
                <a:latin typeface="Trebuchet MS" pitchFamily="34" charset="0"/>
              </a:rPr>
              <a:t>, межъязыков</a:t>
            </a:r>
            <a:r>
              <a:rPr lang="ru-RU" altLang="ru-RU" sz="1800" b="1" smtClean="0">
                <a:latin typeface="Trebuchet MS" pitchFamily="34" charset="0"/>
              </a:rPr>
              <a:t>ого </a:t>
            </a:r>
            <a:r>
              <a:rPr lang="en-US" altLang="ru-RU" sz="1800" b="1" smtClean="0">
                <a:latin typeface="Trebuchet MS" pitchFamily="34" charset="0"/>
              </a:rPr>
              <a:t> взаи</a:t>
            </a:r>
            <a:r>
              <a:rPr lang="ru-RU" altLang="ru-RU" sz="1800" b="1" smtClean="0">
                <a:latin typeface="Trebuchet MS" pitchFamily="34" charset="0"/>
              </a:rPr>
              <a:t>м</a:t>
            </a:r>
            <a:r>
              <a:rPr lang="en-US" altLang="ru-RU" sz="1800" b="1" smtClean="0">
                <a:latin typeface="Trebuchet MS" pitchFamily="34" charset="0"/>
              </a:rPr>
              <a:t>одействи</a:t>
            </a:r>
            <a:r>
              <a:rPr lang="ru-RU" altLang="ru-RU" sz="1800" b="1" smtClean="0">
                <a:latin typeface="Trebuchet MS" pitchFamily="34" charset="0"/>
              </a:rPr>
              <a:t>я и</a:t>
            </a:r>
            <a:r>
              <a:rPr lang="en-US" altLang="ru-RU" sz="1800" b="1" smtClean="0">
                <a:latin typeface="Trebuchet MS" pitchFamily="34" charset="0"/>
              </a:rPr>
              <a:t> разворачивани</a:t>
            </a:r>
            <a:r>
              <a:rPr lang="ru-RU" altLang="ru-RU" sz="1800" b="1" smtClean="0">
                <a:latin typeface="Trebuchet MS" pitchFamily="34" charset="0"/>
              </a:rPr>
              <a:t>я </a:t>
            </a:r>
            <a:r>
              <a:rPr lang="en-US" altLang="ru-RU" sz="1800" b="1" smtClean="0">
                <a:latin typeface="Trebuchet MS" pitchFamily="34" charset="0"/>
              </a:rPr>
              <a:t>(deployment) </a:t>
            </a:r>
            <a:r>
              <a:rPr lang="ru-RU" altLang="ru-RU" sz="1800" b="1" smtClean="0">
                <a:latin typeface="Trebuchet MS" pitchFamily="34" charset="0"/>
              </a:rPr>
              <a:t>компонентов.</a:t>
            </a:r>
            <a:endParaRPr lang="en-US" altLang="ru-RU" sz="1800" b="1" smtClean="0">
              <a:latin typeface="Trebuchet MS" pitchFamily="34" charset="0"/>
            </a:endParaRPr>
          </a:p>
          <a:p>
            <a:pPr eaLnBrk="1" hangingPunct="1">
              <a:lnSpc>
                <a:spcPct val="80000"/>
              </a:lnSpc>
              <a:buFont typeface="Georgia" pitchFamily="18" charset="0"/>
              <a:buNone/>
            </a:pPr>
            <a:r>
              <a:rPr lang="ru-RU" altLang="ru-RU" sz="1800" b="1" smtClean="0">
                <a:latin typeface="Trebuchet MS" pitchFamily="34" charset="0"/>
              </a:rPr>
              <a:t> 6. </a:t>
            </a:r>
            <a:r>
              <a:rPr lang="ru-RU" altLang="ru-RU" sz="1800" b="1" i="1" smtClean="0">
                <a:solidFill>
                  <a:schemeClr val="folHlink"/>
                </a:solidFill>
                <a:latin typeface="Trebuchet MS" pitchFamily="34" charset="0"/>
              </a:rPr>
              <a:t> </a:t>
            </a:r>
            <a:r>
              <a:rPr lang="en-US" altLang="ru-RU" sz="1800" b="1" i="1" smtClean="0">
                <a:solidFill>
                  <a:schemeClr val="folHlink"/>
                </a:solidFill>
                <a:latin typeface="Trebuchet MS" pitchFamily="34" charset="0"/>
              </a:rPr>
              <a:t>IBM, VSphere IBM</a:t>
            </a:r>
            <a:r>
              <a:rPr lang="en-US" altLang="ru-RU" sz="1800" b="1" smtClean="0">
                <a:latin typeface="Trebuchet MS" pitchFamily="34" charset="0"/>
              </a:rPr>
              <a:t> </a:t>
            </a:r>
            <a:r>
              <a:rPr lang="ru-RU" altLang="ru-RU" sz="1800" b="1" smtClean="0">
                <a:latin typeface="Trebuchet MS" pitchFamily="34" charset="0"/>
              </a:rPr>
              <a:t>– сервисная компонентная архитектура (</a:t>
            </a:r>
            <a:r>
              <a:rPr lang="en-US" altLang="ru-RU" sz="1800" b="1" smtClean="0">
                <a:latin typeface="Trebuchet MS" pitchFamily="34" charset="0"/>
              </a:rPr>
              <a:t>SCA</a:t>
            </a:r>
            <a:r>
              <a:rPr lang="ru-RU" altLang="ru-RU" sz="1800" b="1" smtClean="0">
                <a:latin typeface="Trebuchet MS" pitchFamily="34" charset="0"/>
              </a:rPr>
              <a:t>)  с  интерфейсом  в WSDL для импорта и экспорта  данных  (EJBs),  интеграция и упаковка компонентов в  файл J2EE.</a:t>
            </a:r>
            <a:r>
              <a:rPr lang="ru-RU" altLang="ru-RU" sz="1800" smtClean="0">
                <a:latin typeface="Trebuchet MS" pitchFamily="34" charset="0"/>
              </a:rPr>
              <a:t> </a:t>
            </a:r>
            <a:endParaRPr lang="en-US" altLang="ru-RU" sz="1800" b="1" smtClean="0">
              <a:latin typeface="Trebuchet MS" pitchFamily="34" charset="0"/>
            </a:endParaRPr>
          </a:p>
          <a:p>
            <a:pPr eaLnBrk="1" hangingPunct="1">
              <a:lnSpc>
                <a:spcPct val="80000"/>
              </a:lnSpc>
              <a:buFont typeface="Georgia" pitchFamily="18" charset="0"/>
              <a:buNone/>
            </a:pPr>
            <a:r>
              <a:rPr lang="ru-RU" altLang="ru-RU" sz="1800" b="1" smtClean="0">
                <a:latin typeface="Trebuchet MS" pitchFamily="34" charset="0"/>
              </a:rPr>
              <a:t> 7.  </a:t>
            </a:r>
            <a:r>
              <a:rPr lang="en-US" altLang="ru-RU" sz="1800" b="1" i="1" smtClean="0">
                <a:solidFill>
                  <a:schemeClr val="folHlink"/>
                </a:solidFill>
                <a:latin typeface="Trebuchet MS" pitchFamily="34" charset="0"/>
              </a:rPr>
              <a:t>OBERON </a:t>
            </a:r>
            <a:r>
              <a:rPr lang="ru-RU" altLang="ru-RU" sz="1800" b="1" smtClean="0">
                <a:latin typeface="Trebuchet MS" pitchFamily="34" charset="0"/>
              </a:rPr>
              <a:t>компонетная обработка в ЯП, подобно </a:t>
            </a:r>
            <a:r>
              <a:rPr lang="en-US" altLang="ru-RU" sz="1800" b="1" smtClean="0">
                <a:latin typeface="Trebuchet MS" pitchFamily="34" charset="0"/>
              </a:rPr>
              <a:t>Corba </a:t>
            </a:r>
            <a:r>
              <a:rPr lang="ru-RU" altLang="ru-RU" sz="1800" b="1" smtClean="0">
                <a:latin typeface="Trebuchet MS" pitchFamily="34" charset="0"/>
              </a:rPr>
              <a:t>на коммерческой основе.</a:t>
            </a:r>
            <a:r>
              <a:rPr lang="ru-RU" altLang="ru-RU" sz="1800" smtClean="0">
                <a:latin typeface="Trebuchet MS" pitchFamily="34" charset="0"/>
              </a:rPr>
              <a:t> </a:t>
            </a:r>
          </a:p>
          <a:p>
            <a:pPr eaLnBrk="1" hangingPunct="1">
              <a:lnSpc>
                <a:spcPct val="80000"/>
              </a:lnSpc>
              <a:buFont typeface="Georgia" pitchFamily="18" charset="0"/>
              <a:buNone/>
            </a:pPr>
            <a:r>
              <a:rPr lang="ru-RU" altLang="ru-RU" sz="1800" b="1" smtClean="0">
                <a:latin typeface="Trebuchet MS" pitchFamily="34" charset="0"/>
              </a:rPr>
              <a:t>8. </a:t>
            </a:r>
            <a:r>
              <a:rPr lang="ru-RU" altLang="ru-RU" sz="1800" b="1" smtClean="0">
                <a:solidFill>
                  <a:schemeClr val="accent1"/>
                </a:solidFill>
                <a:latin typeface="Trebuchet MS" pitchFamily="34" charset="0"/>
              </a:rPr>
              <a:t>Система генерации</a:t>
            </a:r>
            <a:r>
              <a:rPr lang="ru-RU" altLang="ru-RU" sz="1800" b="1" smtClean="0">
                <a:latin typeface="Trebuchet MS" pitchFamily="34" charset="0"/>
              </a:rPr>
              <a:t> продуктов К.Чернецки и Азенакер У.</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30" name="Object 2"/>
          <p:cNvGraphicFramePr>
            <a:graphicFrameLocks noChangeAspect="1"/>
          </p:cNvGraphicFramePr>
          <p:nvPr/>
        </p:nvGraphicFramePr>
        <p:xfrm>
          <a:off x="71438" y="215900"/>
          <a:ext cx="7524750" cy="5661025"/>
        </p:xfrm>
        <a:graphic>
          <a:graphicData uri="http://schemas.openxmlformats.org/presentationml/2006/ole">
            <mc:AlternateContent xmlns:mc="http://schemas.openxmlformats.org/markup-compatibility/2006">
              <mc:Choice xmlns:v="urn:schemas-microsoft-com:vml" Requires="v">
                <p:oleObj spid="_x0000_s73734" r:id="rId3" imgW="5682309" imgH="6164370" progId="Visio.Drawing.11">
                  <p:embed/>
                </p:oleObj>
              </mc:Choice>
              <mc:Fallback>
                <p:oleObj r:id="rId3" imgW="5682309" imgH="6164370" progId="Visio.Drawing.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215900"/>
                        <a:ext cx="752475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3731" name="Rectangle 3"/>
          <p:cNvSpPr>
            <a:spLocks noChangeArrowheads="1"/>
          </p:cNvSpPr>
          <p:nvPr/>
        </p:nvSpPr>
        <p:spPr bwMode="auto">
          <a:xfrm>
            <a:off x="571500" y="5943600"/>
            <a:ext cx="7456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algn="ctr" eaLnBrk="1" hangingPunct="1">
              <a:spcBef>
                <a:spcPct val="0"/>
              </a:spcBef>
              <a:spcAft>
                <a:spcPct val="0"/>
              </a:spcAft>
              <a:buClrTx/>
              <a:buSzTx/>
              <a:buFontTx/>
              <a:buNone/>
            </a:pPr>
            <a:r>
              <a:rPr lang="uk-UA" altLang="ru-RU" sz="2000" b="1">
                <a:solidFill>
                  <a:schemeClr val="tx1"/>
                </a:solidFill>
              </a:rPr>
              <a:t>Технология сборки компонент</a:t>
            </a:r>
            <a:r>
              <a:rPr lang="ru-RU" altLang="ru-RU" sz="2000" b="1">
                <a:solidFill>
                  <a:schemeClr val="tx1"/>
                </a:solidFill>
              </a:rPr>
              <a:t>о</a:t>
            </a:r>
            <a:r>
              <a:rPr lang="uk-UA" altLang="ru-RU" sz="2000" b="1">
                <a:solidFill>
                  <a:schemeClr val="tx1"/>
                </a:solidFill>
              </a:rPr>
              <a:t>в  в </a:t>
            </a:r>
            <a:r>
              <a:rPr lang="en-US" altLang="ru-RU" sz="2000" b="1">
                <a:solidFill>
                  <a:schemeClr val="tx1"/>
                </a:solidFill>
              </a:rPr>
              <a:t>MS.Net</a:t>
            </a:r>
            <a:endParaRPr lang="ru-RU" altLang="ru-RU" sz="2000" b="1">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bwMode="auto">
          <a:xfrm>
            <a:off x="1763713" y="6237288"/>
            <a:ext cx="7056437" cy="42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200" smtClean="0">
                <a:solidFill>
                  <a:schemeClr val="tx1"/>
                </a:solidFill>
                <a:effectLst/>
                <a:latin typeface="Arial" pitchFamily="34" charset="0"/>
              </a:rPr>
              <a:t>Лаврищева Е.М.</a:t>
            </a:r>
          </a:p>
        </p:txBody>
      </p:sp>
      <p:sp>
        <p:nvSpPr>
          <p:cNvPr id="9219" name="Rectangle 3"/>
          <p:cNvSpPr>
            <a:spLocks noGrp="1"/>
          </p:cNvSpPr>
          <p:nvPr>
            <p:ph type="body" idx="4294967295"/>
          </p:nvPr>
        </p:nvSpPr>
        <p:spPr>
          <a:xfrm>
            <a:off x="395288" y="620713"/>
            <a:ext cx="8353425" cy="5576887"/>
          </a:xfrm>
        </p:spPr>
        <p:txBody>
          <a:bodyPr/>
          <a:lstStyle/>
          <a:p>
            <a:pPr>
              <a:lnSpc>
                <a:spcPct val="80000"/>
              </a:lnSpc>
              <a:buFont typeface="Georgia" pitchFamily="18" charset="0"/>
              <a:buNone/>
            </a:pPr>
            <a:r>
              <a:rPr lang="ru-RU" altLang="ru-RU" sz="1400" b="1" smtClean="0">
                <a:latin typeface="Arial" pitchFamily="34" charset="0"/>
              </a:rPr>
              <a:t> </a:t>
            </a:r>
            <a:r>
              <a:rPr lang="ru-RU" altLang="ru-RU" sz="2600" b="1" smtClean="0">
                <a:latin typeface="Arial" pitchFamily="34" charset="0"/>
              </a:rPr>
              <a:t>                           </a:t>
            </a:r>
            <a:r>
              <a:rPr lang="ru-RU" altLang="ru-RU" sz="3000" b="1" smtClean="0">
                <a:latin typeface="Arial" pitchFamily="34" charset="0"/>
              </a:rPr>
              <a:t>Базовые понятия </a:t>
            </a:r>
          </a:p>
          <a:p>
            <a:pPr>
              <a:lnSpc>
                <a:spcPct val="80000"/>
              </a:lnSpc>
              <a:buFont typeface="Georgia" pitchFamily="18" charset="0"/>
              <a:buNone/>
            </a:pPr>
            <a:endParaRPr lang="ru-RU" altLang="ru-RU" sz="1700" b="1" smtClean="0">
              <a:solidFill>
                <a:schemeClr val="accent1"/>
              </a:solidFill>
              <a:latin typeface="Arial" pitchFamily="34" charset="0"/>
            </a:endParaRPr>
          </a:p>
          <a:p>
            <a:pPr>
              <a:lnSpc>
                <a:spcPct val="80000"/>
              </a:lnSpc>
              <a:buFont typeface="Georgia" pitchFamily="18" charset="0"/>
              <a:buNone/>
            </a:pPr>
            <a:r>
              <a:rPr lang="ru-RU" altLang="ru-RU" sz="1700" b="1" smtClean="0">
                <a:solidFill>
                  <a:schemeClr val="accent1"/>
                </a:solidFill>
                <a:latin typeface="Arial" pitchFamily="34" charset="0"/>
              </a:rPr>
              <a:t>    Предметная область </a:t>
            </a:r>
            <a:r>
              <a:rPr lang="ru-RU" altLang="ru-RU" sz="1600" b="1" smtClean="0">
                <a:latin typeface="Arial" pitchFamily="34" charset="0"/>
              </a:rPr>
              <a:t>(ПрО) – это  область знаний, которая определяется соответствующим  набором понятий и терминологий понятных  заказчику и пользователям.  </a:t>
            </a:r>
          </a:p>
          <a:p>
            <a:pPr>
              <a:lnSpc>
                <a:spcPct val="80000"/>
              </a:lnSpc>
              <a:buFont typeface="Georgia" pitchFamily="18" charset="0"/>
              <a:buNone/>
            </a:pPr>
            <a:r>
              <a:rPr lang="ru-RU" altLang="ru-RU" sz="1600" b="1" smtClean="0">
                <a:latin typeface="Arial" pitchFamily="34" charset="0"/>
              </a:rPr>
              <a:t>  </a:t>
            </a:r>
            <a:r>
              <a:rPr lang="ru-RU" altLang="ru-RU" sz="1600" b="1" smtClean="0">
                <a:solidFill>
                  <a:schemeClr val="accent1"/>
                </a:solidFill>
                <a:latin typeface="Arial" pitchFamily="34" charset="0"/>
              </a:rPr>
              <a:t> Модель ПрО</a:t>
            </a:r>
            <a:r>
              <a:rPr lang="ru-RU" altLang="ru-RU" sz="1600" b="1" smtClean="0">
                <a:latin typeface="Arial" pitchFamily="34" charset="0"/>
              </a:rPr>
              <a:t> – это совокупность  понятий, концептов  пространства проблем со  свойствами и характеристиками на  множестве синонимов и классификационных логических связей между ними (</a:t>
            </a:r>
            <a:r>
              <a:rPr lang="en-US" altLang="ru-RU" sz="1600" b="1" smtClean="0">
                <a:latin typeface="Arial" pitchFamily="34" charset="0"/>
              </a:rPr>
              <a:t>K.Cnernetcki)</a:t>
            </a:r>
            <a:r>
              <a:rPr lang="ru-RU" altLang="ru-RU" sz="1600" b="1" smtClean="0">
                <a:latin typeface="Arial" pitchFamily="34" charset="0"/>
              </a:rPr>
              <a:t>. </a:t>
            </a:r>
          </a:p>
          <a:p>
            <a:pPr>
              <a:lnSpc>
                <a:spcPct val="80000"/>
              </a:lnSpc>
              <a:buFont typeface="Georgia" pitchFamily="18" charset="0"/>
              <a:buNone/>
            </a:pPr>
            <a:r>
              <a:rPr lang="ru-RU" altLang="ru-RU" sz="1600" b="1" smtClean="0">
                <a:latin typeface="Arial" pitchFamily="34" charset="0"/>
              </a:rPr>
              <a:t>   </a:t>
            </a:r>
            <a:r>
              <a:rPr lang="ru-RU" altLang="ru-RU" sz="1600" b="1" smtClean="0">
                <a:solidFill>
                  <a:schemeClr val="accent1"/>
                </a:solidFill>
                <a:latin typeface="Arial" pitchFamily="34" charset="0"/>
              </a:rPr>
              <a:t>Объект</a:t>
            </a:r>
            <a:r>
              <a:rPr lang="ru-RU" altLang="ru-RU" sz="1600" b="1" smtClean="0">
                <a:latin typeface="Arial" pitchFamily="34" charset="0"/>
              </a:rPr>
              <a:t> - это абстрактный образ или  конкретный физический предмет или группы предметов </a:t>
            </a:r>
            <a:r>
              <a:rPr lang="en-US" altLang="ru-RU" sz="1600" b="1" smtClean="0">
                <a:latin typeface="Arial" pitchFamily="34" charset="0"/>
              </a:rPr>
              <a:t>c</a:t>
            </a:r>
            <a:r>
              <a:rPr lang="ru-RU" altLang="ru-RU" sz="1600" b="1" smtClean="0">
                <a:latin typeface="Arial" pitchFamily="34" charset="0"/>
              </a:rPr>
              <a:t> отмеченным множеством  характеристик и функций. </a:t>
            </a:r>
          </a:p>
          <a:p>
            <a:pPr>
              <a:lnSpc>
                <a:spcPct val="80000"/>
              </a:lnSpc>
              <a:buFont typeface="Georgia" pitchFamily="18" charset="0"/>
              <a:buNone/>
            </a:pPr>
            <a:r>
              <a:rPr lang="ru-RU" altLang="ru-RU" sz="1600" b="1" smtClean="0">
                <a:solidFill>
                  <a:schemeClr val="accent1"/>
                </a:solidFill>
                <a:latin typeface="Arial" pitchFamily="34" charset="0"/>
              </a:rPr>
              <a:t>   Компонент</a:t>
            </a:r>
            <a:r>
              <a:rPr lang="ru-RU" altLang="ru-RU" sz="1600" b="1" smtClean="0">
                <a:latin typeface="Arial" pitchFamily="34" charset="0"/>
              </a:rPr>
              <a:t> - самостоятельный продукт, который поддерживает объектную парадигму, реализует часть или всю отдельную ПрО и  взаимодействует с другими компонентами через интерфейсы. </a:t>
            </a:r>
          </a:p>
          <a:p>
            <a:pPr>
              <a:lnSpc>
                <a:spcPct val="80000"/>
              </a:lnSpc>
              <a:buFont typeface="Georgia" pitchFamily="18" charset="0"/>
              <a:buNone/>
            </a:pPr>
            <a:r>
              <a:rPr lang="ru-RU" altLang="ru-RU" sz="1600" b="1" smtClean="0">
                <a:solidFill>
                  <a:schemeClr val="accent1"/>
                </a:solidFill>
                <a:latin typeface="Arial" pitchFamily="34" charset="0"/>
              </a:rPr>
              <a:t>   Модель </a:t>
            </a:r>
            <a:r>
              <a:rPr lang="uk-UA" altLang="ru-RU" sz="1600" b="1" smtClean="0">
                <a:solidFill>
                  <a:schemeClr val="accent1"/>
                </a:solidFill>
                <a:latin typeface="Arial" pitchFamily="34" charset="0"/>
              </a:rPr>
              <a:t>компонента</a:t>
            </a:r>
            <a:r>
              <a:rPr lang="ru-RU" altLang="ru-RU" sz="1600" b="1" smtClean="0">
                <a:solidFill>
                  <a:schemeClr val="accent1"/>
                </a:solidFill>
                <a:latin typeface="Arial" pitchFamily="34" charset="0"/>
              </a:rPr>
              <a:t> </a:t>
            </a:r>
            <a:r>
              <a:rPr lang="ru-RU" altLang="ru-RU" sz="1600" b="1" smtClean="0">
                <a:latin typeface="Arial" pitchFamily="34" charset="0"/>
              </a:rPr>
              <a:t> КПВ = (T, И, F, R, S), где T – тип </a:t>
            </a:r>
            <a:r>
              <a:rPr lang="uk-UA" altLang="ru-RU" sz="1600" b="1" smtClean="0">
                <a:latin typeface="Arial" pitchFamily="34" charset="0"/>
              </a:rPr>
              <a:t>компонента</a:t>
            </a:r>
            <a:r>
              <a:rPr lang="ru-RU" altLang="ru-RU" sz="1600" b="1" smtClean="0">
                <a:latin typeface="Arial" pitchFamily="34" charset="0"/>
              </a:rPr>
              <a:t>; И – множество интерфейсов; F – функциональность </a:t>
            </a:r>
            <a:r>
              <a:rPr lang="uk-UA" altLang="ru-RU" sz="1600" b="1" smtClean="0">
                <a:latin typeface="Arial" pitchFamily="34" charset="0"/>
              </a:rPr>
              <a:t>компонента</a:t>
            </a:r>
            <a:r>
              <a:rPr lang="ru-RU" altLang="ru-RU" sz="1600" b="1" smtClean="0">
                <a:latin typeface="Arial" pitchFamily="34" charset="0"/>
              </a:rPr>
              <a:t>; R – реализация или программный код; S – сервис, который обеспечивает взаимодействие </a:t>
            </a:r>
            <a:r>
              <a:rPr lang="uk-UA" altLang="ru-RU" sz="1600" b="1" smtClean="0">
                <a:latin typeface="Arial" pitchFamily="34" charset="0"/>
              </a:rPr>
              <a:t>компонента </a:t>
            </a:r>
            <a:r>
              <a:rPr lang="ru-RU" altLang="ru-RU" sz="1600" b="1" smtClean="0">
                <a:latin typeface="Arial" pitchFamily="34" charset="0"/>
              </a:rPr>
              <a:t>со средой  по  его развертки и  обработке.</a:t>
            </a:r>
          </a:p>
          <a:p>
            <a:pPr>
              <a:lnSpc>
                <a:spcPct val="80000"/>
              </a:lnSpc>
              <a:buFont typeface="Georgia" pitchFamily="18" charset="0"/>
              <a:buNone/>
            </a:pPr>
            <a:r>
              <a:rPr lang="ru-RU" altLang="ru-RU" sz="1600" b="1" smtClean="0">
                <a:latin typeface="Arial" pitchFamily="34" charset="0"/>
              </a:rPr>
              <a:t>  </a:t>
            </a:r>
            <a:r>
              <a:rPr lang="ru-RU" altLang="ru-RU" sz="1600" b="1" smtClean="0">
                <a:solidFill>
                  <a:schemeClr val="accent1"/>
                </a:solidFill>
                <a:latin typeface="Arial" pitchFamily="34" charset="0"/>
              </a:rPr>
              <a:t> Программная система</a:t>
            </a:r>
            <a:r>
              <a:rPr lang="ru-RU" altLang="ru-RU" sz="1600" b="1" smtClean="0">
                <a:latin typeface="Arial" pitchFamily="34" charset="0"/>
              </a:rPr>
              <a:t> (ПС) – совокупность отдельных объектов или  компонентов, реализирующие набор взаимоувязанных функций ПрО в заданной среде. </a:t>
            </a:r>
          </a:p>
          <a:p>
            <a:pPr>
              <a:lnSpc>
                <a:spcPct val="80000"/>
              </a:lnSpc>
              <a:buFont typeface="Georgia" pitchFamily="18" charset="0"/>
              <a:buNone/>
            </a:pPr>
            <a:r>
              <a:rPr lang="ru-RU" altLang="ru-RU" sz="1600" b="1" smtClean="0">
                <a:latin typeface="Arial" pitchFamily="34" charset="0"/>
              </a:rPr>
              <a:t>  </a:t>
            </a:r>
            <a:r>
              <a:rPr lang="ru-RU" altLang="ru-RU" sz="1600" b="1" smtClean="0">
                <a:solidFill>
                  <a:schemeClr val="accent1"/>
                </a:solidFill>
                <a:latin typeface="Arial" pitchFamily="34" charset="0"/>
              </a:rPr>
              <a:t>Семейство программных систем</a:t>
            </a:r>
            <a:r>
              <a:rPr lang="ru-RU" altLang="ru-RU" sz="1600" b="1" smtClean="0">
                <a:latin typeface="Arial" pitchFamily="34" charset="0"/>
              </a:rPr>
              <a:t> (СПС) – это совокупность ПС, которые определяются  общим множеством понятий и  множеством специальных понятий, что присущие каждому отдельному члену СПС.</a:t>
            </a:r>
            <a:r>
              <a:rPr lang="ru-RU" altLang="ru-RU" sz="1600" b="1" smtClean="0">
                <a:solidFill>
                  <a:schemeClr val="folHlink"/>
                </a:solidFill>
                <a:latin typeface="Tahoma" pitchFamily="34" charset="0"/>
                <a:cs typeface="Times New Roman" pitchFamily="18" charset="0"/>
              </a:rPr>
              <a:t> </a:t>
            </a:r>
            <a:r>
              <a:rPr lang="ru-RU" altLang="ru-RU" sz="1600" smtClean="0">
                <a:solidFill>
                  <a:schemeClr val="folHlink"/>
                </a:solidFill>
                <a:latin typeface="Tahoma" pitchFamily="34" charset="0"/>
                <a:cs typeface="Times New Roman" pitchFamily="18" charset="0"/>
              </a:rPr>
              <a:t>  </a:t>
            </a:r>
            <a:r>
              <a:rPr lang="en-US" altLang="ru-RU" sz="1600" i="1" smtClean="0">
                <a:latin typeface="Arial" pitchFamily="34" charset="0"/>
              </a:rPr>
              <a:t>  </a:t>
            </a:r>
            <a:endParaRPr lang="uk-UA" altLang="ru-RU" sz="1600" i="1" smtClean="0">
              <a:latin typeface="Arial" pitchFamily="34" charset="0"/>
            </a:endParaRPr>
          </a:p>
          <a:p>
            <a:pPr>
              <a:lnSpc>
                <a:spcPct val="80000"/>
              </a:lnSpc>
              <a:buFont typeface="Georgia" pitchFamily="18" charset="0"/>
              <a:buNone/>
            </a:pPr>
            <a:endParaRPr lang="ru-RU" altLang="ru-RU" sz="1800" smtClean="0">
              <a:latin typeface="Arial"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bwMode="auto">
          <a:xfrm>
            <a:off x="179388" y="333375"/>
            <a:ext cx="8126412"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ru-RU" altLang="ru-RU" sz="2000" smtClean="0">
                <a:solidFill>
                  <a:schemeClr val="tx1"/>
                </a:solidFill>
                <a:effectLst/>
                <a:latin typeface="Trebuchet MS" pitchFamily="34" charset="0"/>
              </a:rPr>
              <a:t>Базов</a:t>
            </a:r>
            <a:r>
              <a:rPr lang="ru-RU" altLang="ru-RU" sz="2000" smtClean="0">
                <a:solidFill>
                  <a:schemeClr val="tx1"/>
                </a:solidFill>
                <a:effectLst/>
                <a:latin typeface="Arial" pitchFamily="34" charset="0"/>
              </a:rPr>
              <a:t>ые</a:t>
            </a:r>
            <a:r>
              <a:rPr lang="ru-RU" altLang="ru-RU" sz="2000" smtClean="0">
                <a:solidFill>
                  <a:schemeClr val="tx1"/>
                </a:solidFill>
                <a:effectLst/>
                <a:latin typeface="Trebuchet MS" pitchFamily="34" charset="0"/>
              </a:rPr>
              <a:t> положения  Генерирующего программирования (ГП)</a:t>
            </a:r>
          </a:p>
        </p:txBody>
      </p:sp>
      <p:sp>
        <p:nvSpPr>
          <p:cNvPr id="74755" name="Rectangle 3"/>
          <p:cNvSpPr>
            <a:spLocks noGrp="1"/>
          </p:cNvSpPr>
          <p:nvPr>
            <p:ph type="body" idx="4294967295"/>
          </p:nvPr>
        </p:nvSpPr>
        <p:spPr>
          <a:xfrm>
            <a:off x="395288" y="1412875"/>
            <a:ext cx="8291512" cy="5111750"/>
          </a:xfrm>
        </p:spPr>
        <p:txBody>
          <a:bodyPr/>
          <a:lstStyle/>
          <a:p>
            <a:pPr algn="just" eaLnBrk="1" hangingPunct="1">
              <a:lnSpc>
                <a:spcPct val="80000"/>
              </a:lnSpc>
              <a:buFont typeface="Georgia" pitchFamily="18" charset="0"/>
              <a:buNone/>
            </a:pPr>
            <a:r>
              <a:rPr lang="ru-RU" altLang="ru-RU" b="1" smtClean="0">
                <a:latin typeface="Trebuchet MS" pitchFamily="34" charset="0"/>
                <a:cs typeface="Times New Roman" pitchFamily="18" charset="0"/>
              </a:rPr>
              <a:t>1.</a:t>
            </a:r>
            <a:r>
              <a:rPr lang="ru-RU" altLang="ru-RU" b="1" smtClean="0">
                <a:latin typeface="Trebuchet MS" pitchFamily="34" charset="0"/>
              </a:rPr>
              <a:t> Парадигмы </a:t>
            </a:r>
            <a:r>
              <a:rPr lang="ru-RU" altLang="ru-RU" b="1" smtClean="0">
                <a:latin typeface="Trebuchet MS" pitchFamily="34" charset="0"/>
                <a:cs typeface="Times New Roman" pitchFamily="18" charset="0"/>
              </a:rPr>
              <a:t>программирования ГП (ООП, КП, Сервисное, Аспектное, Композиционное,  Функциональное, Ментальное и др.)</a:t>
            </a:r>
            <a:r>
              <a:rPr lang="ru-RU" altLang="ru-RU" b="1" smtClean="0">
                <a:latin typeface="Trebuchet MS" pitchFamily="34" charset="0"/>
              </a:rPr>
              <a:t>.</a:t>
            </a:r>
            <a:r>
              <a:rPr lang="ru-RU" altLang="ru-RU" b="1" smtClean="0">
                <a:latin typeface="Trebuchet MS" pitchFamily="34" charset="0"/>
                <a:cs typeface="Times New Roman" pitchFamily="18" charset="0"/>
              </a:rPr>
              <a:t> </a:t>
            </a:r>
            <a:endParaRPr lang="uk-UA" altLang="ru-RU" b="1" smtClean="0">
              <a:latin typeface="Trebuchet MS" pitchFamily="34" charset="0"/>
              <a:cs typeface="Times New Roman" pitchFamily="18" charset="0"/>
            </a:endParaRPr>
          </a:p>
          <a:p>
            <a:pPr algn="just" eaLnBrk="1" hangingPunct="1">
              <a:lnSpc>
                <a:spcPct val="80000"/>
              </a:lnSpc>
              <a:buFont typeface="Georgia" pitchFamily="18" charset="0"/>
              <a:buNone/>
            </a:pPr>
            <a:r>
              <a:rPr lang="ru-RU" altLang="ru-RU" b="1" smtClean="0">
                <a:latin typeface="Trebuchet MS" pitchFamily="34" charset="0"/>
                <a:cs typeface="Times New Roman" pitchFamily="18" charset="0"/>
              </a:rPr>
              <a:t>2. Мультиязыки (C/C++, C#, LAVA, Pascal, Ada, Basic,  Script, Clear, Ruby,  ... )</a:t>
            </a:r>
            <a:r>
              <a:rPr lang="en-US" altLang="ru-RU" b="1" smtClean="0">
                <a:latin typeface="Trebuchet MS" pitchFamily="34" charset="0"/>
                <a:cs typeface="Times New Roman" pitchFamily="18" charset="0"/>
              </a:rPr>
              <a:t>,  </a:t>
            </a:r>
            <a:r>
              <a:rPr lang="ru-RU" altLang="ru-RU" b="1" smtClean="0">
                <a:latin typeface="Trebuchet MS" pitchFamily="34" charset="0"/>
                <a:cs typeface="Times New Roman" pitchFamily="18" charset="0"/>
              </a:rPr>
              <a:t>XML,  UML, RDF...,  GDT</a:t>
            </a:r>
            <a:r>
              <a:rPr lang="ru-RU" altLang="ru-RU" b="1" smtClean="0">
                <a:latin typeface="Trebuchet MS" pitchFamily="34" charset="0"/>
              </a:rPr>
              <a:t>.</a:t>
            </a:r>
            <a:endParaRPr lang="uk-UA" altLang="ru-RU" b="1" smtClean="0">
              <a:latin typeface="Trebuchet MS" pitchFamily="34" charset="0"/>
            </a:endParaRPr>
          </a:p>
          <a:p>
            <a:pPr algn="just" eaLnBrk="1" hangingPunct="1">
              <a:lnSpc>
                <a:spcPct val="80000"/>
              </a:lnSpc>
              <a:buFont typeface="Georgia" pitchFamily="18" charset="0"/>
              <a:buNone/>
            </a:pPr>
            <a:r>
              <a:rPr lang="ru-RU" altLang="ru-RU" b="1" smtClean="0">
                <a:latin typeface="Trebuchet MS" pitchFamily="34" charset="0"/>
                <a:cs typeface="Times New Roman" pitchFamily="18" charset="0"/>
              </a:rPr>
              <a:t>3.  Сложные системы – СПС, Applications, Domains, Family Systems, ...</a:t>
            </a:r>
            <a:r>
              <a:rPr lang="ru-RU" altLang="ru-RU" b="1" smtClean="0">
                <a:latin typeface="Trebuchet MS" pitchFamily="34" charset="0"/>
              </a:rPr>
              <a:t>.</a:t>
            </a:r>
            <a:endParaRPr lang="uk-UA" altLang="ru-RU" b="1" smtClean="0">
              <a:latin typeface="Trebuchet MS" pitchFamily="34" charset="0"/>
            </a:endParaRPr>
          </a:p>
          <a:p>
            <a:pPr algn="just" eaLnBrk="1" hangingPunct="1">
              <a:lnSpc>
                <a:spcPct val="80000"/>
              </a:lnSpc>
              <a:buFont typeface="Georgia" pitchFamily="18" charset="0"/>
              <a:buNone/>
            </a:pPr>
            <a:r>
              <a:rPr lang="ru-RU" altLang="ru-RU" b="1" smtClean="0">
                <a:latin typeface="Trebuchet MS" pitchFamily="34" charset="0"/>
                <a:cs typeface="Times New Roman" pitchFamily="18" charset="0"/>
              </a:rPr>
              <a:t>4. </a:t>
            </a:r>
            <a:r>
              <a:rPr lang="ru-RU" altLang="ru-RU" b="1" smtClean="0">
                <a:latin typeface="Times New Roman" pitchFamily="18" charset="0"/>
                <a:cs typeface="Times New Roman" pitchFamily="18" charset="0"/>
              </a:rPr>
              <a:t> </a:t>
            </a:r>
            <a:r>
              <a:rPr lang="ru-RU" altLang="ru-RU" b="1" smtClean="0">
                <a:latin typeface="Trebuchet MS" pitchFamily="34" charset="0"/>
                <a:cs typeface="Times New Roman" pitchFamily="18" charset="0"/>
              </a:rPr>
              <a:t>Готовые  КПИ, ГОР.</a:t>
            </a:r>
          </a:p>
          <a:p>
            <a:pPr algn="just" eaLnBrk="1" hangingPunct="1">
              <a:lnSpc>
                <a:spcPct val="80000"/>
              </a:lnSpc>
              <a:buFont typeface="Georgia" pitchFamily="18" charset="0"/>
              <a:buNone/>
            </a:pPr>
            <a:r>
              <a:rPr lang="ru-RU" altLang="ru-RU" b="1" smtClean="0">
                <a:latin typeface="Times New Roman" pitchFamily="18" charset="0"/>
                <a:cs typeface="Times New Roman" pitchFamily="18" charset="0"/>
              </a:rPr>
              <a:t>5.</a:t>
            </a:r>
            <a:r>
              <a:rPr lang="ru-RU" altLang="ru-RU" b="1" smtClean="0">
                <a:latin typeface="Trebuchet MS" pitchFamily="34" charset="0"/>
                <a:cs typeface="Times New Roman" pitchFamily="18" charset="0"/>
              </a:rPr>
              <a:t> Средства взаимодействия – интерфейс (IDL, APL, SDL, …,  протоколы, вызовы, сообщения...</a:t>
            </a:r>
            <a:endParaRPr lang="uk-UA" altLang="ru-RU" b="1" smtClean="0">
              <a:latin typeface="Trebuchet MS" pitchFamily="34" charset="0"/>
              <a:cs typeface="Times New Roman" pitchFamily="18" charset="0"/>
            </a:endParaRPr>
          </a:p>
          <a:p>
            <a:pPr algn="just" eaLnBrk="1" hangingPunct="1">
              <a:lnSpc>
                <a:spcPct val="80000"/>
              </a:lnSpc>
              <a:buFont typeface="Georgia" pitchFamily="18" charset="0"/>
              <a:buNone/>
            </a:pPr>
            <a:r>
              <a:rPr lang="ru-RU" altLang="ru-RU" b="1" smtClean="0">
                <a:latin typeface="Trebuchet MS" pitchFamily="34" charset="0"/>
                <a:cs typeface="Times New Roman" pitchFamily="18" charset="0"/>
              </a:rPr>
              <a:t>6</a:t>
            </a:r>
            <a:r>
              <a:rPr lang="en-US" altLang="ru-RU" b="1" smtClean="0">
                <a:latin typeface="Trebuchet MS" pitchFamily="34" charset="0"/>
                <a:cs typeface="Times New Roman" pitchFamily="18" charset="0"/>
              </a:rPr>
              <a:t>. </a:t>
            </a:r>
            <a:r>
              <a:rPr lang="ru-RU" altLang="ru-RU" b="1" smtClean="0">
                <a:latin typeface="Trebuchet MS" pitchFamily="34" charset="0"/>
                <a:cs typeface="Times New Roman" pitchFamily="18" charset="0"/>
              </a:rPr>
              <a:t>Модели разработки ПС (</a:t>
            </a:r>
            <a:r>
              <a:rPr lang="en-US" altLang="ru-RU" b="1" smtClean="0">
                <a:latin typeface="Trebuchet MS" pitchFamily="34" charset="0"/>
                <a:cs typeface="Times New Roman" pitchFamily="18" charset="0"/>
              </a:rPr>
              <a:t>MDA, MDD, PIM, PSM, GDM, DSML, FМ... )</a:t>
            </a:r>
            <a:r>
              <a:rPr lang="ru-RU" altLang="ru-RU" b="1" smtClean="0">
                <a:latin typeface="Trebuchet MS" pitchFamily="34" charset="0"/>
              </a:rPr>
              <a:t>.</a:t>
            </a:r>
            <a:endParaRPr lang="uk-UA" altLang="ru-RU" b="1" smtClean="0">
              <a:latin typeface="Trebuchet MS" pitchFamily="34" charset="0"/>
            </a:endParaRPr>
          </a:p>
          <a:p>
            <a:pPr algn="just" eaLnBrk="1" hangingPunct="1">
              <a:lnSpc>
                <a:spcPct val="80000"/>
              </a:lnSpc>
              <a:buFont typeface="Georgia" pitchFamily="18" charset="0"/>
              <a:buNone/>
            </a:pPr>
            <a:r>
              <a:rPr lang="ru-RU" altLang="ru-RU" b="1" smtClean="0">
                <a:latin typeface="Trebuchet MS" pitchFamily="34" charset="0"/>
                <a:cs typeface="Times New Roman" pitchFamily="18" charset="0"/>
              </a:rPr>
              <a:t>7. </a:t>
            </a:r>
            <a:r>
              <a:rPr lang="ru-RU" altLang="ru-RU" b="1" smtClean="0">
                <a:latin typeface="Times New Roman" pitchFamily="18" charset="0"/>
              </a:rPr>
              <a:t>М</a:t>
            </a:r>
            <a:r>
              <a:rPr lang="ru-RU" altLang="ru-RU" b="1" smtClean="0">
                <a:latin typeface="Trebuchet MS" pitchFamily="34" charset="0"/>
                <a:cs typeface="Times New Roman" pitchFamily="18" charset="0"/>
              </a:rPr>
              <a:t>етоды генерации, трансформации</a:t>
            </a:r>
            <a:r>
              <a:rPr lang="en-US" altLang="ru-RU" b="1" smtClean="0">
                <a:latin typeface="Trebuchet MS" pitchFamily="34" charset="0"/>
                <a:cs typeface="Times New Roman" pitchFamily="18" charset="0"/>
              </a:rPr>
              <a:t>, </a:t>
            </a:r>
            <a:r>
              <a:rPr lang="ru-RU" altLang="ru-RU" b="1" smtClean="0">
                <a:latin typeface="Trebuchet MS" pitchFamily="34" charset="0"/>
                <a:cs typeface="Times New Roman" pitchFamily="18" charset="0"/>
              </a:rPr>
              <a:t>конфигурации, интеграции.</a:t>
            </a:r>
          </a:p>
          <a:p>
            <a:pPr algn="just" eaLnBrk="1" hangingPunct="1">
              <a:lnSpc>
                <a:spcPct val="80000"/>
              </a:lnSpc>
              <a:buFont typeface="Georgia" pitchFamily="18" charset="0"/>
              <a:buNone/>
            </a:pPr>
            <a:r>
              <a:rPr lang="ru-RU" altLang="ru-RU" b="1" smtClean="0">
                <a:latin typeface="Trebuchet MS" pitchFamily="34" charset="0"/>
              </a:rPr>
              <a:t>                                                                              </a:t>
            </a:r>
            <a:r>
              <a:rPr lang="ru-RU" altLang="ru-RU" sz="1200" b="1" smtClean="0">
                <a:latin typeface="Trebuchet MS" pitchFamily="34" charset="0"/>
              </a:rPr>
              <a:t>Лаврищева Е.М.</a:t>
            </a:r>
            <a:endParaRPr lang="ru-RU" altLang="ru-RU" b="1" smtClean="0">
              <a:latin typeface="Trebuchet MS"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bwMode="auto">
          <a:xfrm>
            <a:off x="0" y="0"/>
            <a:ext cx="91440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l" eaLnBrk="1" hangingPunct="1">
              <a:buFont typeface="Georgia" pitchFamily="18" charset="0"/>
              <a:buNone/>
            </a:pPr>
            <a:r>
              <a:rPr lang="uk-UA" altLang="ru-RU" sz="2900" b="0" smtClean="0">
                <a:solidFill>
                  <a:schemeClr val="tx1"/>
                </a:solidFill>
                <a:effectLst/>
                <a:latin typeface="Arial" pitchFamily="34" charset="0"/>
                <a:cs typeface="Times New Roman" pitchFamily="18" charset="0"/>
              </a:rPr>
              <a:t>Общая </a:t>
            </a:r>
            <a:r>
              <a:rPr lang="uk-UA" altLang="ru-RU" sz="2900" b="0" smtClean="0">
                <a:solidFill>
                  <a:schemeClr val="tx1"/>
                </a:solidFill>
                <a:effectLst/>
                <a:latin typeface="Trebuchet MS" pitchFamily="34" charset="0"/>
                <a:cs typeface="Times New Roman" pitchFamily="18" charset="0"/>
              </a:rPr>
              <a:t> м</a:t>
            </a:r>
            <a:r>
              <a:rPr lang="uk-UA" altLang="ru-RU" sz="2900" b="0" smtClean="0">
                <a:solidFill>
                  <a:schemeClr val="tx1"/>
                </a:solidFill>
                <a:effectLst/>
                <a:latin typeface="Arial Unicode MS" pitchFamily="34" charset="-128"/>
                <a:cs typeface="Times New Roman" pitchFamily="18" charset="0"/>
              </a:rPr>
              <a:t>одель вза</a:t>
            </a:r>
            <a:r>
              <a:rPr lang="uk-UA" altLang="ru-RU" sz="2900" b="0" smtClean="0">
                <a:solidFill>
                  <a:schemeClr val="tx1"/>
                </a:solidFill>
                <a:effectLst/>
                <a:latin typeface="Arial" pitchFamily="34" charset="0"/>
                <a:cs typeface="Times New Roman" pitchFamily="18" charset="0"/>
              </a:rPr>
              <a:t>имодействия</a:t>
            </a:r>
            <a:r>
              <a:rPr lang="uk-UA" altLang="ru-RU" sz="2900" b="0" smtClean="0">
                <a:solidFill>
                  <a:schemeClr val="tx1"/>
                </a:solidFill>
                <a:effectLst/>
                <a:latin typeface="Arial Unicode MS" pitchFamily="34" charset="-128"/>
                <a:cs typeface="Times New Roman" pitchFamily="18" charset="0"/>
              </a:rPr>
              <a:t> </a:t>
            </a:r>
            <a:r>
              <a:rPr lang="uk-UA" altLang="ru-RU" sz="2900" b="0" smtClean="0">
                <a:solidFill>
                  <a:schemeClr val="tx1"/>
                </a:solidFill>
                <a:effectLst/>
                <a:latin typeface="Arial" pitchFamily="34" charset="0"/>
                <a:cs typeface="Times New Roman" pitchFamily="18" charset="0"/>
              </a:rPr>
              <a:t>современных сред</a:t>
            </a:r>
            <a:r>
              <a:rPr lang="uk-UA" altLang="ru-RU" sz="2900" b="0" smtClean="0">
                <a:solidFill>
                  <a:schemeClr val="tx1"/>
                </a:solidFill>
                <a:effectLst/>
                <a:latin typeface="Arial Unicode MS" pitchFamily="34" charset="-128"/>
                <a:cs typeface="Times New Roman" pitchFamily="18" charset="0"/>
              </a:rPr>
              <a:t> </a:t>
            </a:r>
            <a:endParaRPr lang="ru-RU" altLang="ru-RU" sz="2900" b="0" smtClean="0">
              <a:solidFill>
                <a:schemeClr val="tx1"/>
              </a:solidFill>
              <a:effectLst/>
              <a:latin typeface="Arial Unicode MS" pitchFamily="34" charset="-128"/>
              <a:cs typeface="Times New Roman" pitchFamily="18" charset="0"/>
            </a:endParaRPr>
          </a:p>
        </p:txBody>
      </p:sp>
      <p:sp>
        <p:nvSpPr>
          <p:cNvPr id="75779" name="Rectangle 3"/>
          <p:cNvSpPr>
            <a:spLocks noChangeArrowheads="1"/>
          </p:cNvSpPr>
          <p:nvPr/>
        </p:nvSpPr>
        <p:spPr bwMode="auto">
          <a:xfrm>
            <a:off x="0" y="1143000"/>
            <a:ext cx="91440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algn="ct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uk-UA" altLang="ru-RU" sz="1800" b="1">
              <a:solidFill>
                <a:schemeClr val="tx1"/>
              </a:solidFill>
              <a:latin typeface="Arial Unicode MS" pitchFamily="34" charset="-128"/>
            </a:endParaRPr>
          </a:p>
          <a:p>
            <a:pPr>
              <a:spcBef>
                <a:spcPct val="0"/>
              </a:spcBef>
              <a:spcAft>
                <a:spcPct val="0"/>
              </a:spcAft>
              <a:buClrTx/>
              <a:buSzTx/>
              <a:buFontTx/>
              <a:buNone/>
            </a:pPr>
            <a:endParaRPr lang="ru-RU" altLang="ru-RU" sz="1800" b="1">
              <a:solidFill>
                <a:schemeClr val="tx1"/>
              </a:solidFill>
              <a:latin typeface="Arial Unicode MS" pitchFamily="34" charset="-128"/>
            </a:endParaRPr>
          </a:p>
        </p:txBody>
      </p:sp>
      <p:graphicFrame>
        <p:nvGraphicFramePr>
          <p:cNvPr id="75780" name="Object 4"/>
          <p:cNvGraphicFramePr>
            <a:graphicFrameLocks noGrp="1" noChangeAspect="1"/>
          </p:cNvGraphicFramePr>
          <p:nvPr>
            <p:ph idx="4294967295"/>
          </p:nvPr>
        </p:nvGraphicFramePr>
        <p:xfrm>
          <a:off x="1331913" y="549275"/>
          <a:ext cx="6551612" cy="6126163"/>
        </p:xfrm>
        <a:graphic>
          <a:graphicData uri="http://schemas.openxmlformats.org/presentationml/2006/ole">
            <mc:AlternateContent xmlns:mc="http://schemas.openxmlformats.org/markup-compatibility/2006">
              <mc:Choice xmlns:v="urn:schemas-microsoft-com:vml" Requires="v">
                <p:oleObj spid="_x0000_s75783" r:id="rId3" imgW="8206740" imgH="8180070" progId="Visio.Drawing.11">
                  <p:embed/>
                </p:oleObj>
              </mc:Choice>
              <mc:Fallback>
                <p:oleObj r:id="rId3" imgW="8206740" imgH="8180070" progId="Visio.Drawing.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549275"/>
                        <a:ext cx="6551612" cy="6126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bwMode="auto">
          <a:xfrm>
            <a:off x="2843213" y="188913"/>
            <a:ext cx="5462587" cy="503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l" eaLnBrk="1" hangingPunct="1">
              <a:buFont typeface="Georgia" pitchFamily="18" charset="0"/>
              <a:buNone/>
            </a:pPr>
            <a:r>
              <a:rPr lang="ru-RU" altLang="ru-RU" sz="2100" b="0" smtClean="0">
                <a:solidFill>
                  <a:schemeClr val="tx1"/>
                </a:solidFill>
                <a:effectLst/>
                <a:latin typeface="Trebuchet MS" pitchFamily="34" charset="0"/>
              </a:rPr>
              <a:t>Содержание разделов веб-сайта ИТК</a:t>
            </a:r>
          </a:p>
        </p:txBody>
      </p:sp>
      <p:pic>
        <p:nvPicPr>
          <p:cNvPr id="76803" name="Picture 3" descr="главстр-р1"/>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304800"/>
            <a:ext cx="2667000" cy="6400800"/>
          </a:xfrm>
        </p:spPr>
      </p:pic>
      <p:graphicFrame>
        <p:nvGraphicFramePr>
          <p:cNvPr id="67595" name="Group 11"/>
          <p:cNvGraphicFramePr>
            <a:graphicFrameLocks noGrp="1"/>
          </p:cNvGraphicFramePr>
          <p:nvPr>
            <p:ph idx="4294967295"/>
          </p:nvPr>
        </p:nvGraphicFramePr>
        <p:xfrm>
          <a:off x="2743200" y="762000"/>
          <a:ext cx="6248400" cy="6210300"/>
        </p:xfrm>
        <a:graphic>
          <a:graphicData uri="http://schemas.openxmlformats.org/drawingml/2006/table">
            <a:tbl>
              <a:tblPr/>
              <a:tblGrid>
                <a:gridCol w="6248400">
                  <a:extLst>
                    <a:ext uri="{9D8B030D-6E8A-4147-A177-3AD203B41FA5}">
                      <a16:colId xmlns:a16="http://schemas.microsoft.com/office/drawing/2014/main" val="20000"/>
                    </a:ext>
                  </a:extLst>
                </a:gridCol>
              </a:tblGrid>
              <a:tr h="5907088">
                <a:tc>
                  <a:txBody>
                    <a:bodyPr/>
                    <a:lstStyle>
                      <a:lvl1pPr marL="342900" indent="107950" eaLnBrk="0" hangingPunct="0">
                        <a:spcBef>
                          <a:spcPct val="20000"/>
                        </a:spcBef>
                        <a:spcAft>
                          <a:spcPts val="300"/>
                        </a:spcAft>
                        <a:buClr>
                          <a:srgbClr val="C3260C"/>
                        </a:buClr>
                        <a:buSzPct val="130000"/>
                        <a:buFont typeface="Georgia" pitchFamily="18" charset="0"/>
                        <a:defRPr sz="2000">
                          <a:solidFill>
                            <a:srgbClr val="404040"/>
                          </a:solidFill>
                          <a:latin typeface="Arial" charset="0"/>
                        </a:defRPr>
                      </a:lvl1pPr>
                      <a:lvl2pPr marL="742950" indent="-285750" eaLnBrk="0" hangingPunct="0">
                        <a:spcBef>
                          <a:spcPct val="20000"/>
                        </a:spcBef>
                        <a:spcAft>
                          <a:spcPts val="300"/>
                        </a:spcAft>
                        <a:buClr>
                          <a:srgbClr val="C3260C"/>
                        </a:buClr>
                        <a:buSzPct val="130000"/>
                        <a:buFont typeface="Georgia" pitchFamily="18" charset="0"/>
                        <a:defRPr>
                          <a:solidFill>
                            <a:srgbClr val="404040"/>
                          </a:solidFill>
                          <a:latin typeface="Arial" charset="0"/>
                        </a:defRPr>
                      </a:lvl2pPr>
                      <a:lvl3pPr marL="1143000" indent="-228600" eaLnBrk="0" hangingPunct="0">
                        <a:spcBef>
                          <a:spcPct val="20000"/>
                        </a:spcBef>
                        <a:spcAft>
                          <a:spcPts val="300"/>
                        </a:spcAft>
                        <a:buClr>
                          <a:srgbClr val="C3260C"/>
                        </a:buClr>
                        <a:buSzPct val="130000"/>
                        <a:buFont typeface="Georgia" pitchFamily="18" charset="0"/>
                        <a:defRPr sz="1600">
                          <a:solidFill>
                            <a:srgbClr val="404040"/>
                          </a:solidFill>
                          <a:latin typeface="Arial" charset="0"/>
                        </a:defRPr>
                      </a:lvl3pPr>
                      <a:lvl4pPr marL="1600200" indent="-228600" eaLnBrk="0" hangingPunct="0">
                        <a:spcBef>
                          <a:spcPct val="20000"/>
                        </a:spcBef>
                        <a:spcAft>
                          <a:spcPts val="300"/>
                        </a:spcAft>
                        <a:buClr>
                          <a:srgbClr val="C3260C"/>
                        </a:buClr>
                        <a:buSzPct val="130000"/>
                        <a:buFont typeface="Georgia" pitchFamily="18" charset="0"/>
                        <a:defRPr sz="1400">
                          <a:solidFill>
                            <a:srgbClr val="404040"/>
                          </a:solidFill>
                          <a:latin typeface="Arial" charset="0"/>
                        </a:defRPr>
                      </a:lvl4pPr>
                      <a:lvl5pPr marL="2057400" indent="-228600" eaLnBrk="0" hangingPunct="0">
                        <a:spcBef>
                          <a:spcPct val="20000"/>
                        </a:spcBef>
                        <a:spcAft>
                          <a:spcPts val="300"/>
                        </a:spcAft>
                        <a:buClr>
                          <a:srgbClr val="C3260C"/>
                        </a:buClr>
                        <a:buSzPct val="130000"/>
                        <a:buFont typeface="Georgia" pitchFamily="18" charset="0"/>
                        <a:defRPr sz="1200">
                          <a:solidFill>
                            <a:srgbClr val="404040"/>
                          </a:solidFill>
                          <a:latin typeface="Arial" charset="0"/>
                        </a:defRPr>
                      </a:lvl5pPr>
                      <a:lvl6pPr marL="2514600" indent="-228600" eaLnBrk="0" fontAlgn="base" hangingPunct="0">
                        <a:spcBef>
                          <a:spcPct val="20000"/>
                        </a:spcBef>
                        <a:spcAft>
                          <a:spcPts val="300"/>
                        </a:spcAft>
                        <a:buClr>
                          <a:srgbClr val="C3260C"/>
                        </a:buClr>
                        <a:buSzPct val="130000"/>
                        <a:buFont typeface="Georgia" pitchFamily="18" charset="0"/>
                        <a:defRPr sz="1200">
                          <a:solidFill>
                            <a:srgbClr val="404040"/>
                          </a:solidFill>
                          <a:latin typeface="Arial" charset="0"/>
                        </a:defRPr>
                      </a:lvl6pPr>
                      <a:lvl7pPr marL="2971800" indent="-228600" eaLnBrk="0" fontAlgn="base" hangingPunct="0">
                        <a:spcBef>
                          <a:spcPct val="20000"/>
                        </a:spcBef>
                        <a:spcAft>
                          <a:spcPts val="300"/>
                        </a:spcAft>
                        <a:buClr>
                          <a:srgbClr val="C3260C"/>
                        </a:buClr>
                        <a:buSzPct val="130000"/>
                        <a:buFont typeface="Georgia" pitchFamily="18" charset="0"/>
                        <a:defRPr sz="1200">
                          <a:solidFill>
                            <a:srgbClr val="404040"/>
                          </a:solidFill>
                          <a:latin typeface="Arial" charset="0"/>
                        </a:defRPr>
                      </a:lvl7pPr>
                      <a:lvl8pPr marL="3429000" indent="-228600" eaLnBrk="0" fontAlgn="base" hangingPunct="0">
                        <a:spcBef>
                          <a:spcPct val="20000"/>
                        </a:spcBef>
                        <a:spcAft>
                          <a:spcPts val="300"/>
                        </a:spcAft>
                        <a:buClr>
                          <a:srgbClr val="C3260C"/>
                        </a:buClr>
                        <a:buSzPct val="130000"/>
                        <a:buFont typeface="Georgia" pitchFamily="18" charset="0"/>
                        <a:defRPr sz="1200">
                          <a:solidFill>
                            <a:srgbClr val="404040"/>
                          </a:solidFill>
                          <a:latin typeface="Arial" charset="0"/>
                        </a:defRPr>
                      </a:lvl8pPr>
                      <a:lvl9pPr marL="3886200" indent="-228600" eaLnBrk="0" fontAlgn="base" hangingPunct="0">
                        <a:spcBef>
                          <a:spcPct val="20000"/>
                        </a:spcBef>
                        <a:spcAft>
                          <a:spcPts val="300"/>
                        </a:spcAft>
                        <a:buClr>
                          <a:srgbClr val="C3260C"/>
                        </a:buClr>
                        <a:buSzPct val="130000"/>
                        <a:buFont typeface="Georgia" pitchFamily="18" charset="0"/>
                        <a:defRPr sz="1200">
                          <a:solidFill>
                            <a:srgbClr val="404040"/>
                          </a:solidFill>
                          <a:latin typeface="Arial" charset="0"/>
                        </a:defRPr>
                      </a:lvl9pPr>
                    </a:lstStyle>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000" b="1" i="0" u="none" strike="noStrike" cap="none" normalizeH="0" baseline="0" smtClean="0">
                          <a:ln>
                            <a:noFill/>
                          </a:ln>
                          <a:solidFill>
                            <a:schemeClr val="hlink"/>
                          </a:solidFill>
                          <a:effectLst/>
                          <a:latin typeface="Times New Roman" pitchFamily="18" charset="0"/>
                          <a:cs typeface="Times New Roman" pitchFamily="18" charset="0"/>
                        </a:rPr>
                        <a:t>ТЕХНОЛОГИИ ИТК:</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Технология обслуживания  репозиторию КПИ, </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Технология разработки КПИ, </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Технология сборки КПИ,</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Технология  конфигурирования КПИ, </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Технология генерации описания КПИ в языке DSL, </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Технология оценка затрат и качества,</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Технология онтологии вычислит</a:t>
                      </a:r>
                      <a:r>
                        <a:rPr kumimoji="0" lang="en-US" altLang="ru-RU" sz="1200" b="1" i="0" u="none" strike="noStrike" cap="none" normalizeH="0" baseline="0" smtClean="0">
                          <a:ln>
                            <a:noFill/>
                          </a:ln>
                          <a:solidFill>
                            <a:srgbClr val="404040"/>
                          </a:solidFill>
                          <a:effectLst/>
                          <a:latin typeface="Times New Roman" pitchFamily="18" charset="0"/>
                          <a:cs typeface="Times New Roman" pitchFamily="18" charset="0"/>
                        </a:rPr>
                        <a:t>.</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 геометрии, ЖЦ </a:t>
                      </a:r>
                      <a:r>
                        <a:rPr kumimoji="0" lang="en-US" altLang="ru-RU" sz="1200" b="1" i="0" u="none" strike="noStrike" cap="none" normalizeH="0" baseline="0" smtClean="0">
                          <a:ln>
                            <a:noFill/>
                          </a:ln>
                          <a:solidFill>
                            <a:srgbClr val="404040"/>
                          </a:solidFill>
                          <a:effectLst/>
                          <a:latin typeface="Times New Roman" pitchFamily="18" charset="0"/>
                          <a:cs typeface="Times New Roman" pitchFamily="18" charset="0"/>
                        </a:rPr>
                        <a:t>ISO/IEC</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12207  </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Технология веб</a:t>
                      </a:r>
                      <a:r>
                        <a:rPr kumimoji="0" lang="ru-RU" altLang="ru-RU" sz="1200" b="1" i="0" u="none" strike="noStrike" cap="none" normalizeH="0" baseline="0" smtClean="0">
                          <a:ln>
                            <a:noFill/>
                          </a:ln>
                          <a:solidFill>
                            <a:srgbClr val="404040"/>
                          </a:solidFill>
                          <a:effectLst/>
                          <a:latin typeface="Arial" charset="0"/>
                          <a:cs typeface="Times New Roman" pitchFamily="18" charset="0"/>
                        </a:rPr>
                        <a:t>–</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сервисов, </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Технология генерация типов данных ISO/IEC 11404.</a:t>
                      </a:r>
                      <a:endParaRPr kumimoji="0" lang="ru-RU" altLang="ru-RU" sz="1200" b="1" i="0" u="none" strike="noStrike" cap="none" normalizeH="0" baseline="0" smtClean="0">
                        <a:ln>
                          <a:noFill/>
                        </a:ln>
                        <a:solidFill>
                          <a:srgbClr val="404040"/>
                        </a:solidFill>
                        <a:effectLst/>
                        <a:latin typeface="Times New Roman" pitchFamily="18" charset="0"/>
                        <a:ea typeface="宋体" pitchFamily="2" charset="-122"/>
                        <a:cs typeface="Arial" charset="0"/>
                      </a:endParaRP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endPar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endParaRP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chemeClr val="hlink"/>
                          </a:solidFill>
                          <a:effectLst/>
                          <a:latin typeface="Times New Roman" pitchFamily="18" charset="0"/>
                          <a:cs typeface="Times New Roman" pitchFamily="18" charset="0"/>
                        </a:rPr>
                        <a:t>ВЗАИМОДЕЙСТВИЕ  программ, систем и сред</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 </a:t>
                      </a:r>
                      <a:endParaRPr kumimoji="0" lang="ru-RU" altLang="ru-RU" sz="1200" b="1" i="0" u="none" strike="noStrike" cap="none" normalizeH="0" baseline="0" smtClean="0">
                        <a:ln>
                          <a:noFill/>
                        </a:ln>
                        <a:solidFill>
                          <a:srgbClr val="404040"/>
                        </a:solidFill>
                        <a:effectLst/>
                        <a:latin typeface="Times New Roman" pitchFamily="18" charset="0"/>
                        <a:ea typeface="宋体" pitchFamily="2" charset="-122"/>
                      </a:endParaRP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Модель </a:t>
                      </a:r>
                      <a:r>
                        <a:rPr kumimoji="0" lang="en-US" altLang="ru-RU" sz="1200" b="1" i="0" u="none" strike="noStrike" cap="none" normalizeH="0" baseline="0" smtClean="0">
                          <a:ln>
                            <a:noFill/>
                          </a:ln>
                          <a:solidFill>
                            <a:srgbClr val="404040"/>
                          </a:solidFill>
                          <a:effectLst/>
                          <a:latin typeface="Times New Roman" pitchFamily="18" charset="0"/>
                          <a:cs typeface="Times New Roman" pitchFamily="18" charset="0"/>
                        </a:rPr>
                        <a:t>Corba</a:t>
                      </a:r>
                      <a:r>
                        <a:rPr kumimoji="0" lang="en-US" altLang="ru-RU" sz="1200" b="1" i="0" u="none" strike="noStrike" cap="none" normalizeH="0" baseline="0" smtClean="0">
                          <a:ln>
                            <a:noFill/>
                          </a:ln>
                          <a:solidFill>
                            <a:srgbClr val="404040"/>
                          </a:solidFill>
                          <a:effectLst/>
                          <a:latin typeface="Arial" charset="0"/>
                          <a:cs typeface="Times New Roman" pitchFamily="18" charset="0"/>
                        </a:rPr>
                        <a:t>–</a:t>
                      </a:r>
                      <a:r>
                        <a:rPr kumimoji="0" lang="en-US" altLang="ru-RU" sz="1200" b="1" i="0" u="none" strike="noStrike" cap="none" normalizeH="0" baseline="0" smtClean="0">
                          <a:ln>
                            <a:noFill/>
                          </a:ln>
                          <a:solidFill>
                            <a:srgbClr val="404040"/>
                          </a:solidFill>
                          <a:effectLst/>
                          <a:latin typeface="Times New Roman" pitchFamily="18" charset="0"/>
                          <a:cs typeface="Times New Roman" pitchFamily="18" charset="0"/>
                        </a:rPr>
                        <a:t>Eclipse</a:t>
                      </a:r>
                      <a:r>
                        <a:rPr kumimoji="0" lang="en-US" altLang="ru-RU" sz="1200" b="1" i="0" u="none" strike="noStrike" cap="none" normalizeH="0" baseline="0" smtClean="0">
                          <a:ln>
                            <a:noFill/>
                          </a:ln>
                          <a:solidFill>
                            <a:srgbClr val="404040"/>
                          </a:solidFill>
                          <a:effectLst/>
                          <a:latin typeface="Arial" charset="0"/>
                          <a:cs typeface="Times New Roman" pitchFamily="18" charset="0"/>
                        </a:rPr>
                        <a:t>–</a:t>
                      </a:r>
                      <a:r>
                        <a:rPr kumimoji="0" lang="en-US" altLang="ru-RU" sz="1200" b="1" i="0" u="none" strike="noStrike" cap="none" normalizeH="0" baseline="0" smtClean="0">
                          <a:ln>
                            <a:noFill/>
                          </a:ln>
                          <a:solidFill>
                            <a:srgbClr val="404040"/>
                          </a:solidFill>
                          <a:effectLst/>
                          <a:latin typeface="Times New Roman" pitchFamily="18" charset="0"/>
                          <a:cs typeface="Times New Roman" pitchFamily="18" charset="0"/>
                        </a:rPr>
                        <a:t>Java, </a:t>
                      </a:r>
                      <a:endParaRPr kumimoji="0" lang="ru-RU" altLang="ru-RU" sz="1200" b="1" i="0" u="none" strike="noStrike" cap="none" normalizeH="0" baseline="0" smtClean="0">
                        <a:ln>
                          <a:noFill/>
                        </a:ln>
                        <a:solidFill>
                          <a:srgbClr val="404040"/>
                        </a:solidFill>
                        <a:effectLst/>
                        <a:latin typeface="Times New Roman" pitchFamily="18" charset="0"/>
                        <a:ea typeface="宋体" pitchFamily="2" charset="-122"/>
                      </a:endParaRP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Модель </a:t>
                      </a:r>
                      <a:r>
                        <a:rPr kumimoji="0" lang="en-US" altLang="ru-RU" sz="1200" b="1" i="0" u="none" strike="noStrike" cap="none" normalizeH="0" baseline="0" smtClean="0">
                          <a:ln>
                            <a:noFill/>
                          </a:ln>
                          <a:solidFill>
                            <a:srgbClr val="404040"/>
                          </a:solidFill>
                          <a:effectLst/>
                          <a:latin typeface="Times New Roman" pitchFamily="18" charset="0"/>
                          <a:cs typeface="Times New Roman" pitchFamily="18" charset="0"/>
                        </a:rPr>
                        <a:t>VS.Net C#</a:t>
                      </a:r>
                      <a:r>
                        <a:rPr kumimoji="0" lang="en-US" altLang="ru-RU" sz="1200" b="1" i="0" u="none" strike="noStrike" cap="none" normalizeH="0" baseline="0" smtClean="0">
                          <a:ln>
                            <a:noFill/>
                          </a:ln>
                          <a:solidFill>
                            <a:srgbClr val="404040"/>
                          </a:solidFill>
                          <a:effectLst/>
                          <a:latin typeface="Arial" charset="0"/>
                          <a:cs typeface="Times New Roman" pitchFamily="18" charset="0"/>
                        </a:rPr>
                        <a:t>–</a:t>
                      </a:r>
                      <a:r>
                        <a:rPr kumimoji="0" lang="en-US" altLang="ru-RU" sz="1200" b="1" i="0" u="none" strike="noStrike" cap="none" normalizeH="0" baseline="0" smtClean="0">
                          <a:ln>
                            <a:noFill/>
                          </a:ln>
                          <a:solidFill>
                            <a:srgbClr val="404040"/>
                          </a:solidFill>
                          <a:effectLst/>
                          <a:latin typeface="Times New Roman" pitchFamily="18" charset="0"/>
                          <a:cs typeface="Times New Roman" pitchFamily="18" charset="0"/>
                        </a:rPr>
                        <a:t>Eclipse, </a:t>
                      </a:r>
                      <a:endParaRPr kumimoji="0" lang="ru-RU" altLang="ru-RU" sz="1200" b="1" i="0" u="none" strike="noStrike" cap="none" normalizeH="0" baseline="0" smtClean="0">
                        <a:ln>
                          <a:noFill/>
                        </a:ln>
                        <a:solidFill>
                          <a:srgbClr val="404040"/>
                        </a:solidFill>
                        <a:effectLst/>
                        <a:latin typeface="Times New Roman" pitchFamily="18" charset="0"/>
                        <a:ea typeface="宋体" pitchFamily="2" charset="-122"/>
                      </a:endParaRP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Модель </a:t>
                      </a:r>
                      <a:r>
                        <a:rPr kumimoji="0" lang="en-US" altLang="ru-RU" sz="1200" b="1" i="0" u="none" strike="noStrike" cap="none" normalizeH="0" baseline="0" smtClean="0">
                          <a:ln>
                            <a:noFill/>
                          </a:ln>
                          <a:solidFill>
                            <a:srgbClr val="404040"/>
                          </a:solidFill>
                          <a:effectLst/>
                          <a:latin typeface="Times New Roman" pitchFamily="18" charset="0"/>
                          <a:cs typeface="Times New Roman" pitchFamily="18" charset="0"/>
                        </a:rPr>
                        <a:t> </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Basic</a:t>
                      </a:r>
                      <a:r>
                        <a:rPr kumimoji="0" lang="ru-RU" altLang="ru-RU" sz="1200" b="1" i="0" u="none" strike="noStrike" cap="none" normalizeH="0" baseline="0" smtClean="0">
                          <a:ln>
                            <a:noFill/>
                          </a:ln>
                          <a:solidFill>
                            <a:srgbClr val="404040"/>
                          </a:solidFill>
                          <a:effectLst/>
                          <a:latin typeface="Arial" charset="0"/>
                          <a:cs typeface="Times New Roman" pitchFamily="18" charset="0"/>
                        </a:rPr>
                        <a:t>–</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C++.</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chemeClr val="hlink"/>
                          </a:solidFill>
                          <a:effectLst/>
                          <a:latin typeface="Times New Roman" pitchFamily="18" charset="0"/>
                          <a:cs typeface="Times New Roman" pitchFamily="18" charset="0"/>
                        </a:rPr>
                        <a:t>ІНСТРУМЕНТЫ ИТК:</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 </a:t>
                      </a:r>
                      <a:endParaRPr kumimoji="0" lang="ru-RU" altLang="ru-RU" sz="1200" b="1" i="0" u="none" strike="noStrike" cap="none" normalizeH="0" baseline="0" smtClean="0">
                        <a:ln>
                          <a:noFill/>
                        </a:ln>
                        <a:solidFill>
                          <a:srgbClr val="404040"/>
                        </a:solidFill>
                        <a:effectLst/>
                        <a:latin typeface="Times New Roman" pitchFamily="18" charset="0"/>
                        <a:ea typeface="宋体" pitchFamily="2" charset="-122"/>
                      </a:endParaRP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Система Eclipse, </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Система  Prot</a:t>
                      </a:r>
                      <a:r>
                        <a:rPr kumimoji="0" lang="ru-RU" altLang="ru-RU" sz="1200" b="1" i="0" u="none" strike="noStrike" cap="none" normalizeH="0" baseline="0" smtClean="0">
                          <a:ln>
                            <a:noFill/>
                          </a:ln>
                          <a:solidFill>
                            <a:srgbClr val="404040"/>
                          </a:solidFill>
                          <a:effectLst/>
                          <a:latin typeface="Arial" charset="0"/>
                          <a:cs typeface="Times New Roman" pitchFamily="18" charset="0"/>
                        </a:rPr>
                        <a:t>é</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g</a:t>
                      </a:r>
                      <a:r>
                        <a:rPr kumimoji="0" lang="ru-RU" altLang="ru-RU" sz="1200" b="1" i="0" u="none" strike="noStrike" cap="none" normalizeH="0" baseline="0" smtClean="0">
                          <a:ln>
                            <a:noFill/>
                          </a:ln>
                          <a:solidFill>
                            <a:srgbClr val="404040"/>
                          </a:solidFill>
                          <a:effectLst/>
                          <a:latin typeface="Arial" charset="0"/>
                          <a:cs typeface="Times New Roman" pitchFamily="18" charset="0"/>
                        </a:rPr>
                        <a:t>é</a:t>
                      </a:r>
                      <a:endPar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endParaRP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chemeClr val="hlink"/>
                          </a:solidFill>
                          <a:effectLst/>
                          <a:latin typeface="Times New Roman" pitchFamily="18" charset="0"/>
                          <a:cs typeface="Times New Roman" pitchFamily="18" charset="0"/>
                        </a:rPr>
                        <a:t>ПРЕЗЕНТАЦИИ В ИТК:</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Система ведения  зарубежных командировок для  НАНУ,</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uk-UA" altLang="ru-RU" sz="1200" b="1" i="0" u="none" strike="noStrike" cap="none" normalizeH="0" baseline="0" smtClean="0">
                          <a:ln>
                            <a:noFill/>
                          </a:ln>
                          <a:solidFill>
                            <a:srgbClr val="404040"/>
                          </a:solidFill>
                          <a:effectLst/>
                          <a:latin typeface="Times New Roman" pitchFamily="18" charset="0"/>
                          <a:cs typeface="Times New Roman" pitchFamily="18" charset="0"/>
                        </a:rPr>
                        <a:t>Слайд</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ы про ИТК, фабрики программ</a:t>
                      </a:r>
                      <a:r>
                        <a:rPr kumimoji="0" lang="uk-UA" altLang="ru-RU" sz="1200" b="1" i="0" u="none" strike="noStrike" cap="none" normalizeH="0" baseline="0" smtClean="0">
                          <a:ln>
                            <a:noFill/>
                          </a:ln>
                          <a:solidFill>
                            <a:srgbClr val="404040"/>
                          </a:solidFill>
                          <a:effectLst/>
                          <a:latin typeface="Times New Roman" pitchFamily="18" charset="0"/>
                          <a:cs typeface="Times New Roman" pitchFamily="18" charset="0"/>
                        </a:rPr>
                        <a:t>              </a:t>
                      </a:r>
                      <a:endPar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endParaRP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Методологии построения ТЛ</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endPar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endParaRP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chemeClr val="hlink"/>
                          </a:solidFill>
                          <a:effectLst/>
                          <a:latin typeface="Times New Roman" pitchFamily="18" charset="0"/>
                          <a:cs typeface="Times New Roman" pitchFamily="18" charset="0"/>
                        </a:rPr>
                        <a:t>ОБУЧЕНИЕ:</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 </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технологии разработки программ в С# VS.Net, языка Java, </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электронного учебника с предмета  </a:t>
                      </a:r>
                      <a:r>
                        <a:rPr kumimoji="0" lang="ru-RU" altLang="ru-RU" sz="1200" b="1" i="0" u="none" strike="noStrike" cap="none" normalizeH="0" baseline="0" smtClean="0">
                          <a:ln>
                            <a:noFill/>
                          </a:ln>
                          <a:solidFill>
                            <a:srgbClr val="404040"/>
                          </a:solidFill>
                          <a:effectLst/>
                          <a:latin typeface="Arial" charset="0"/>
                          <a:cs typeface="Times New Roman" pitchFamily="18" charset="0"/>
                        </a:rPr>
                        <a:t>«</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Программная инженерия</a:t>
                      </a:r>
                      <a:r>
                        <a:rPr kumimoji="0" lang="ru-RU" altLang="ru-RU" sz="1200" b="1" i="0" u="none" strike="noStrike" cap="none" normalizeH="0" baseline="0" smtClean="0">
                          <a:ln>
                            <a:noFill/>
                          </a:ln>
                          <a:solidFill>
                            <a:srgbClr val="404040"/>
                          </a:solidFill>
                          <a:effectLst/>
                          <a:latin typeface="Arial" charset="0"/>
                          <a:cs typeface="Times New Roman" pitchFamily="18" charset="0"/>
                        </a:rPr>
                        <a:t>»</a:t>
                      </a: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  </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r>
                        <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rPr>
                        <a:t>веб-сайту КНУ http://programsfactory.univ.kiev.ua. </a:t>
                      </a:r>
                    </a:p>
                    <a:p>
                      <a:pPr marL="342900" marR="0" lvl="0" indent="107950" algn="l" defTabSz="914400" rtl="0" eaLnBrk="0" fontAlgn="base" latinLnBrk="0" hangingPunct="0">
                        <a:lnSpc>
                          <a:spcPct val="100000"/>
                        </a:lnSpc>
                        <a:spcBef>
                          <a:spcPct val="0"/>
                        </a:spcBef>
                        <a:spcAft>
                          <a:spcPts val="300"/>
                        </a:spcAft>
                        <a:buClr>
                          <a:srgbClr val="C3260C"/>
                        </a:buClr>
                        <a:buSzPct val="130000"/>
                        <a:buFontTx/>
                        <a:buNone/>
                        <a:tabLst/>
                      </a:pPr>
                      <a:endParaRPr kumimoji="0" lang="ru-RU" altLang="ru-RU" sz="1200" b="1" i="0" u="none" strike="noStrike" cap="none" normalizeH="0" baseline="0" smtClean="0">
                        <a:ln>
                          <a:noFill/>
                        </a:ln>
                        <a:solidFill>
                          <a:srgbClr val="40404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bwMode="auto">
          <a:xfrm>
            <a:off x="323850" y="188913"/>
            <a:ext cx="8424863" cy="287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2100" b="0" smtClean="0">
                <a:solidFill>
                  <a:schemeClr val="accent1"/>
                </a:solidFill>
                <a:effectLst/>
                <a:latin typeface="Arial" pitchFamily="34" charset="0"/>
              </a:rPr>
              <a:t> Компонентна розробка ПС на веб-сайті  </a:t>
            </a:r>
            <a:endParaRPr lang="ru-RU" altLang="ru-RU" sz="2100" b="0" smtClean="0">
              <a:solidFill>
                <a:schemeClr val="accent1"/>
              </a:solidFill>
              <a:effectLst/>
              <a:latin typeface="Arial" pitchFamily="34" charset="0"/>
            </a:endParaRPr>
          </a:p>
        </p:txBody>
      </p:sp>
      <p:graphicFrame>
        <p:nvGraphicFramePr>
          <p:cNvPr id="77827" name="Object 3"/>
          <p:cNvGraphicFramePr>
            <a:graphicFrameLocks noGrp="1" noChangeAspect="1"/>
          </p:cNvGraphicFramePr>
          <p:nvPr>
            <p:ph idx="4294967295"/>
          </p:nvPr>
        </p:nvGraphicFramePr>
        <p:xfrm>
          <a:off x="73025" y="836613"/>
          <a:ext cx="9036050" cy="5262562"/>
        </p:xfrm>
        <a:graphic>
          <a:graphicData uri="http://schemas.openxmlformats.org/presentationml/2006/ole">
            <mc:AlternateContent xmlns:mc="http://schemas.openxmlformats.org/markup-compatibility/2006">
              <mc:Choice xmlns:v="urn:schemas-microsoft-com:vml" Requires="v">
                <p:oleObj spid="_x0000_s77830" name="Visio" r:id="rId3" imgW="9054541" imgH="4546867" progId="Visio.Drawing.11">
                  <p:embed/>
                </p:oleObj>
              </mc:Choice>
              <mc:Fallback>
                <p:oleObj name="Visio" r:id="rId3" imgW="9054541" imgH="4546867"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836613"/>
                        <a:ext cx="90360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bwMode="auto">
          <a:xfrm>
            <a:off x="1793875" y="5013325"/>
            <a:ext cx="6511925"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200" smtClean="0">
                <a:solidFill>
                  <a:schemeClr val="tx1"/>
                </a:solidFill>
                <a:effectLst/>
                <a:latin typeface="Arial" pitchFamily="34" charset="0"/>
              </a:rPr>
              <a:t>Е.М.Лаврищева </a:t>
            </a:r>
          </a:p>
        </p:txBody>
      </p:sp>
      <p:sp>
        <p:nvSpPr>
          <p:cNvPr id="78851" name="Rectangle 3"/>
          <p:cNvSpPr>
            <a:spLocks noGrp="1"/>
          </p:cNvSpPr>
          <p:nvPr>
            <p:ph type="body" idx="4294967295"/>
          </p:nvPr>
        </p:nvSpPr>
        <p:spPr>
          <a:xfrm>
            <a:off x="1143000" y="1125538"/>
            <a:ext cx="6400800" cy="3081337"/>
          </a:xfrm>
        </p:spPr>
        <p:txBody>
          <a:bodyPr/>
          <a:lstStyle/>
          <a:p>
            <a:pPr algn="ctr">
              <a:buFont typeface="Georgia" pitchFamily="18" charset="0"/>
              <a:buNone/>
            </a:pPr>
            <a:r>
              <a:rPr lang="ru-RU" altLang="ru-RU" smtClean="0">
                <a:latin typeface="Arial" pitchFamily="34" charset="0"/>
              </a:rPr>
              <a:t>          </a:t>
            </a:r>
            <a:r>
              <a:rPr lang="ru-RU" altLang="ru-RU" b="1" smtClean="0">
                <a:latin typeface="Arial" pitchFamily="34" charset="0"/>
              </a:rPr>
              <a:t> Результаты разработки методов и теорий в области Программной инженерии опубликованы в книгах, учебниках и препринтах</a:t>
            </a:r>
          </a:p>
          <a:p>
            <a:pPr algn="ctr">
              <a:buFont typeface="Georgia" pitchFamily="18" charset="0"/>
              <a:buNone/>
            </a:pPr>
            <a:endParaRPr lang="ru-RU" altLang="ru-RU" b="1" smtClean="0">
              <a:latin typeface="Arial" pitchFamily="34" charset="0"/>
            </a:endParaRPr>
          </a:p>
          <a:p>
            <a:pPr>
              <a:buFont typeface="Georgia" pitchFamily="18" charset="0"/>
              <a:buNone/>
            </a:pPr>
            <a:endParaRPr lang="ru-RU" altLang="ru-RU" b="1" smtClean="0">
              <a:latin typeface="Arial" pitchFamily="34" charset="0"/>
            </a:endParaRPr>
          </a:p>
          <a:p>
            <a:pPr>
              <a:buFont typeface="Georgia" pitchFamily="18" charset="0"/>
              <a:buNone/>
            </a:pPr>
            <a:r>
              <a:rPr lang="ru-RU" altLang="ru-RU" b="1" smtClean="0">
                <a:latin typeface="Arial" pitchFamily="34" charset="0"/>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bwMode="auto">
          <a:xfrm>
            <a:off x="1793875" y="6524625"/>
            <a:ext cx="6511925"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ru-RU" altLang="ru-RU" sz="1200" smtClean="0">
                <a:solidFill>
                  <a:schemeClr val="tx1"/>
                </a:solidFill>
                <a:effectLst/>
                <a:latin typeface="Arial" pitchFamily="34" charset="0"/>
              </a:rPr>
              <a:t>Е.М.Лаврищева</a:t>
            </a:r>
          </a:p>
        </p:txBody>
      </p:sp>
      <p:sp>
        <p:nvSpPr>
          <p:cNvPr id="79875" name="Rectangle 3"/>
          <p:cNvSpPr>
            <a:spLocks noGrp="1"/>
          </p:cNvSpPr>
          <p:nvPr>
            <p:ph type="body" idx="4294967295"/>
          </p:nvPr>
        </p:nvSpPr>
        <p:spPr>
          <a:xfrm>
            <a:off x="107950" y="188913"/>
            <a:ext cx="8351838" cy="5937250"/>
          </a:xfrm>
        </p:spPr>
        <p:txBody>
          <a:bodyPr/>
          <a:lstStyle/>
          <a:p>
            <a:pPr>
              <a:buFont typeface="Georgia" pitchFamily="18" charset="0"/>
              <a:buNone/>
            </a:pPr>
            <a:endParaRPr lang="ru-RU" altLang="ru-RU" smtClean="0">
              <a:latin typeface="Arial" pitchFamily="34" charset="0"/>
            </a:endParaRPr>
          </a:p>
          <a:p>
            <a:pPr>
              <a:buFont typeface="Georgia" pitchFamily="18" charset="0"/>
              <a:buNone/>
            </a:pPr>
            <a:endParaRPr lang="ru-RU" altLang="ru-RU" smtClean="0">
              <a:latin typeface="Arial" pitchFamily="34" charset="0"/>
            </a:endParaRPr>
          </a:p>
          <a:p>
            <a:pPr>
              <a:buFont typeface="Georgia" pitchFamily="18" charset="0"/>
              <a:buNone/>
            </a:pPr>
            <a:endParaRPr lang="ru-RU" altLang="ru-RU" smtClean="0">
              <a:latin typeface="Arial" pitchFamily="34" charset="0"/>
            </a:endParaRPr>
          </a:p>
          <a:p>
            <a:pPr>
              <a:buFont typeface="Georgia" pitchFamily="18" charset="0"/>
              <a:buNone/>
            </a:pPr>
            <a:endParaRPr lang="ru-RU" altLang="ru-RU" smtClean="0">
              <a:latin typeface="Arial" pitchFamily="34" charset="0"/>
            </a:endParaRPr>
          </a:p>
          <a:p>
            <a:pPr>
              <a:buFont typeface="Georgia" pitchFamily="18" charset="0"/>
              <a:buNone/>
            </a:pPr>
            <a:endParaRPr lang="ru-RU" altLang="ru-RU" smtClean="0">
              <a:latin typeface="Arial" pitchFamily="34" charset="0"/>
            </a:endParaRPr>
          </a:p>
          <a:p>
            <a:pPr>
              <a:buFont typeface="Georgia" pitchFamily="18" charset="0"/>
              <a:buNone/>
            </a:pPr>
            <a:endParaRPr lang="ru-RU" altLang="ru-RU" smtClean="0">
              <a:latin typeface="Arial" pitchFamily="34" charset="0"/>
            </a:endParaRPr>
          </a:p>
          <a:p>
            <a:pPr>
              <a:buFont typeface="Georgia" pitchFamily="18" charset="0"/>
              <a:buNone/>
            </a:pPr>
            <a:endParaRPr lang="ru-RU" altLang="ru-RU" smtClean="0">
              <a:latin typeface="Arial" pitchFamily="34" charset="0"/>
            </a:endParaRPr>
          </a:p>
        </p:txBody>
      </p:sp>
      <p:pic>
        <p:nvPicPr>
          <p:cNvPr id="79876" name="Рисунок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5888"/>
            <a:ext cx="158273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Рисунок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88913"/>
            <a:ext cx="15843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Рисунок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275" y="188913"/>
            <a:ext cx="16398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Рисунок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913" y="188913"/>
            <a:ext cx="15525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Рисунок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215900"/>
            <a:ext cx="15843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Рисунок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25" y="2420938"/>
            <a:ext cx="15843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Рисунок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4538" y="2393950"/>
            <a:ext cx="15843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Рисунок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2422525"/>
            <a:ext cx="165576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Рисунок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2938" y="2420938"/>
            <a:ext cx="161131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Рисунок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0675" y="2420938"/>
            <a:ext cx="15478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6" name="Рисунок 1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8313" y="4752975"/>
            <a:ext cx="1582737"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Рисунок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87563" y="4583113"/>
            <a:ext cx="1547812"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Рисунок 1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87775" y="4573588"/>
            <a:ext cx="1576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9" name="Рисунок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4163" y="4627563"/>
            <a:ext cx="15843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bwMode="auto">
          <a:xfrm>
            <a:off x="1793875" y="5013325"/>
            <a:ext cx="6511925"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ru-RU" altLang="ru-RU" sz="1200" smtClean="0">
                <a:solidFill>
                  <a:schemeClr val="tx1"/>
                </a:solidFill>
                <a:effectLst/>
                <a:latin typeface="Arial" pitchFamily="34" charset="0"/>
              </a:rPr>
              <a:t>Е.М.Лаврищева</a:t>
            </a:r>
          </a:p>
        </p:txBody>
      </p:sp>
      <p:sp>
        <p:nvSpPr>
          <p:cNvPr id="80899" name="Rectangle 3"/>
          <p:cNvSpPr>
            <a:spLocks noGrp="1"/>
          </p:cNvSpPr>
          <p:nvPr>
            <p:ph type="body" idx="4294967295"/>
          </p:nvPr>
        </p:nvSpPr>
        <p:spPr/>
        <p:txBody>
          <a:bodyPr/>
          <a:lstStyle/>
          <a:p>
            <a:pPr>
              <a:buFont typeface="Georgia" pitchFamily="18" charset="0"/>
              <a:buNone/>
            </a:pPr>
            <a:r>
              <a:rPr lang="ru-RU" altLang="ru-RU" b="1" smtClean="0">
                <a:latin typeface="Arial" pitchFamily="34" charset="0"/>
              </a:rPr>
              <a:t>           ИСПОЛНЕНИЕ ТЕХНОЛОГИЙ</a:t>
            </a:r>
          </a:p>
          <a:p>
            <a:pPr>
              <a:buFont typeface="Georgia" pitchFamily="18" charset="0"/>
              <a:buNone/>
            </a:pPr>
            <a:r>
              <a:rPr lang="ru-RU" altLang="ru-RU" b="1" smtClean="0">
                <a:latin typeface="Arial" pitchFamily="34" charset="0"/>
              </a:rPr>
              <a:t>        на веб-сайте  </a:t>
            </a:r>
            <a:r>
              <a:rPr lang="en-US" altLang="ru-RU" b="1" smtClean="0">
                <a:latin typeface="Arial" pitchFamily="34" charset="0"/>
              </a:rPr>
              <a:t>http://sestudy.edu-ua.net</a:t>
            </a:r>
            <a:endParaRPr lang="ru-RU" altLang="ru-RU" b="1" smtClean="0">
              <a:latin typeface="Arial" pitchFamily="34" charset="0"/>
            </a:endParaRPr>
          </a:p>
          <a:p>
            <a:pPr>
              <a:buFont typeface="Georgia" pitchFamily="18" charset="0"/>
              <a:buNone/>
            </a:pPr>
            <a:endParaRPr lang="ru-RU" altLang="ru-RU" smtClean="0">
              <a:latin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bwMode="auto">
          <a:xfrm>
            <a:off x="1793875" y="4371975"/>
            <a:ext cx="6511925" cy="106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endParaRPr lang="ru-RU" altLang="ru-RU" sz="4200" smtClean="0">
              <a:solidFill>
                <a:schemeClr val="tx1"/>
              </a:solidFill>
              <a:effectLst/>
              <a:latin typeface="Trebuchet MS" pitchFamily="34" charset="0"/>
            </a:endParaRPr>
          </a:p>
        </p:txBody>
      </p:sp>
      <p:sp>
        <p:nvSpPr>
          <p:cNvPr id="81923" name="Rectangle 3"/>
          <p:cNvSpPr>
            <a:spLocks noGrp="1"/>
          </p:cNvSpPr>
          <p:nvPr>
            <p:ph type="body" idx="4294967295"/>
          </p:nvPr>
        </p:nvSpPr>
        <p:spPr>
          <a:xfrm>
            <a:off x="533400" y="0"/>
            <a:ext cx="8610600" cy="6553200"/>
          </a:xfrm>
        </p:spPr>
        <p:txBody>
          <a:bodyPr/>
          <a:lstStyle/>
          <a:p>
            <a:pPr algn="ctr" eaLnBrk="1" hangingPunct="1">
              <a:lnSpc>
                <a:spcPct val="80000"/>
              </a:lnSpc>
            </a:pPr>
            <a:endParaRPr lang="ru-RU" altLang="ru-RU" sz="2400" b="1" smtClean="0">
              <a:latin typeface="Trebuchet MS" pitchFamily="34" charset="0"/>
            </a:endParaRPr>
          </a:p>
          <a:p>
            <a:pPr algn="ctr" eaLnBrk="1" hangingPunct="1">
              <a:lnSpc>
                <a:spcPct val="80000"/>
              </a:lnSpc>
              <a:buFont typeface="Georgia" pitchFamily="18" charset="0"/>
              <a:buNone/>
            </a:pPr>
            <a:r>
              <a:rPr lang="ru-RU" altLang="ru-RU" sz="2400" b="1" smtClean="0">
                <a:latin typeface="Trebuchet MS" pitchFamily="34" charset="0"/>
              </a:rPr>
              <a:t>Программная инженерия</a:t>
            </a:r>
          </a:p>
          <a:p>
            <a:pPr eaLnBrk="1" hangingPunct="1">
              <a:lnSpc>
                <a:spcPct val="80000"/>
              </a:lnSpc>
              <a:buFont typeface="Georgia" pitchFamily="18" charset="0"/>
              <a:buNone/>
            </a:pPr>
            <a:r>
              <a:rPr lang="ru-RU" altLang="ru-RU" sz="1500" b="1" smtClean="0">
                <a:latin typeface="Trebuchet MS" pitchFamily="34" charset="0"/>
              </a:rPr>
              <a:t>                                                  Технології і навчання</a:t>
            </a:r>
            <a:endParaRPr lang="ru-RU" altLang="ru-RU" sz="1500" b="1" i="1" smtClean="0">
              <a:latin typeface="Trebuchet MS" pitchFamily="34" charset="0"/>
            </a:endParaRPr>
          </a:p>
          <a:p>
            <a:pPr eaLnBrk="1" hangingPunct="1">
              <a:lnSpc>
                <a:spcPct val="80000"/>
              </a:lnSpc>
              <a:buFont typeface="Georgia" pitchFamily="18" charset="0"/>
              <a:buNone/>
            </a:pPr>
            <a:r>
              <a:rPr lang="ru-RU" altLang="ru-RU" sz="1500" smtClean="0">
                <a:latin typeface="Trebuchet MS" pitchFamily="34" charset="0"/>
              </a:rPr>
              <a:t>   Мова: </a:t>
            </a:r>
            <a:r>
              <a:rPr lang="ru-RU" altLang="ru-RU" sz="1500" b="1" smtClean="0">
                <a:latin typeface="Trebuchet MS" pitchFamily="34" charset="0"/>
              </a:rPr>
              <a:t>укр.</a:t>
            </a:r>
            <a:r>
              <a:rPr lang="ru-RU" altLang="ru-RU" sz="1500" smtClean="0">
                <a:latin typeface="Trebuchet MS" pitchFamily="34" charset="0"/>
              </a:rPr>
              <a:t> • </a:t>
            </a:r>
            <a:r>
              <a:rPr lang="ru-RU" altLang="ru-RU" sz="1500" smtClean="0">
                <a:latin typeface="Trebuchet MS" pitchFamily="34" charset="0"/>
                <a:hlinkClick r:id="rId2" tooltip="Показать страницу на русском языке"/>
              </a:rPr>
              <a:t>рус.</a:t>
            </a:r>
            <a:r>
              <a:rPr lang="ru-RU" altLang="ru-RU" sz="1500" smtClean="0">
                <a:latin typeface="Trebuchet MS" pitchFamily="34" charset="0"/>
              </a:rPr>
              <a:t> • </a:t>
            </a:r>
            <a:r>
              <a:rPr lang="ru-RU" altLang="ru-RU" sz="1500" smtClean="0">
                <a:latin typeface="Trebuchet MS" pitchFamily="34" charset="0"/>
                <a:hlinkClick r:id="rId3" tooltip="Display this web page in English"/>
              </a:rPr>
              <a:t>en</a:t>
            </a:r>
            <a:r>
              <a:rPr lang="en-US" altLang="ru-RU" sz="1500" smtClean="0">
                <a:latin typeface="Trebuchet MS" pitchFamily="34" charset="0"/>
                <a:hlinkClick r:id="rId3" tooltip="Display this web page in English"/>
              </a:rPr>
              <a:t>g</a:t>
            </a:r>
            <a:r>
              <a:rPr lang="ru-RU" altLang="ru-RU" sz="1500" smtClean="0">
                <a:latin typeface="Trebuchet MS" pitchFamily="34" charset="0"/>
                <a:hlinkClick r:id="rId3" tooltip="Display this web page in English"/>
              </a:rPr>
              <a:t>.</a:t>
            </a:r>
            <a:endParaRPr lang="ru-RU" altLang="ru-RU" sz="1500" i="1" smtClean="0">
              <a:latin typeface="Trebuchet MS" pitchFamily="34" charset="0"/>
            </a:endParaRPr>
          </a:p>
          <a:p>
            <a:pPr eaLnBrk="1" hangingPunct="1">
              <a:lnSpc>
                <a:spcPct val="80000"/>
              </a:lnSpc>
            </a:pPr>
            <a:r>
              <a:rPr lang="ru-RU" altLang="ru-RU" sz="1500" i="1" smtClean="0">
                <a:latin typeface="Trebuchet MS" pitchFamily="34" charset="0"/>
              </a:rPr>
              <a:t>Ви зараз знаходитесь у:</a:t>
            </a:r>
            <a:r>
              <a:rPr lang="ru-RU" altLang="ru-RU" sz="1500" smtClean="0">
                <a:latin typeface="Trebuchet MS" pitchFamily="34" charset="0"/>
              </a:rPr>
              <a:t> </a:t>
            </a:r>
            <a:r>
              <a:rPr lang="ru-RU" altLang="ru-RU" sz="1500" smtClean="0">
                <a:latin typeface="Trebuchet MS" pitchFamily="34" charset="0"/>
                <a:hlinkClick r:id="rId4" tooltip="Технології генеруючого програмування"/>
              </a:rPr>
              <a:t>Технології</a:t>
            </a:r>
            <a:r>
              <a:rPr lang="ru-RU" altLang="ru-RU" sz="1500" smtClean="0">
                <a:latin typeface="Trebuchet MS" pitchFamily="34" charset="0"/>
              </a:rPr>
              <a:t> » </a:t>
            </a:r>
            <a:r>
              <a:rPr lang="ru-RU" altLang="ru-RU" sz="1500" b="1" smtClean="0">
                <a:latin typeface="Trebuchet MS" pitchFamily="34" charset="0"/>
              </a:rPr>
              <a:t>Онтології</a:t>
            </a:r>
          </a:p>
          <a:p>
            <a:pPr eaLnBrk="1" hangingPunct="1">
              <a:lnSpc>
                <a:spcPct val="80000"/>
              </a:lnSpc>
              <a:buFont typeface="Georgia" pitchFamily="18" charset="0"/>
              <a:buNone/>
            </a:pPr>
            <a:r>
              <a:rPr lang="ru-RU" altLang="ru-RU" sz="1500" b="1" smtClean="0">
                <a:latin typeface="Trebuchet MS" pitchFamily="34" charset="0"/>
              </a:rPr>
              <a:t>                                      </a:t>
            </a:r>
          </a:p>
          <a:p>
            <a:pPr eaLnBrk="1" hangingPunct="1">
              <a:lnSpc>
                <a:spcPct val="80000"/>
              </a:lnSpc>
              <a:buFont typeface="Georgia" pitchFamily="18" charset="0"/>
              <a:buNone/>
            </a:pPr>
            <a:r>
              <a:rPr lang="ru-RU" altLang="ru-RU" sz="1500" b="1" smtClean="0">
                <a:latin typeface="Trebuchet MS" pitchFamily="34" charset="0"/>
              </a:rPr>
              <a:t>                                          </a:t>
            </a:r>
            <a:r>
              <a:rPr lang="ru-RU" altLang="ru-RU" sz="2000" b="1" smtClean="0">
                <a:solidFill>
                  <a:schemeClr val="hlink"/>
                </a:solidFill>
                <a:latin typeface="Trebuchet MS" pitchFamily="34" charset="0"/>
              </a:rPr>
              <a:t> 3. Онтологія доменів</a:t>
            </a:r>
          </a:p>
          <a:p>
            <a:pPr eaLnBrk="1" hangingPunct="1">
              <a:lnSpc>
                <a:spcPct val="80000"/>
              </a:lnSpc>
            </a:pPr>
            <a:r>
              <a:rPr lang="ru-RU" altLang="ru-RU" sz="1500" smtClean="0">
                <a:latin typeface="Trebuchet MS" pitchFamily="34" charset="0"/>
              </a:rPr>
              <a:t>Термін онтологія, як метафізичний, виник ще в 1613 р.</a:t>
            </a:r>
            <a:r>
              <a:rPr lang="uk-UA" altLang="ru-RU" sz="1500" smtClean="0">
                <a:latin typeface="Trebuchet MS" pitchFamily="34" charset="0"/>
              </a:rPr>
              <a:t> </a:t>
            </a:r>
            <a:r>
              <a:rPr lang="ru-RU" altLang="ru-RU" sz="1500" smtClean="0">
                <a:latin typeface="Trebuchet MS" pitchFamily="34" charset="0"/>
              </a:rPr>
              <a:t>В Computer Science під онтологією розуміється специфікація концептуальних знань про деяку предметну область, тобто опис множини об’єктів і зв’язків між ними. Формально онтологія містить поняття, організовані в таксономію їх описів і правил виводу. Концептуальна модель онтології </a:t>
            </a:r>
            <a:r>
              <a:rPr lang="uk-UA" altLang="ru-RU" sz="1500" smtClean="0">
                <a:latin typeface="Trebuchet MS" pitchFamily="34" charset="0"/>
              </a:rPr>
              <a:t>  </a:t>
            </a:r>
            <a:r>
              <a:rPr lang="ru-RU" altLang="ru-RU" sz="1500" smtClean="0">
                <a:latin typeface="Trebuchet MS" pitchFamily="34" charset="0"/>
              </a:rPr>
              <a:t> O = &lt;X, R, F&gt;, де</a:t>
            </a:r>
          </a:p>
          <a:p>
            <a:pPr eaLnBrk="1" hangingPunct="1">
              <a:lnSpc>
                <a:spcPct val="80000"/>
              </a:lnSpc>
              <a:buFont typeface="Georgia" pitchFamily="18" charset="0"/>
              <a:buNone/>
            </a:pPr>
            <a:r>
              <a:rPr lang="ru-RU" altLang="ru-RU" sz="1500" smtClean="0">
                <a:latin typeface="Trebuchet MS" pitchFamily="34" charset="0"/>
              </a:rPr>
              <a:t>      X — кінцева множина понять предметної області чи домену;</a:t>
            </a:r>
          </a:p>
          <a:p>
            <a:pPr eaLnBrk="1" hangingPunct="1">
              <a:lnSpc>
                <a:spcPct val="80000"/>
              </a:lnSpc>
              <a:buFont typeface="Georgia" pitchFamily="18" charset="0"/>
              <a:buNone/>
            </a:pPr>
            <a:r>
              <a:rPr lang="ru-RU" altLang="ru-RU" sz="1500" smtClean="0">
                <a:latin typeface="Trebuchet MS" pitchFamily="34" charset="0"/>
              </a:rPr>
              <a:t>      R — кінцева множина відношень між поняттями;</a:t>
            </a:r>
          </a:p>
          <a:p>
            <a:pPr eaLnBrk="1" hangingPunct="1">
              <a:lnSpc>
                <a:spcPct val="80000"/>
              </a:lnSpc>
              <a:buFont typeface="Georgia" pitchFamily="18" charset="0"/>
              <a:buNone/>
            </a:pPr>
            <a:r>
              <a:rPr lang="ru-RU" altLang="ru-RU" sz="1500" smtClean="0">
                <a:latin typeface="Trebuchet MS" pitchFamily="34" charset="0"/>
              </a:rPr>
              <a:t>      F — кінцева множина функцій інтерпретації…</a:t>
            </a:r>
            <a:r>
              <a:rPr lang="uk-UA" altLang="ru-RU" sz="1500" smtClean="0">
                <a:solidFill>
                  <a:schemeClr val="accent2"/>
                </a:solidFill>
                <a:latin typeface="Trebuchet MS" pitchFamily="34" charset="0"/>
              </a:rPr>
              <a:t>	</a:t>
            </a:r>
          </a:p>
          <a:p>
            <a:pPr eaLnBrk="1" hangingPunct="1">
              <a:lnSpc>
                <a:spcPct val="80000"/>
              </a:lnSpc>
              <a:buFont typeface="Georgia" pitchFamily="18" charset="0"/>
              <a:buNone/>
            </a:pPr>
            <a:r>
              <a:rPr lang="uk-UA" altLang="ru-RU" sz="1500" b="1" smtClean="0">
                <a:solidFill>
                  <a:schemeClr val="tx2"/>
                </a:solidFill>
                <a:latin typeface="Trebuchet MS" pitchFamily="34" charset="0"/>
              </a:rPr>
              <a:t>Операції розділу</a:t>
            </a:r>
            <a:endParaRPr lang="ru-RU" altLang="ru-RU" sz="1500" b="1" smtClean="0">
              <a:solidFill>
                <a:schemeClr val="tx2"/>
              </a:solidFill>
              <a:latin typeface="Trebuchet MS" pitchFamily="34" charset="0"/>
            </a:endParaRPr>
          </a:p>
          <a:p>
            <a:pPr eaLnBrk="1" hangingPunct="1">
              <a:lnSpc>
                <a:spcPct val="80000"/>
              </a:lnSpc>
            </a:pPr>
            <a:r>
              <a:rPr lang="ru-RU" altLang="ru-RU" sz="1500" smtClean="0">
                <a:solidFill>
                  <a:schemeClr val="folHlink"/>
                </a:solidFill>
                <a:latin typeface="Trebuchet MS" pitchFamily="34" charset="0"/>
                <a:hlinkClick r:id="rId5"/>
              </a:rPr>
              <a:t>Структура онтології «Обчислювальна геометрія»</a:t>
            </a:r>
            <a:endParaRPr lang="ru-RU" altLang="ru-RU" sz="1500" smtClean="0">
              <a:solidFill>
                <a:schemeClr val="folHlink"/>
              </a:solidFill>
              <a:latin typeface="Trebuchet MS" pitchFamily="34" charset="0"/>
              <a:hlinkClick r:id="rId6"/>
            </a:endParaRPr>
          </a:p>
          <a:p>
            <a:pPr eaLnBrk="1" hangingPunct="1">
              <a:lnSpc>
                <a:spcPct val="80000"/>
              </a:lnSpc>
            </a:pPr>
            <a:r>
              <a:rPr lang="ru-RU" altLang="ru-RU" sz="1500" smtClean="0">
                <a:solidFill>
                  <a:schemeClr val="folHlink"/>
                </a:solidFill>
                <a:latin typeface="Trebuchet MS" pitchFamily="34" charset="0"/>
                <a:hlinkClick r:id="rId6"/>
              </a:rPr>
              <a:t>Подання онтології «Обчислювальна геометрія»</a:t>
            </a:r>
            <a:endParaRPr lang="ru-RU" altLang="ru-RU" sz="1500" smtClean="0">
              <a:solidFill>
                <a:schemeClr val="folHlink"/>
              </a:solidFill>
              <a:latin typeface="Trebuchet MS" pitchFamily="34" charset="0"/>
              <a:hlinkClick r:id="rId7"/>
            </a:endParaRPr>
          </a:p>
          <a:p>
            <a:pPr eaLnBrk="1" hangingPunct="1">
              <a:lnSpc>
                <a:spcPct val="80000"/>
              </a:lnSpc>
            </a:pPr>
            <a:r>
              <a:rPr lang="ru-RU" altLang="ru-RU" sz="1500" smtClean="0">
                <a:solidFill>
                  <a:schemeClr val="folHlink"/>
                </a:solidFill>
                <a:latin typeface="Trebuchet MS" pitchFamily="34" charset="0"/>
                <a:hlinkClick r:id="rId7"/>
              </a:rPr>
              <a:t>Приклад розробки онтології</a:t>
            </a:r>
            <a:endParaRPr lang="ru-RU" altLang="ru-RU" sz="1500" smtClean="0">
              <a:solidFill>
                <a:schemeClr val="folHlink"/>
              </a:solidFill>
              <a:latin typeface="Trebuchet MS" pitchFamily="34" charset="0"/>
            </a:endParaRPr>
          </a:p>
        </p:txBody>
      </p:sp>
      <p:sp>
        <p:nvSpPr>
          <p:cNvPr id="81924" name="Rectangle 4"/>
          <p:cNvSpPr>
            <a:spLocks noChangeArrowheads="1"/>
          </p:cNvSpPr>
          <p:nvPr/>
        </p:nvSpPr>
        <p:spPr bwMode="auto">
          <a:xfrm>
            <a:off x="0" y="0"/>
            <a:ext cx="49403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graphicFrame>
        <p:nvGraphicFramePr>
          <p:cNvPr id="352262" name="Group 6"/>
          <p:cNvGraphicFramePr>
            <a:graphicFrameLocks noGrp="1"/>
          </p:cNvGraphicFramePr>
          <p:nvPr/>
        </p:nvGraphicFramePr>
        <p:xfrm>
          <a:off x="228600" y="0"/>
          <a:ext cx="6791325" cy="1811338"/>
        </p:xfrm>
        <a:graphic>
          <a:graphicData uri="http://schemas.openxmlformats.org/drawingml/2006/table">
            <a:tbl>
              <a:tblPr/>
              <a:tblGrid>
                <a:gridCol w="6791325">
                  <a:extLst>
                    <a:ext uri="{9D8B030D-6E8A-4147-A177-3AD203B41FA5}">
                      <a16:colId xmlns:a16="http://schemas.microsoft.com/office/drawing/2014/main" val="20000"/>
                    </a:ext>
                  </a:extLst>
                </a:gridCol>
              </a:tblGrid>
              <a:tr h="1811338">
                <a:tc>
                  <a:txBody>
                    <a:bodyPr/>
                    <a:lstStyle>
                      <a:lvl1pPr eaLnBrk="0" hangingPunct="0">
                        <a:spcBef>
                          <a:spcPct val="20000"/>
                        </a:spcBef>
                        <a:spcAft>
                          <a:spcPts val="300"/>
                        </a:spcAft>
                        <a:buClr>
                          <a:srgbClr val="C3260C"/>
                        </a:buClr>
                        <a:buSzPct val="130000"/>
                        <a:buFont typeface="Georgia" pitchFamily="18" charset="0"/>
                        <a:defRPr sz="2000">
                          <a:solidFill>
                            <a:srgbClr val="404040"/>
                          </a:solidFill>
                          <a:latin typeface="Arial" charset="0"/>
                        </a:defRPr>
                      </a:lvl1pPr>
                      <a:lvl2pPr marL="742950" indent="-285750" eaLnBrk="0" hangingPunct="0">
                        <a:spcBef>
                          <a:spcPct val="20000"/>
                        </a:spcBef>
                        <a:spcAft>
                          <a:spcPts val="300"/>
                        </a:spcAft>
                        <a:buClr>
                          <a:srgbClr val="C3260C"/>
                        </a:buClr>
                        <a:buSzPct val="130000"/>
                        <a:buFont typeface="Georgia" pitchFamily="18" charset="0"/>
                        <a:defRPr>
                          <a:solidFill>
                            <a:srgbClr val="404040"/>
                          </a:solidFill>
                          <a:latin typeface="Arial" charset="0"/>
                        </a:defRPr>
                      </a:lvl2pPr>
                      <a:lvl3pPr marL="1143000" indent="-228600" eaLnBrk="0" hangingPunct="0">
                        <a:spcBef>
                          <a:spcPct val="20000"/>
                        </a:spcBef>
                        <a:spcAft>
                          <a:spcPts val="300"/>
                        </a:spcAft>
                        <a:buClr>
                          <a:srgbClr val="C3260C"/>
                        </a:buClr>
                        <a:buSzPct val="130000"/>
                        <a:buFont typeface="Georgia" pitchFamily="18" charset="0"/>
                        <a:defRPr sz="1600">
                          <a:solidFill>
                            <a:srgbClr val="404040"/>
                          </a:solidFill>
                          <a:latin typeface="Arial" charset="0"/>
                        </a:defRPr>
                      </a:lvl3pPr>
                      <a:lvl4pPr marL="1600200" indent="-228600" eaLnBrk="0" hangingPunct="0">
                        <a:spcBef>
                          <a:spcPct val="20000"/>
                        </a:spcBef>
                        <a:spcAft>
                          <a:spcPts val="300"/>
                        </a:spcAft>
                        <a:buClr>
                          <a:srgbClr val="C3260C"/>
                        </a:buClr>
                        <a:buSzPct val="130000"/>
                        <a:buFont typeface="Georgia" pitchFamily="18" charset="0"/>
                        <a:defRPr sz="1400">
                          <a:solidFill>
                            <a:srgbClr val="404040"/>
                          </a:solidFill>
                          <a:latin typeface="Arial" charset="0"/>
                        </a:defRPr>
                      </a:lvl4pPr>
                      <a:lvl5pPr marL="2057400" indent="-228600" eaLnBrk="0" hangingPunct="0">
                        <a:spcBef>
                          <a:spcPct val="20000"/>
                        </a:spcBef>
                        <a:spcAft>
                          <a:spcPts val="300"/>
                        </a:spcAft>
                        <a:buClr>
                          <a:srgbClr val="C3260C"/>
                        </a:buClr>
                        <a:buSzPct val="130000"/>
                        <a:buFont typeface="Georgia" pitchFamily="18" charset="0"/>
                        <a:defRPr sz="1200">
                          <a:solidFill>
                            <a:srgbClr val="404040"/>
                          </a:solidFill>
                          <a:latin typeface="Arial" charset="0"/>
                        </a:defRPr>
                      </a:lvl5pPr>
                      <a:lvl6pPr marL="2514600" indent="-228600" eaLnBrk="0" fontAlgn="base" hangingPunct="0">
                        <a:spcBef>
                          <a:spcPct val="20000"/>
                        </a:spcBef>
                        <a:spcAft>
                          <a:spcPts val="300"/>
                        </a:spcAft>
                        <a:buClr>
                          <a:srgbClr val="C3260C"/>
                        </a:buClr>
                        <a:buSzPct val="130000"/>
                        <a:buFont typeface="Georgia" pitchFamily="18" charset="0"/>
                        <a:defRPr sz="1200">
                          <a:solidFill>
                            <a:srgbClr val="404040"/>
                          </a:solidFill>
                          <a:latin typeface="Arial" charset="0"/>
                        </a:defRPr>
                      </a:lvl6pPr>
                      <a:lvl7pPr marL="2971800" indent="-228600" eaLnBrk="0" fontAlgn="base" hangingPunct="0">
                        <a:spcBef>
                          <a:spcPct val="20000"/>
                        </a:spcBef>
                        <a:spcAft>
                          <a:spcPts val="300"/>
                        </a:spcAft>
                        <a:buClr>
                          <a:srgbClr val="C3260C"/>
                        </a:buClr>
                        <a:buSzPct val="130000"/>
                        <a:buFont typeface="Georgia" pitchFamily="18" charset="0"/>
                        <a:defRPr sz="1200">
                          <a:solidFill>
                            <a:srgbClr val="404040"/>
                          </a:solidFill>
                          <a:latin typeface="Arial" charset="0"/>
                        </a:defRPr>
                      </a:lvl7pPr>
                      <a:lvl8pPr marL="3429000" indent="-228600" eaLnBrk="0" fontAlgn="base" hangingPunct="0">
                        <a:spcBef>
                          <a:spcPct val="20000"/>
                        </a:spcBef>
                        <a:spcAft>
                          <a:spcPts val="300"/>
                        </a:spcAft>
                        <a:buClr>
                          <a:srgbClr val="C3260C"/>
                        </a:buClr>
                        <a:buSzPct val="130000"/>
                        <a:buFont typeface="Georgia" pitchFamily="18" charset="0"/>
                        <a:defRPr sz="1200">
                          <a:solidFill>
                            <a:srgbClr val="404040"/>
                          </a:solidFill>
                          <a:latin typeface="Arial" charset="0"/>
                        </a:defRPr>
                      </a:lvl8pPr>
                      <a:lvl9pPr marL="3886200" indent="-228600" eaLnBrk="0" fontAlgn="base" hangingPunct="0">
                        <a:spcBef>
                          <a:spcPct val="20000"/>
                        </a:spcBef>
                        <a:spcAft>
                          <a:spcPts val="300"/>
                        </a:spcAft>
                        <a:buClr>
                          <a:srgbClr val="C3260C"/>
                        </a:buClr>
                        <a:buSzPct val="130000"/>
                        <a:buFont typeface="Georgia" pitchFamily="18" charset="0"/>
                        <a:defRPr sz="1200">
                          <a:solidFill>
                            <a:srgbClr val="404040"/>
                          </a:solidFill>
                          <a:latin typeface="Arial" charset="0"/>
                        </a:defRPr>
                      </a:lvl9pPr>
                    </a:lstStyle>
                    <a:p>
                      <a:pPr marL="0" marR="0" lvl="0" indent="0" algn="l" defTabSz="914400" rtl="0" eaLnBrk="1" fontAlgn="base" latinLnBrk="0" hangingPunct="1">
                        <a:lnSpc>
                          <a:spcPct val="100000"/>
                        </a:lnSpc>
                        <a:spcBef>
                          <a:spcPct val="20000"/>
                        </a:spcBef>
                        <a:spcAft>
                          <a:spcPts val="300"/>
                        </a:spcAft>
                        <a:buClr>
                          <a:srgbClr val="C3260C"/>
                        </a:buClr>
                        <a:buSzPct val="130000"/>
                        <a:buFont typeface="Georgia" pitchFamily="18" charset="0"/>
                        <a:buNone/>
                        <a:tabLst/>
                      </a:pPr>
                      <a:endParaRPr kumimoji="0" lang="ru-RU" altLang="ru-RU" sz="2000" b="0" i="0" u="none" strike="noStrike" cap="none" normalizeH="0" baseline="0" smtClean="0">
                        <a:ln>
                          <a:noFill/>
                        </a:ln>
                        <a:solidFill>
                          <a:srgbClr val="404040"/>
                        </a:solidFill>
                        <a:effectLst/>
                        <a:latin typeface="Trebuchet MS" pitchFamily="34" charset="0"/>
                        <a:cs typeface="Arial" charset="0"/>
                      </a:endParaRPr>
                    </a:p>
                    <a:p>
                      <a:pPr marL="0" marR="0" lvl="0" indent="0" algn="l" defTabSz="914400" rtl="0" eaLnBrk="1" fontAlgn="base" latinLnBrk="0" hangingPunct="1">
                        <a:lnSpc>
                          <a:spcPct val="100000"/>
                        </a:lnSpc>
                        <a:spcBef>
                          <a:spcPct val="20000"/>
                        </a:spcBef>
                        <a:spcAft>
                          <a:spcPts val="300"/>
                        </a:spcAft>
                        <a:buClr>
                          <a:srgbClr val="C3260C"/>
                        </a:buClr>
                        <a:buSzPct val="130000"/>
                        <a:buFont typeface="Georgia" pitchFamily="18" charset="0"/>
                        <a:buNone/>
                        <a:tabLst/>
                      </a:pPr>
                      <a:endParaRPr kumimoji="0" lang="ru-RU" altLang="ru-RU" sz="2000" b="0" i="0" u="none" strike="noStrike" cap="none" normalizeH="0" baseline="0" smtClean="0">
                        <a:ln>
                          <a:noFill/>
                        </a:ln>
                        <a:solidFill>
                          <a:srgbClr val="404040"/>
                        </a:solidFill>
                        <a:effectLst/>
                        <a:latin typeface="Trebuchet MS" pitchFamily="34" charset="0"/>
                        <a:cs typeface="Arial" charset="0"/>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bwMode="auto">
          <a:xfrm>
            <a:off x="0" y="274638"/>
            <a:ext cx="9144000"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buFont typeface="Georgia" pitchFamily="18" charset="0"/>
              <a:buNone/>
            </a:pPr>
            <a:r>
              <a:rPr lang="ru-RU" altLang="ru-RU" sz="2900" b="0" smtClean="0">
                <a:solidFill>
                  <a:schemeClr val="tx1"/>
                </a:solidFill>
                <a:effectLst/>
                <a:latin typeface="Arial" pitchFamily="34" charset="0"/>
              </a:rPr>
              <a:t>Онтологічне подання обчислювальній геометрії</a:t>
            </a:r>
          </a:p>
        </p:txBody>
      </p:sp>
      <p:sp>
        <p:nvSpPr>
          <p:cNvPr id="82947" name="Rectangle 3"/>
          <p:cNvSpPr>
            <a:spLocks noGrp="1"/>
          </p:cNvSpPr>
          <p:nvPr>
            <p:ph type="body" idx="4294967295"/>
          </p:nvPr>
        </p:nvSpPr>
        <p:spPr>
          <a:xfrm>
            <a:off x="457200" y="838200"/>
            <a:ext cx="8229600" cy="5867400"/>
          </a:xfrm>
        </p:spPr>
        <p:txBody>
          <a:bodyPr/>
          <a:lstStyle/>
          <a:p>
            <a:pPr marL="609600" indent="-609600" eaLnBrk="1" hangingPunct="1">
              <a:lnSpc>
                <a:spcPct val="80000"/>
              </a:lnSpc>
              <a:buFont typeface="Georgia" pitchFamily="18" charset="0"/>
              <a:buNone/>
            </a:pPr>
            <a:r>
              <a:rPr lang="ru-RU" altLang="ru-RU" sz="1800" smtClean="0">
                <a:latin typeface="Trebuchet MS" pitchFamily="34" charset="0"/>
              </a:rPr>
              <a:t>Схема онтології обчислювальної геометрії має такий вигляд:</a:t>
            </a:r>
          </a:p>
          <a:p>
            <a:pPr marL="609600" indent="-609600" eaLnBrk="1" hangingPunct="1">
              <a:lnSpc>
                <a:spcPct val="80000"/>
              </a:lnSpc>
              <a:buFont typeface="Georgia" pitchFamily="18" charset="0"/>
              <a:buNone/>
            </a:pPr>
            <a:r>
              <a:rPr lang="ru-RU" altLang="ru-RU" sz="1800" smtClean="0">
                <a:latin typeface="Trebuchet MS" pitchFamily="34" charset="0"/>
              </a:rPr>
              <a:t>        Класи задач </a:t>
            </a:r>
          </a:p>
          <a:p>
            <a:pPr marL="990600" lvl="1" indent="-533400" eaLnBrk="1" hangingPunct="1">
              <a:lnSpc>
                <a:spcPct val="80000"/>
              </a:lnSpc>
            </a:pPr>
            <a:r>
              <a:rPr lang="ru-RU" altLang="ru-RU" sz="1800" smtClean="0">
                <a:latin typeface="Trebuchet MS" pitchFamily="34" charset="0"/>
              </a:rPr>
              <a:t>Статичні задачі. </a:t>
            </a:r>
          </a:p>
          <a:p>
            <a:pPr marL="990600" lvl="1" indent="-533400" eaLnBrk="1" hangingPunct="1">
              <a:lnSpc>
                <a:spcPct val="80000"/>
              </a:lnSpc>
            </a:pPr>
            <a:r>
              <a:rPr lang="ru-RU" altLang="ru-RU" sz="1800" smtClean="0">
                <a:latin typeface="Trebuchet MS" pitchFamily="34" charset="0"/>
              </a:rPr>
              <a:t>Динамічні задачі .</a:t>
            </a:r>
          </a:p>
          <a:p>
            <a:pPr marL="990600" lvl="1" indent="-533400" eaLnBrk="1" hangingPunct="1">
              <a:lnSpc>
                <a:spcPct val="80000"/>
              </a:lnSpc>
            </a:pPr>
            <a:r>
              <a:rPr lang="ru-RU" altLang="ru-RU" sz="1800" smtClean="0">
                <a:latin typeface="Trebuchet MS" pitchFamily="34" charset="0"/>
              </a:rPr>
              <a:t>Задачі геометричного пошуку .</a:t>
            </a:r>
          </a:p>
          <a:p>
            <a:pPr marL="990600" lvl="1" indent="-533400" eaLnBrk="1" hangingPunct="1">
              <a:lnSpc>
                <a:spcPct val="80000"/>
              </a:lnSpc>
            </a:pPr>
            <a:r>
              <a:rPr lang="ru-RU" altLang="ru-RU" sz="1800" smtClean="0">
                <a:latin typeface="Trebuchet MS" pitchFamily="34" charset="0"/>
              </a:rPr>
              <a:t>Варіації задач.</a:t>
            </a:r>
          </a:p>
          <a:p>
            <a:pPr marL="609600" indent="-609600" eaLnBrk="1" hangingPunct="1">
              <a:lnSpc>
                <a:spcPct val="80000"/>
              </a:lnSpc>
              <a:buFont typeface="Georgia" pitchFamily="18" charset="0"/>
              <a:buNone/>
            </a:pPr>
            <a:r>
              <a:rPr lang="ru-RU" altLang="ru-RU" sz="1800" smtClean="0">
                <a:latin typeface="Trebuchet MS" pitchFamily="34" charset="0"/>
              </a:rPr>
              <a:t>Домен «Обчислювальна геометрія» подається в графічному вигляді засобами системи Protégé 4.2</a:t>
            </a:r>
          </a:p>
          <a:p>
            <a:pPr marL="609600" indent="-609600" eaLnBrk="1" hangingPunct="1">
              <a:lnSpc>
                <a:spcPct val="80000"/>
              </a:lnSpc>
              <a:buFont typeface="Georgia" pitchFamily="18" charset="0"/>
              <a:buNone/>
            </a:pPr>
            <a:r>
              <a:rPr lang="ru-RU" altLang="ru-RU" sz="1800" smtClean="0">
                <a:latin typeface="Trebuchet MS" pitchFamily="34" charset="0"/>
              </a:rPr>
              <a:t>Protégé підтримує два основних способи моделювання онтологій за допомогою редакторів Protégé-Frames і Protégé-OWL. Онтології, побудовані в Protégé, можуть бути експортовані в безліч форматів, включаючи RDF (RDF Schema), OWL і XML Schema. Protégé має відкриту, легко розширювану архітектуру за рахунок підтримки модулів розширення функціональності. </a:t>
            </a:r>
            <a:r>
              <a:rPr lang="ru-RU" altLang="ru-RU" sz="1300" smtClean="0">
                <a:latin typeface="Trebuchet MS" pitchFamily="34" charset="0"/>
              </a:rPr>
              <a:t/>
            </a:r>
            <a:br>
              <a:rPr lang="ru-RU" altLang="ru-RU" sz="1300" smtClean="0">
                <a:latin typeface="Trebuchet MS" pitchFamily="34" charset="0"/>
              </a:rPr>
            </a:br>
            <a:endParaRPr lang="ru-RU" altLang="ru-RU" sz="1300" smtClean="0">
              <a:latin typeface="Trebuchet MS" pitchFamily="34" charset="0"/>
            </a:endParaRPr>
          </a:p>
          <a:p>
            <a:pPr marL="609600" indent="-609600" eaLnBrk="1" hangingPunct="1">
              <a:lnSpc>
                <a:spcPct val="80000"/>
              </a:lnSpc>
              <a:buFont typeface="Georgia" pitchFamily="18" charset="0"/>
              <a:buNone/>
            </a:pPr>
            <a:endParaRPr lang="ru-RU" altLang="ru-RU" sz="900" smtClean="0">
              <a:latin typeface="Trebuchet MS"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endParaRPr lang="ru-RU" altLang="ru-RU" smtClean="0">
              <a:solidFill>
                <a:schemeClr val="tx1"/>
              </a:solidFill>
              <a:effectLst/>
              <a:latin typeface="Trebuchet MS" pitchFamily="34" charset="0"/>
            </a:endParaRPr>
          </a:p>
        </p:txBody>
      </p:sp>
      <p:sp>
        <p:nvSpPr>
          <p:cNvPr id="83971" name="Rectangle 3"/>
          <p:cNvSpPr>
            <a:spLocks noGrp="1"/>
          </p:cNvSpPr>
          <p:nvPr>
            <p:ph type="body" idx="4294967295"/>
          </p:nvPr>
        </p:nvSpPr>
        <p:spPr/>
        <p:txBody>
          <a:bodyPr/>
          <a:lstStyle/>
          <a:p>
            <a:pPr eaLnBrk="1" hangingPunct="1">
              <a:buFont typeface="Georgia" pitchFamily="18" charset="0"/>
              <a:buNone/>
            </a:pPr>
            <a:endParaRPr lang="ru-RU" altLang="ru-RU" sz="2000" smtClean="0">
              <a:latin typeface="Trebuchet MS" pitchFamily="34" charset="0"/>
            </a:endParaRPr>
          </a:p>
        </p:txBody>
      </p:sp>
      <p:pic>
        <p:nvPicPr>
          <p:cNvPr id="83972" name="Picture 4" descr="onto-ge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bwMode="auto">
          <a:xfrm>
            <a:off x="1763713" y="6237288"/>
            <a:ext cx="7056437" cy="42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Georgia" pitchFamily="18" charset="0"/>
              <a:buNone/>
            </a:pPr>
            <a:r>
              <a:rPr lang="ru-RU" altLang="ru-RU" sz="1200" smtClean="0">
                <a:solidFill>
                  <a:schemeClr val="tx1"/>
                </a:solidFill>
                <a:effectLst/>
                <a:latin typeface="Arial" pitchFamily="34" charset="0"/>
              </a:rPr>
              <a:t>Лаврищева Е.М.</a:t>
            </a:r>
          </a:p>
        </p:txBody>
      </p:sp>
      <p:sp>
        <p:nvSpPr>
          <p:cNvPr id="10243" name="Rectangle 3"/>
          <p:cNvSpPr>
            <a:spLocks noGrp="1"/>
          </p:cNvSpPr>
          <p:nvPr>
            <p:ph type="body" idx="4294967295"/>
          </p:nvPr>
        </p:nvSpPr>
        <p:spPr>
          <a:xfrm>
            <a:off x="395288" y="115888"/>
            <a:ext cx="8353425" cy="6081712"/>
          </a:xfrm>
        </p:spPr>
        <p:txBody>
          <a:bodyPr/>
          <a:lstStyle/>
          <a:p>
            <a:pPr>
              <a:buFont typeface="Georgia" pitchFamily="18" charset="0"/>
              <a:buNone/>
            </a:pPr>
            <a:r>
              <a:rPr lang="ru-RU" altLang="ru-RU" sz="1600" b="1" smtClean="0">
                <a:latin typeface="Arial" pitchFamily="34" charset="0"/>
              </a:rPr>
              <a:t> </a:t>
            </a:r>
            <a:r>
              <a:rPr lang="ru-RU" altLang="ru-RU" sz="3000" b="1" smtClean="0">
                <a:latin typeface="Arial" pitchFamily="34" charset="0"/>
              </a:rPr>
              <a:t>                    </a:t>
            </a:r>
            <a:r>
              <a:rPr lang="ru-RU" altLang="ru-RU" sz="2500" b="1" smtClean="0">
                <a:latin typeface="Arial" pitchFamily="34" charset="0"/>
              </a:rPr>
              <a:t>Базовые понятия </a:t>
            </a:r>
          </a:p>
          <a:p>
            <a:pPr>
              <a:buFont typeface="Georgia" pitchFamily="18" charset="0"/>
              <a:buNone/>
            </a:pPr>
            <a:r>
              <a:rPr lang="ru-RU" altLang="ru-RU" sz="1800" b="1" i="1" smtClean="0">
                <a:solidFill>
                  <a:schemeClr val="accent1"/>
                </a:solidFill>
                <a:latin typeface="Arial" pitchFamily="34" charset="0"/>
              </a:rPr>
              <a:t>  Семейство продуктов</a:t>
            </a:r>
            <a:r>
              <a:rPr lang="ru-RU" altLang="ru-RU" sz="1800" b="1" i="1" smtClean="0">
                <a:latin typeface="Arial" pitchFamily="34" charset="0"/>
              </a:rPr>
              <a:t> (ISO/IEC FDIS 24765:2009 E) «группа продуктов или услуг, которые имеют общее управляемое множество свойств, которые удовлетворяют потребности определенного сегмента рынка или вида деятельности» </a:t>
            </a:r>
          </a:p>
          <a:p>
            <a:pPr>
              <a:buFont typeface="Georgia" pitchFamily="18" charset="0"/>
              <a:buNone/>
            </a:pPr>
            <a:r>
              <a:rPr lang="ru-RU" altLang="ru-RU" sz="1800" b="1" i="1" smtClean="0">
                <a:latin typeface="Arial" pitchFamily="34" charset="0"/>
              </a:rPr>
              <a:t>  </a:t>
            </a:r>
            <a:r>
              <a:rPr lang="ru-RU" altLang="ru-RU" sz="1800" b="1" i="1" smtClean="0">
                <a:solidFill>
                  <a:schemeClr val="accent1"/>
                </a:solidFill>
                <a:latin typeface="Arial" pitchFamily="34" charset="0"/>
              </a:rPr>
              <a:t>Распределенная прикладная система</a:t>
            </a:r>
            <a:r>
              <a:rPr lang="ru-RU" altLang="ru-RU" sz="1800" b="1" i="1" smtClean="0">
                <a:latin typeface="Arial" pitchFamily="34" charset="0"/>
              </a:rPr>
              <a:t> (РПС) - это система, которая состоит из готовых ресурсов (компонентов, сервисов, данных) и ПС, которые расположены на объединенных в сети </a:t>
            </a:r>
            <a:r>
              <a:rPr lang="uk-UA" altLang="ru-RU" sz="1800" b="1" i="1" smtClean="0">
                <a:latin typeface="Arial" pitchFamily="34" charset="0"/>
              </a:rPr>
              <a:t>хостах</a:t>
            </a:r>
            <a:r>
              <a:rPr lang="ru-RU" altLang="ru-RU" sz="1800" b="1" i="1" smtClean="0">
                <a:latin typeface="Arial" pitchFamily="34" charset="0"/>
              </a:rPr>
              <a:t>, и могут взаимодействовать между собой через внешние механизмы - модель OSI, протоколы RPC, RMI, WCF, SOA, SCA,  Интернет и др. </a:t>
            </a:r>
          </a:p>
          <a:p>
            <a:pPr>
              <a:buFont typeface="Georgia" pitchFamily="18" charset="0"/>
              <a:buNone/>
            </a:pPr>
            <a:r>
              <a:rPr lang="ru-RU" altLang="ru-RU" sz="1800" b="1" i="1" smtClean="0">
                <a:solidFill>
                  <a:schemeClr val="accent1"/>
                </a:solidFill>
                <a:latin typeface="Arial" pitchFamily="34" charset="0"/>
              </a:rPr>
              <a:t> Сервисно-ориентованная архитектура</a:t>
            </a:r>
            <a:r>
              <a:rPr lang="ru-RU" altLang="ru-RU" sz="1800" b="1" i="1" smtClean="0">
                <a:latin typeface="Arial" pitchFamily="34" charset="0"/>
              </a:rPr>
              <a:t> (SOA) и сервисно-</a:t>
            </a:r>
            <a:r>
              <a:rPr lang="ru-RU" altLang="ru-RU" sz="1800" b="1" i="1" smtClean="0">
                <a:solidFill>
                  <a:schemeClr val="accent1"/>
                </a:solidFill>
                <a:latin typeface="Arial" pitchFamily="34" charset="0"/>
              </a:rPr>
              <a:t>компонентная архитектура</a:t>
            </a:r>
            <a:r>
              <a:rPr lang="ru-RU" altLang="ru-RU" sz="1800" b="1" i="1" smtClean="0">
                <a:latin typeface="Arial" pitchFamily="34" charset="0"/>
              </a:rPr>
              <a:t> (</a:t>
            </a:r>
            <a:r>
              <a:rPr lang="en-US" altLang="ru-RU" sz="1800" b="1" i="1" smtClean="0">
                <a:latin typeface="Arial" pitchFamily="34" charset="0"/>
              </a:rPr>
              <a:t>SCA)</a:t>
            </a:r>
            <a:r>
              <a:rPr lang="ru-RU" altLang="ru-RU" sz="1800" b="1" i="1" smtClean="0">
                <a:latin typeface="Arial" pitchFamily="34" charset="0"/>
              </a:rPr>
              <a:t> -  набор принципов и средств  разработки программ  и</a:t>
            </a:r>
            <a:r>
              <a:rPr lang="en-US" altLang="ru-RU" sz="1800" b="1" i="1" smtClean="0">
                <a:latin typeface="Arial" pitchFamily="34" charset="0"/>
              </a:rPr>
              <a:t> </a:t>
            </a:r>
            <a:r>
              <a:rPr lang="ru-RU" altLang="ru-RU" sz="1800" b="1" i="1" smtClean="0">
                <a:latin typeface="Arial" pitchFamily="34" charset="0"/>
              </a:rPr>
              <a:t>ПС из  совместимых и унифицированных сервисов, компонентов и услуг. Унификация – это типизация функциональности, семантики сервисов,  их  характеристик и  языков их описания для  динамического  выполнения на </a:t>
            </a:r>
            <a:r>
              <a:rPr lang="uk-UA" altLang="ru-RU" sz="1800" b="1" i="1" smtClean="0">
                <a:latin typeface="Arial" pitchFamily="34" charset="0"/>
              </a:rPr>
              <a:t>вебе</a:t>
            </a:r>
            <a:r>
              <a:rPr lang="ru-RU" altLang="ru-RU" sz="1800" b="1" i="1" smtClean="0">
                <a:latin typeface="Arial" pitchFamily="34" charset="0"/>
              </a:rPr>
              <a:t>.</a:t>
            </a:r>
          </a:p>
          <a:p>
            <a:pPr>
              <a:buFont typeface="Georgia" pitchFamily="18" charset="0"/>
              <a:buNone/>
            </a:pPr>
            <a:endParaRPr lang="ru-RU" altLang="ru-RU" sz="1900" b="1" smtClean="0">
              <a:solidFill>
                <a:schemeClr val="accent1"/>
              </a:solidFill>
              <a:latin typeface="Arial" pitchFamily="34" charset="0"/>
            </a:endParaRPr>
          </a:p>
          <a:p>
            <a:pPr>
              <a:buFont typeface="Georgia" pitchFamily="18" charset="0"/>
              <a:buNone/>
            </a:pPr>
            <a:r>
              <a:rPr lang="ru-RU" altLang="ru-RU" sz="1900" b="1" smtClean="0">
                <a:solidFill>
                  <a:schemeClr val="accent1"/>
                </a:solidFill>
                <a:latin typeface="Arial" pitchFamily="34" charset="0"/>
              </a:rPr>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bwMode="auto">
          <a:xfrm>
            <a:off x="1793875" y="4371975"/>
            <a:ext cx="6511925" cy="106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endParaRPr lang="ru-RU" altLang="ru-RU" sz="4200" smtClean="0">
              <a:solidFill>
                <a:schemeClr val="tx1"/>
              </a:solidFill>
              <a:effectLst/>
              <a:latin typeface="Trebuchet MS" pitchFamily="34" charset="0"/>
            </a:endParaRPr>
          </a:p>
        </p:txBody>
      </p:sp>
      <p:sp>
        <p:nvSpPr>
          <p:cNvPr id="84995" name="Rectangle 3"/>
          <p:cNvSpPr>
            <a:spLocks noGrp="1"/>
          </p:cNvSpPr>
          <p:nvPr>
            <p:ph type="body" idx="4294967295"/>
          </p:nvPr>
        </p:nvSpPr>
        <p:spPr>
          <a:xfrm>
            <a:off x="457200" y="304800"/>
            <a:ext cx="8229600" cy="5821363"/>
          </a:xfrm>
        </p:spPr>
        <p:txBody>
          <a:bodyPr/>
          <a:lstStyle/>
          <a:p>
            <a:pPr eaLnBrk="1" hangingPunct="1">
              <a:buFont typeface="Georgia" pitchFamily="18" charset="0"/>
              <a:buNone/>
            </a:pPr>
            <a:r>
              <a:rPr lang="ru-RU" altLang="ru-RU" smtClean="0">
                <a:latin typeface="Trebuchet MS" pitchFamily="34" charset="0"/>
              </a:rPr>
              <a:t/>
            </a:r>
            <a:br>
              <a:rPr lang="ru-RU" altLang="ru-RU" smtClean="0">
                <a:latin typeface="Trebuchet MS" pitchFamily="34" charset="0"/>
              </a:rPr>
            </a:br>
            <a:r>
              <a:rPr lang="uk-UA" altLang="ru-RU" smtClean="0">
                <a:latin typeface="Trebuchet MS" pitchFamily="34" charset="0"/>
              </a:rPr>
              <a:t>Структура  </a:t>
            </a:r>
            <a:r>
              <a:rPr lang="ru-RU" altLang="ru-RU" smtClean="0">
                <a:latin typeface="Trebuchet MS" pitchFamily="34" charset="0"/>
              </a:rPr>
              <a:t>головних процесів</a:t>
            </a:r>
          </a:p>
        </p:txBody>
      </p:sp>
      <p:sp>
        <p:nvSpPr>
          <p:cNvPr id="84996" name="Rectangle 4"/>
          <p:cNvSpPr>
            <a:spLocks noChangeArrowheads="1"/>
          </p:cNvSpPr>
          <p:nvPr/>
        </p:nvSpPr>
        <p:spPr bwMode="auto">
          <a:xfrm>
            <a:off x="0" y="773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pic>
        <p:nvPicPr>
          <p:cNvPr id="84997" name="figure3" descr="Пакет головних процесів"/>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6"/>
          <p:cNvSpPr>
            <a:spLocks noChangeArrowheads="1"/>
          </p:cNvSpPr>
          <p:nvPr/>
        </p:nvSpPr>
        <p:spPr bwMode="auto">
          <a:xfrm>
            <a:off x="2611438" y="6294438"/>
            <a:ext cx="45513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algn="ctr">
              <a:spcBef>
                <a:spcPct val="0"/>
              </a:spcBef>
              <a:spcAft>
                <a:spcPct val="0"/>
              </a:spcAft>
              <a:buClrTx/>
              <a:buSzTx/>
              <a:buFontTx/>
              <a:buNone/>
            </a:pPr>
            <a:r>
              <a:rPr lang="ru-RU" altLang="ru-RU" sz="1000">
                <a:solidFill>
                  <a:srgbClr val="000000"/>
                </a:solidFill>
                <a:latin typeface="Verdana" pitchFamily="34" charset="0"/>
                <a:cs typeface="Times New Roman" pitchFamily="18" charset="0"/>
              </a:rPr>
              <a:t/>
            </a:r>
            <a:br>
              <a:rPr lang="ru-RU" altLang="ru-RU" sz="1000">
                <a:solidFill>
                  <a:srgbClr val="000000"/>
                </a:solidFill>
                <a:latin typeface="Verdana" pitchFamily="34" charset="0"/>
                <a:cs typeface="Times New Roman" pitchFamily="18" charset="0"/>
              </a:rPr>
            </a:br>
            <a:r>
              <a:rPr lang="uk-UA" altLang="ru-RU" sz="2000" b="1">
                <a:solidFill>
                  <a:srgbClr val="000000"/>
                </a:solidFill>
                <a:latin typeface="Verdana" pitchFamily="34" charset="0"/>
                <a:cs typeface="Times New Roman" pitchFamily="18" charset="0"/>
              </a:rPr>
              <a:t>Структура  </a:t>
            </a:r>
            <a:r>
              <a:rPr lang="ru-RU" altLang="ru-RU" sz="2000" b="1">
                <a:solidFill>
                  <a:srgbClr val="000000"/>
                </a:solidFill>
                <a:latin typeface="Verdana" pitchFamily="34" charset="0"/>
                <a:cs typeface="Times New Roman" pitchFamily="18" charset="0"/>
              </a:rPr>
              <a:t>головних процесів  ЖЦ</a:t>
            </a:r>
            <a:endParaRPr lang="ru-RU" altLang="ru-RU" sz="2000" b="1">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bwMode="auto">
          <a:xfrm flipV="1">
            <a:off x="457200" y="200025"/>
            <a:ext cx="8229600" cy="74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endParaRPr lang="ru-RU" altLang="ru-RU" sz="4200" smtClean="0">
              <a:solidFill>
                <a:schemeClr val="tx1"/>
              </a:solidFill>
              <a:effectLst/>
              <a:latin typeface="Trebuchet MS" pitchFamily="34" charset="0"/>
            </a:endParaRPr>
          </a:p>
        </p:txBody>
      </p:sp>
      <p:sp>
        <p:nvSpPr>
          <p:cNvPr id="86019" name="Rectangle 3"/>
          <p:cNvSpPr>
            <a:spLocks noGrp="1"/>
          </p:cNvSpPr>
          <p:nvPr>
            <p:ph type="body" idx="4294967295"/>
          </p:nvPr>
        </p:nvSpPr>
        <p:spPr>
          <a:xfrm>
            <a:off x="0" y="228600"/>
            <a:ext cx="9144000" cy="6400800"/>
          </a:xfrm>
        </p:spPr>
        <p:txBody>
          <a:bodyPr/>
          <a:lstStyle/>
          <a:p>
            <a:pPr eaLnBrk="1" hangingPunct="1">
              <a:buFont typeface="Georgia" pitchFamily="18" charset="0"/>
              <a:buNone/>
            </a:pPr>
            <a:r>
              <a:rPr lang="ru-RU" altLang="ru-RU" smtClean="0">
                <a:latin typeface="Trebuchet MS" pitchFamily="34" charset="0"/>
              </a:rPr>
              <a:t/>
            </a:r>
            <a:br>
              <a:rPr lang="ru-RU" altLang="ru-RU" smtClean="0">
                <a:latin typeface="Trebuchet MS" pitchFamily="34" charset="0"/>
              </a:rPr>
            </a:br>
            <a:endParaRPr lang="ru-RU" altLang="ru-RU" b="1" smtClean="0">
              <a:latin typeface="Trebuchet MS" pitchFamily="34" charset="0"/>
            </a:endParaRPr>
          </a:p>
        </p:txBody>
      </p:sp>
      <p:sp>
        <p:nvSpPr>
          <p:cNvPr id="86020" name="Rectangle 4"/>
          <p:cNvSpPr>
            <a:spLocks noChangeArrowheads="1"/>
          </p:cNvSpPr>
          <p:nvPr/>
        </p:nvSpPr>
        <p:spPr bwMode="auto">
          <a:xfrm>
            <a:off x="0" y="104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pic>
        <p:nvPicPr>
          <p:cNvPr id="86021" name="figure2" descr="Пакет процесів керування"/>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6"/>
          <p:cNvSpPr>
            <a:spLocks noChangeArrowheads="1"/>
          </p:cNvSpPr>
          <p:nvPr/>
        </p:nvSpPr>
        <p:spPr bwMode="auto">
          <a:xfrm>
            <a:off x="838200" y="6202363"/>
            <a:ext cx="7162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algn="ctr">
              <a:spcBef>
                <a:spcPct val="0"/>
              </a:spcBef>
              <a:spcAft>
                <a:spcPct val="0"/>
              </a:spcAft>
              <a:buClrTx/>
              <a:buSzTx/>
              <a:buFontTx/>
              <a:buNone/>
            </a:pPr>
            <a:r>
              <a:rPr lang="ru-RU" altLang="ru-RU" sz="1000">
                <a:solidFill>
                  <a:srgbClr val="000000"/>
                </a:solidFill>
                <a:latin typeface="Verdana" pitchFamily="34" charset="0"/>
                <a:cs typeface="Times New Roman" pitchFamily="18" charset="0"/>
              </a:rPr>
              <a:t/>
            </a:r>
            <a:br>
              <a:rPr lang="ru-RU" altLang="ru-RU" sz="1000">
                <a:solidFill>
                  <a:srgbClr val="000000"/>
                </a:solidFill>
                <a:latin typeface="Verdana" pitchFamily="34" charset="0"/>
                <a:cs typeface="Times New Roman" pitchFamily="18" charset="0"/>
              </a:rPr>
            </a:br>
            <a:r>
              <a:rPr lang="uk-UA" altLang="ru-RU" sz="2000" b="1">
                <a:solidFill>
                  <a:srgbClr val="000000"/>
                </a:solidFill>
                <a:latin typeface="Verdana" pitchFamily="34" charset="0"/>
                <a:cs typeface="Times New Roman" pitchFamily="18" charset="0"/>
              </a:rPr>
              <a:t>Структура </a:t>
            </a:r>
            <a:r>
              <a:rPr lang="ru-RU" altLang="ru-RU" sz="2000" b="1">
                <a:solidFill>
                  <a:srgbClr val="000000"/>
                </a:solidFill>
                <a:latin typeface="Verdana" pitchFamily="34" charset="0"/>
                <a:cs typeface="Times New Roman" pitchFamily="18" charset="0"/>
              </a:rPr>
              <a:t> процесів керування</a:t>
            </a:r>
            <a:r>
              <a:rPr lang="uk-UA" altLang="ru-RU" sz="2000" b="1">
                <a:solidFill>
                  <a:srgbClr val="000000"/>
                </a:solidFill>
                <a:latin typeface="Verdana" pitchFamily="34" charset="0"/>
                <a:cs typeface="Times New Roman" pitchFamily="18" charset="0"/>
              </a:rPr>
              <a:t> ЖЦ в </a:t>
            </a:r>
            <a:r>
              <a:rPr lang="en-US" altLang="ru-RU" sz="2000" b="1">
                <a:solidFill>
                  <a:srgbClr val="000000"/>
                </a:solidFill>
                <a:latin typeface="Verdana" pitchFamily="34" charset="0"/>
                <a:cs typeface="Times New Roman" pitchFamily="18" charset="0"/>
              </a:rPr>
              <a:t>DSL</a:t>
            </a:r>
            <a:endParaRPr lang="en-US" altLang="ru-RU" sz="2000">
              <a:solidFill>
                <a:schemeClr val="tx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bwMode="auto">
          <a:xfrm>
            <a:off x="1793875" y="4402138"/>
            <a:ext cx="6511925" cy="7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endParaRPr lang="ru-RU" altLang="ru-RU" sz="4200" smtClean="0">
              <a:solidFill>
                <a:schemeClr val="tx1"/>
              </a:solidFill>
              <a:effectLst/>
              <a:latin typeface="Trebuchet MS" pitchFamily="34" charset="0"/>
            </a:endParaRPr>
          </a:p>
        </p:txBody>
      </p:sp>
      <p:sp>
        <p:nvSpPr>
          <p:cNvPr id="87043" name="Rectangle 3"/>
          <p:cNvSpPr>
            <a:spLocks noGrp="1"/>
          </p:cNvSpPr>
          <p:nvPr>
            <p:ph type="body" idx="4294967295"/>
          </p:nvPr>
        </p:nvSpPr>
        <p:spPr>
          <a:xfrm>
            <a:off x="0" y="381000"/>
            <a:ext cx="9144000" cy="5745163"/>
          </a:xfrm>
        </p:spPr>
        <p:txBody>
          <a:bodyPr/>
          <a:lstStyle/>
          <a:p>
            <a:pPr eaLnBrk="1" hangingPunct="1"/>
            <a:r>
              <a:rPr lang="ru-RU" altLang="ru-RU" sz="2000" i="1" smtClean="0">
                <a:latin typeface="Trebuchet MS" pitchFamily="34" charset="0"/>
              </a:rPr>
              <a:t>Ви зараз знаходитесь у:</a:t>
            </a:r>
            <a:r>
              <a:rPr lang="ru-RU" altLang="ru-RU" sz="2000" smtClean="0">
                <a:latin typeface="Trebuchet MS" pitchFamily="34" charset="0"/>
              </a:rPr>
              <a:t> </a:t>
            </a:r>
            <a:r>
              <a:rPr lang="ru-RU" altLang="ru-RU" sz="2000" smtClean="0">
                <a:latin typeface="Trebuchet MS" pitchFamily="34" charset="0"/>
                <a:hlinkClick r:id="rId2" tooltip="Технології генеруючого програмування"/>
              </a:rPr>
              <a:t>Технології</a:t>
            </a:r>
            <a:r>
              <a:rPr lang="ru-RU" altLang="ru-RU" sz="2000" smtClean="0">
                <a:latin typeface="Trebuchet MS" pitchFamily="34" charset="0"/>
              </a:rPr>
              <a:t> » </a:t>
            </a:r>
            <a:r>
              <a:rPr lang="ru-RU" altLang="ru-RU" sz="2000" smtClean="0">
                <a:latin typeface="Trebuchet MS" pitchFamily="34" charset="0"/>
                <a:hlinkClick r:id="rId3" tooltip="Генерація описів на мові DSL"/>
              </a:rPr>
              <a:t>Генерація DSL</a:t>
            </a:r>
            <a:r>
              <a:rPr lang="ru-RU" altLang="ru-RU" sz="2000" smtClean="0">
                <a:latin typeface="Trebuchet MS" pitchFamily="34" charset="0"/>
              </a:rPr>
              <a:t> </a:t>
            </a:r>
            <a:r>
              <a:rPr lang="ru-RU" altLang="ru-RU" sz="2000" smtClean="0">
                <a:solidFill>
                  <a:schemeClr val="hlink"/>
                </a:solidFill>
                <a:latin typeface="Trebuchet MS" pitchFamily="34" charset="0"/>
              </a:rPr>
              <a:t>ЖЦ</a:t>
            </a:r>
            <a:r>
              <a:rPr lang="ru-RU" altLang="ru-RU" sz="2000" smtClean="0">
                <a:latin typeface="Trebuchet MS" pitchFamily="34" charset="0"/>
              </a:rPr>
              <a:t> » </a:t>
            </a:r>
            <a:r>
              <a:rPr lang="ru-RU" altLang="ru-RU" sz="2000" b="1" smtClean="0">
                <a:latin typeface="Trebuchet MS" pitchFamily="34" charset="0"/>
              </a:rPr>
              <a:t>Приклад</a:t>
            </a:r>
          </a:p>
          <a:p>
            <a:pPr eaLnBrk="1" hangingPunct="1"/>
            <a:r>
              <a:rPr lang="ru-RU" altLang="ru-RU" sz="2000" b="1" smtClean="0">
                <a:latin typeface="Trebuchet MS" pitchFamily="34" charset="0"/>
              </a:rPr>
              <a:t>Назва файлу:</a:t>
            </a:r>
            <a:r>
              <a:rPr lang="ru-RU" altLang="ru-RU" sz="2000" smtClean="0">
                <a:latin typeface="Trebuchet MS" pitchFamily="34" charset="0"/>
              </a:rPr>
              <a:t>__init__.rar</a:t>
            </a:r>
          </a:p>
          <a:p>
            <a:pPr eaLnBrk="1" hangingPunct="1"/>
            <a:r>
              <a:rPr lang="ru-RU" altLang="ru-RU" sz="2000" b="1" smtClean="0">
                <a:latin typeface="Trebuchet MS" pitchFamily="34" charset="0"/>
              </a:rPr>
              <a:t>Розмір:</a:t>
            </a:r>
            <a:r>
              <a:rPr lang="ru-RU" altLang="ru-RU" sz="2000" smtClean="0">
                <a:latin typeface="Trebuchet MS" pitchFamily="34" charset="0"/>
              </a:rPr>
              <a:t>259.69 Кб</a:t>
            </a:r>
          </a:p>
          <a:p>
            <a:pPr eaLnBrk="1" hangingPunct="1"/>
            <a:r>
              <a:rPr lang="ru-RU" altLang="ru-RU" sz="2000" b="1" smtClean="0">
                <a:latin typeface="Trebuchet MS" pitchFamily="34" charset="0"/>
              </a:rPr>
              <a:t>Дата модифікації:</a:t>
            </a:r>
            <a:r>
              <a:rPr lang="ru-RU" altLang="ru-RU" sz="2000" smtClean="0">
                <a:latin typeface="Trebuchet MS" pitchFamily="34" charset="0"/>
              </a:rPr>
              <a:t>Tue Jan 17 13:38:14 2012 </a:t>
            </a:r>
          </a:p>
          <a:p>
            <a:pPr eaLnBrk="1" hangingPunct="1"/>
            <a:r>
              <a:rPr lang="ru-RU" altLang="ru-RU" sz="2000" b="1" smtClean="0">
                <a:latin typeface="Trebuchet MS" pitchFamily="34" charset="0"/>
              </a:rPr>
              <a:t>Опис: </a:t>
            </a:r>
            <a:r>
              <a:rPr lang="ru-RU" altLang="ru-RU" sz="2000" smtClean="0">
                <a:latin typeface="Trebuchet MS" pitchFamily="34" charset="0"/>
              </a:rPr>
              <a:t>Тестування програми шляхом порівняння з еталоном. Для запуску необхідно розпакувати зміст архіву у будь-яку директорію та запустити на виконання файл </a:t>
            </a:r>
            <a:r>
              <a:rPr lang="ru-RU" altLang="ru-RU" sz="2000" b="1" smtClean="0">
                <a:latin typeface="Trebuchet MS" pitchFamily="34" charset="0"/>
              </a:rPr>
              <a:t>__init__.py</a:t>
            </a:r>
            <a:r>
              <a:rPr lang="ru-RU" altLang="ru-RU" sz="2000" smtClean="0">
                <a:latin typeface="Trebuchet MS" pitchFamily="34" charset="0"/>
              </a:rPr>
              <a:t> (на комп'ютері має бути встановлене середовище </a:t>
            </a:r>
            <a:r>
              <a:rPr lang="ru-RU" altLang="ru-RU" sz="2000" b="1" smtClean="0">
                <a:latin typeface="Trebuchet MS" pitchFamily="34" charset="0"/>
              </a:rPr>
              <a:t>Python</a:t>
            </a:r>
            <a:r>
              <a:rPr lang="ru-RU" altLang="ru-RU" sz="2000" smtClean="0">
                <a:latin typeface="Trebuchet MS" pitchFamily="34" charset="0"/>
              </a:rPr>
              <a:t>). </a:t>
            </a:r>
          </a:p>
          <a:p>
            <a:pPr eaLnBrk="1" hangingPunct="1">
              <a:buFont typeface="Georgia" pitchFamily="18" charset="0"/>
              <a:buNone/>
            </a:pPr>
            <a:endParaRPr lang="ru-RU" altLang="ru-RU" sz="2000" smtClean="0">
              <a:latin typeface="Trebuchet MS" pitchFamily="34" charset="0"/>
            </a:endParaRPr>
          </a:p>
          <a:p>
            <a:pPr eaLnBrk="1" hangingPunct="1"/>
            <a:r>
              <a:rPr lang="ru-RU" altLang="ru-RU" sz="2000" b="1" smtClean="0">
                <a:latin typeface="Trebuchet MS" pitchFamily="34" charset="0"/>
                <a:hlinkClick r:id="rId4"/>
              </a:rPr>
              <a:t>Завантажити</a:t>
            </a:r>
            <a:endParaRPr lang="ru-RU" altLang="ru-RU" sz="2000" b="1" smtClean="0">
              <a:latin typeface="Trebuchet MS"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bwMode="auto">
          <a:xfrm>
            <a:off x="1793875" y="4371975"/>
            <a:ext cx="6511925" cy="71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uk-UA" altLang="ru-RU" sz="2500" b="0" smtClean="0">
                <a:solidFill>
                  <a:schemeClr val="hlink"/>
                </a:solidFill>
                <a:effectLst/>
                <a:latin typeface="Trebuchet MS" pitchFamily="34" charset="0"/>
              </a:rPr>
              <a:t>Програма тестування КПВ  у </a:t>
            </a:r>
            <a:r>
              <a:rPr lang="en-US" altLang="ru-RU" sz="2500" b="0" smtClean="0">
                <a:solidFill>
                  <a:schemeClr val="hlink"/>
                </a:solidFill>
                <a:effectLst/>
                <a:latin typeface="Trebuchet MS" pitchFamily="34" charset="0"/>
              </a:rPr>
              <a:t>  </a:t>
            </a:r>
            <a:r>
              <a:rPr lang="uk-UA" altLang="ru-RU" sz="2500" b="0" smtClean="0">
                <a:solidFill>
                  <a:schemeClr val="hlink"/>
                </a:solidFill>
                <a:effectLst/>
                <a:latin typeface="Trebuchet MS" pitchFamily="34" charset="0"/>
              </a:rPr>
              <a:t>мові </a:t>
            </a:r>
            <a:r>
              <a:rPr lang="en-US" altLang="ru-RU" sz="2500" b="0" smtClean="0">
                <a:solidFill>
                  <a:schemeClr val="hlink"/>
                </a:solidFill>
                <a:effectLst/>
                <a:latin typeface="Trebuchet MS" pitchFamily="34" charset="0"/>
              </a:rPr>
              <a:t>Ruby</a:t>
            </a:r>
            <a:r>
              <a:rPr lang="uk-UA" altLang="ru-RU" sz="2500" b="0" smtClean="0">
                <a:solidFill>
                  <a:schemeClr val="hlink"/>
                </a:solidFill>
                <a:effectLst/>
                <a:latin typeface="Trebuchet MS" pitchFamily="34" charset="0"/>
              </a:rPr>
              <a:t> на веб-сайті</a:t>
            </a:r>
            <a:endParaRPr lang="ru-RU" altLang="ru-RU" sz="2500" b="0" smtClean="0">
              <a:solidFill>
                <a:schemeClr val="hlink"/>
              </a:solidFill>
              <a:effectLst/>
              <a:latin typeface="Trebuchet MS" pitchFamily="34" charset="0"/>
            </a:endParaRPr>
          </a:p>
        </p:txBody>
      </p:sp>
      <p:sp>
        <p:nvSpPr>
          <p:cNvPr id="88067" name="Rectangle 3"/>
          <p:cNvSpPr>
            <a:spLocks noGrp="1"/>
          </p:cNvSpPr>
          <p:nvPr>
            <p:ph type="body" idx="4294967295"/>
          </p:nvPr>
        </p:nvSpPr>
        <p:spPr>
          <a:xfrm>
            <a:off x="457200" y="188913"/>
            <a:ext cx="8229600" cy="6059487"/>
          </a:xfrm>
        </p:spPr>
        <p:txBody>
          <a:bodyPr/>
          <a:lstStyle/>
          <a:p>
            <a:pPr algn="ctr" eaLnBrk="1" hangingPunct="1">
              <a:buFont typeface="Georgia" pitchFamily="18" charset="0"/>
              <a:buNone/>
            </a:pPr>
            <a:r>
              <a:rPr lang="uk-UA" altLang="ru-RU" sz="2400" b="1" smtClean="0">
                <a:latin typeface="Trebuchet MS" pitchFamily="34" charset="0"/>
              </a:rPr>
              <a:t>Результат тестування програм </a:t>
            </a:r>
            <a:endParaRPr lang="ru-RU" altLang="ru-RU" sz="2400" b="1" smtClean="0">
              <a:latin typeface="Trebuchet MS" pitchFamily="34" charset="0"/>
            </a:endParaRPr>
          </a:p>
        </p:txBody>
      </p:sp>
      <p:sp>
        <p:nvSpPr>
          <p:cNvPr id="8806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eaLnBrk="1" hangingPunct="1">
              <a:spcBef>
                <a:spcPct val="0"/>
              </a:spcBef>
              <a:spcAft>
                <a:spcPct val="0"/>
              </a:spcAft>
              <a:buClrTx/>
              <a:buSzTx/>
              <a:buFontTx/>
              <a:buNone/>
            </a:pPr>
            <a:endParaRPr lang="ru-RU" altLang="ru-RU" sz="1800">
              <a:solidFill>
                <a:schemeClr val="tx1"/>
              </a:solidFill>
            </a:endParaRPr>
          </a:p>
        </p:txBody>
      </p:sp>
      <p:pic>
        <p:nvPicPr>
          <p:cNvPr id="88069" name="figure4" descr="Програма для тестування"/>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57200" y="908050"/>
            <a:ext cx="81534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p:cNvSpPr>
            <a:spLocks noChangeArrowheads="1"/>
          </p:cNvSpPr>
          <p:nvPr/>
        </p:nvSpPr>
        <p:spPr bwMode="auto">
          <a:xfrm>
            <a:off x="0" y="4686300"/>
            <a:ext cx="18415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a:spcBef>
                <a:spcPct val="0"/>
              </a:spcBef>
              <a:spcAft>
                <a:spcPct val="0"/>
              </a:spcAft>
              <a:buClrTx/>
              <a:buSzTx/>
              <a:buFontTx/>
              <a:buNone/>
            </a:pPr>
            <a:r>
              <a:rPr lang="ru-RU" altLang="ru-RU" sz="1000">
                <a:solidFill>
                  <a:srgbClr val="000000"/>
                </a:solidFill>
                <a:latin typeface="Verdana" pitchFamily="34" charset="0"/>
                <a:cs typeface="Times New Roman" pitchFamily="18" charset="0"/>
              </a:rPr>
              <a:t/>
            </a:r>
            <a:br>
              <a:rPr lang="ru-RU" altLang="ru-RU" sz="1000">
                <a:solidFill>
                  <a:srgbClr val="000000"/>
                </a:solidFill>
                <a:latin typeface="Verdana" pitchFamily="34" charset="0"/>
                <a:cs typeface="Times New Roman" pitchFamily="18" charset="0"/>
              </a:rPr>
            </a:br>
            <a:r>
              <a:rPr lang="ru-RU" altLang="ru-RU" sz="1000">
                <a:solidFill>
                  <a:srgbClr val="000000"/>
                </a:solidFill>
                <a:latin typeface="Verdana" pitchFamily="34" charset="0"/>
                <a:cs typeface="Times New Roman" pitchFamily="18" charset="0"/>
              </a:rPr>
              <a:t/>
            </a:r>
            <a:br>
              <a:rPr lang="ru-RU" altLang="ru-RU" sz="1000">
                <a:solidFill>
                  <a:srgbClr val="000000"/>
                </a:solidFill>
                <a:latin typeface="Verdana" pitchFamily="34" charset="0"/>
                <a:cs typeface="Times New Roman" pitchFamily="18" charset="0"/>
              </a:rPr>
            </a:br>
            <a:endParaRPr lang="ru-RU" altLang="ru-RU" sz="1800">
              <a:solidFill>
                <a:schemeClr val="tx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bwMode="auto">
          <a:xfrm>
            <a:off x="0" y="274638"/>
            <a:ext cx="9144000"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buFont typeface="Georgia" pitchFamily="18" charset="0"/>
              <a:buNone/>
            </a:pPr>
            <a:r>
              <a:rPr lang="uk-UA" altLang="ru-RU" sz="3300" b="0" smtClean="0">
                <a:solidFill>
                  <a:schemeClr val="tx1"/>
                </a:solidFill>
                <a:effectLst/>
                <a:latin typeface="Arial" pitchFamily="34" charset="0"/>
              </a:rPr>
              <a:t>Опис КПВ трансформацїї ТД вектору в ІТК</a:t>
            </a:r>
            <a:endParaRPr lang="ru-RU" altLang="ru-RU" sz="3300" b="0" smtClean="0">
              <a:solidFill>
                <a:schemeClr val="tx1"/>
              </a:solidFill>
              <a:effectLst/>
              <a:latin typeface="Arial" pitchFamily="34" charset="0"/>
            </a:endParaRPr>
          </a:p>
        </p:txBody>
      </p:sp>
      <p:sp>
        <p:nvSpPr>
          <p:cNvPr id="89091" name="Rectangle 3"/>
          <p:cNvSpPr>
            <a:spLocks noGrp="1"/>
          </p:cNvSpPr>
          <p:nvPr>
            <p:ph type="body" idx="4294967295"/>
          </p:nvPr>
        </p:nvSpPr>
        <p:spPr>
          <a:xfrm>
            <a:off x="457200" y="914400"/>
            <a:ext cx="8229600" cy="5562600"/>
          </a:xfrm>
        </p:spPr>
        <p:txBody>
          <a:bodyPr/>
          <a:lstStyle/>
          <a:p>
            <a:pPr eaLnBrk="1" hangingPunct="1">
              <a:lnSpc>
                <a:spcPct val="80000"/>
              </a:lnSpc>
            </a:pPr>
            <a:r>
              <a:rPr lang="en-US" altLang="ru-RU" sz="1000" b="1" smtClean="0">
                <a:latin typeface="Trebuchet MS" pitchFamily="34" charset="0"/>
              </a:rPr>
              <a:t>// create the zero vector of length N</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public Vector(int N) {</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this.N = N;</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this.data = new double[N];</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 create a vector from an array</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public Vector(double[] data) {</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N = data.length;</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 defensive copy so that client can't alter our copy of data[]</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this.data = new double[N];</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for (int i = 0; i &lt; N; i++)</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a:t>
            </a:r>
            <a:r>
              <a:rPr lang="it-IT" altLang="ru-RU" sz="1000" b="1" smtClean="0">
                <a:latin typeface="Trebuchet MS" pitchFamily="34" charset="0"/>
              </a:rPr>
              <a:t>this.data[i] = data[i];</a:t>
            </a:r>
            <a:endParaRPr lang="ru-RU" altLang="ru-RU" sz="1000" b="1" smtClean="0">
              <a:latin typeface="Trebuchet MS" pitchFamily="34" charset="0"/>
            </a:endParaRPr>
          </a:p>
          <a:p>
            <a:pPr eaLnBrk="1" hangingPunct="1">
              <a:lnSpc>
                <a:spcPct val="80000"/>
              </a:lnSpc>
            </a:pPr>
            <a:r>
              <a:rPr lang="it-IT" altLang="ru-RU" sz="1000" b="1" smtClean="0">
                <a:latin typeface="Trebuchet MS" pitchFamily="34" charset="0"/>
              </a:rPr>
              <a:t>    </a:t>
            </a:r>
            <a:r>
              <a:rPr lang="en-US" altLang="ru-RU" sz="1000" b="1" smtClean="0">
                <a:latin typeface="Trebuchet MS" pitchFamily="34" charset="0"/>
              </a:rPr>
              <a:t>}</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public int length() {</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return N;</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 return the inner product of this Vector a and b</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public double dot(Vector that) {</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if (this.N != that.N) throw new RuntimeException("Dimensions don't agree");</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double sum = 0.0;</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for (int i = 0; i &lt; N; i++)</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sum = sum + (this.data[i] * that.data[i]);</a:t>
            </a:r>
            <a:endParaRPr lang="ru-RU" altLang="ru-RU" sz="1000" b="1" smtClean="0">
              <a:latin typeface="Trebuchet MS" pitchFamily="34" charset="0"/>
            </a:endParaRPr>
          </a:p>
          <a:p>
            <a:pPr eaLnBrk="1" hangingPunct="1">
              <a:lnSpc>
                <a:spcPct val="80000"/>
              </a:lnSpc>
            </a:pPr>
            <a:r>
              <a:rPr lang="en-US" altLang="ru-RU" sz="1000" b="1" smtClean="0">
                <a:latin typeface="Trebuchet MS" pitchFamily="34" charset="0"/>
              </a:rPr>
              <a:t>        </a:t>
            </a:r>
            <a:r>
              <a:rPr lang="ru-RU" altLang="ru-RU" sz="1000" b="1" smtClean="0">
                <a:latin typeface="Trebuchet MS" pitchFamily="34" charset="0"/>
              </a:rPr>
              <a:t>return sum;</a:t>
            </a:r>
          </a:p>
          <a:p>
            <a:pPr eaLnBrk="1" hangingPunct="1">
              <a:lnSpc>
                <a:spcPct val="80000"/>
              </a:lnSpc>
            </a:pPr>
            <a:r>
              <a:rPr lang="ru-RU" altLang="ru-RU" sz="1000" b="1" smtClean="0">
                <a:latin typeface="Trebuchet MS" pitchFamily="34" charset="0"/>
              </a:rPr>
              <a:t>    }</a:t>
            </a:r>
          </a:p>
          <a:p>
            <a:pPr eaLnBrk="1" hangingPunct="1">
              <a:lnSpc>
                <a:spcPct val="80000"/>
              </a:lnSpc>
            </a:pPr>
            <a:endParaRPr lang="ru-RU" altLang="ru-RU" sz="1000" b="1" smtClean="0">
              <a:latin typeface="Trebuchet MS" pitchFamily="34" charset="0"/>
            </a:endParaRPr>
          </a:p>
          <a:p>
            <a:pPr eaLnBrk="1" hangingPunct="1">
              <a:lnSpc>
                <a:spcPct val="80000"/>
              </a:lnSpc>
              <a:buFont typeface="Georgia" pitchFamily="18" charset="0"/>
              <a:buNone/>
            </a:pPr>
            <a:endParaRPr lang="ru-RU" altLang="ru-RU" sz="900" smtClean="0">
              <a:latin typeface="Trebuchet MS"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bwMode="auto">
          <a:xfrm>
            <a:off x="1793875" y="4371975"/>
            <a:ext cx="6511925" cy="411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uk-UA" altLang="ru-RU" sz="2500" b="0" smtClean="0">
                <a:solidFill>
                  <a:schemeClr val="hlink"/>
                </a:solidFill>
                <a:effectLst/>
                <a:latin typeface="Arial" pitchFamily="34" charset="0"/>
              </a:rPr>
              <a:t>Звернення до Веб-сайту для генерування комплексних чисел</a:t>
            </a:r>
            <a:endParaRPr lang="ru-RU" altLang="ru-RU" sz="2500" b="0" smtClean="0">
              <a:solidFill>
                <a:schemeClr val="hlink"/>
              </a:solidFill>
              <a:effectLst/>
              <a:latin typeface="Arial" pitchFamily="34" charset="0"/>
            </a:endParaRPr>
          </a:p>
        </p:txBody>
      </p:sp>
      <p:sp>
        <p:nvSpPr>
          <p:cNvPr id="90115" name="Rectangle 3"/>
          <p:cNvSpPr>
            <a:spLocks noGrp="1"/>
          </p:cNvSpPr>
          <p:nvPr>
            <p:ph type="body" idx="4294967295"/>
          </p:nvPr>
        </p:nvSpPr>
        <p:spPr>
          <a:xfrm>
            <a:off x="457200" y="914400"/>
            <a:ext cx="8229600" cy="5715000"/>
          </a:xfrm>
        </p:spPr>
        <p:txBody>
          <a:bodyPr/>
          <a:lstStyle/>
          <a:p>
            <a:pPr eaLnBrk="1" hangingPunct="1">
              <a:lnSpc>
                <a:spcPct val="80000"/>
              </a:lnSpc>
            </a:pPr>
            <a:r>
              <a:rPr lang="ru-RU" altLang="ru-RU" sz="1100" smtClean="0">
                <a:latin typeface="Trebuchet MS" pitchFamily="34" charset="0"/>
              </a:rPr>
              <a:t>Testing complex numbers</a:t>
            </a:r>
          </a:p>
          <a:p>
            <a:pPr eaLnBrk="1" hangingPunct="1">
              <a:lnSpc>
                <a:spcPct val="80000"/>
              </a:lnSpc>
            </a:pPr>
            <a:r>
              <a:rPr lang="ru-RU" altLang="ru-RU" sz="1100" smtClean="0">
                <a:latin typeface="Trebuchet MS" pitchFamily="34" charset="0"/>
              </a:rPr>
              <a:t>a = 5.0 + 6.0i</a:t>
            </a:r>
          </a:p>
          <a:p>
            <a:pPr eaLnBrk="1" hangingPunct="1">
              <a:lnSpc>
                <a:spcPct val="80000"/>
              </a:lnSpc>
            </a:pPr>
            <a:r>
              <a:rPr lang="ru-RU" altLang="ru-RU" sz="1100" smtClean="0">
                <a:latin typeface="Trebuchet MS" pitchFamily="34" charset="0"/>
              </a:rPr>
              <a:t>b = -2.0000000000000004 + 2.9999999999999996i</a:t>
            </a:r>
          </a:p>
          <a:p>
            <a:pPr eaLnBrk="1" hangingPunct="1">
              <a:lnSpc>
                <a:spcPct val="80000"/>
              </a:lnSpc>
            </a:pPr>
            <a:r>
              <a:rPr lang="ru-RU" altLang="ru-RU" sz="1100" smtClean="0">
                <a:latin typeface="Trebuchet MS" pitchFamily="34" charset="0"/>
              </a:rPr>
              <a:t>c = -27.999999999999996 + 2.9999999999999876i</a:t>
            </a:r>
          </a:p>
          <a:p>
            <a:pPr eaLnBrk="1" hangingPunct="1">
              <a:lnSpc>
                <a:spcPct val="80000"/>
              </a:lnSpc>
            </a:pPr>
            <a:r>
              <a:rPr lang="ru-RU" altLang="ru-RU" sz="1100" smtClean="0">
                <a:latin typeface="Trebuchet MS" pitchFamily="34" charset="0"/>
              </a:rPr>
              <a:t>Testing composites</a:t>
            </a:r>
          </a:p>
          <a:p>
            <a:pPr eaLnBrk="1" hangingPunct="1">
              <a:lnSpc>
                <a:spcPct val="80000"/>
              </a:lnSpc>
            </a:pPr>
            <a:r>
              <a:rPr lang="ru-RU" altLang="ru-RU" sz="1100" smtClean="0">
                <a:latin typeface="Trebuchet MS" pitchFamily="34" charset="0"/>
              </a:rPr>
              <a:t>Some doc</a:t>
            </a:r>
          </a:p>
          <a:p>
            <a:pPr eaLnBrk="1" hangingPunct="1">
              <a:lnSpc>
                <a:spcPct val="80000"/>
              </a:lnSpc>
            </a:pPr>
            <a:r>
              <a:rPr lang="ru-RU" altLang="ru-RU" sz="1100" smtClean="0">
                <a:latin typeface="Trebuchet MS" pitchFamily="34" charset="0"/>
              </a:rPr>
              <a:t>Some doc</a:t>
            </a:r>
          </a:p>
          <a:p>
            <a:pPr eaLnBrk="1" hangingPunct="1">
              <a:lnSpc>
                <a:spcPct val="80000"/>
              </a:lnSpc>
            </a:pPr>
            <a:r>
              <a:rPr lang="ru-RU" altLang="ru-RU" sz="1100" smtClean="0">
                <a:latin typeface="Trebuchet MS" pitchFamily="34" charset="0"/>
              </a:rPr>
              <a:t>Some doc 2</a:t>
            </a:r>
          </a:p>
          <a:p>
            <a:pPr eaLnBrk="1" hangingPunct="1">
              <a:lnSpc>
                <a:spcPct val="80000"/>
              </a:lnSpc>
            </a:pPr>
            <a:r>
              <a:rPr lang="ru-RU" altLang="ru-RU" sz="1100" smtClean="0">
                <a:latin typeface="Trebuchet MS" pitchFamily="34" charset="0"/>
              </a:rPr>
              <a:t>Some doc 2</a:t>
            </a:r>
          </a:p>
          <a:p>
            <a:pPr eaLnBrk="1" hangingPunct="1">
              <a:lnSpc>
                <a:spcPct val="80000"/>
              </a:lnSpc>
            </a:pPr>
            <a:r>
              <a:rPr lang="ru-RU" altLang="ru-RU" sz="1100" smtClean="0">
                <a:latin typeface="Trebuchet MS" pitchFamily="34" charset="0"/>
              </a:rPr>
              <a:t>Testing maps</a:t>
            </a:r>
          </a:p>
          <a:p>
            <a:pPr eaLnBrk="1" hangingPunct="1">
              <a:lnSpc>
                <a:spcPct val="80000"/>
              </a:lnSpc>
            </a:pPr>
            <a:r>
              <a:rPr lang="ru-RU" altLang="ru-RU" sz="1100" smtClean="0">
                <a:latin typeface="Trebuchet MS" pitchFamily="34" charset="0"/>
              </a:rPr>
              <a:t>You asked about O'Reilly.</a:t>
            </a:r>
          </a:p>
          <a:p>
            <a:pPr eaLnBrk="1" hangingPunct="1">
              <a:lnSpc>
                <a:spcPct val="80000"/>
              </a:lnSpc>
            </a:pPr>
            <a:r>
              <a:rPr lang="ru-RU" altLang="ru-RU" sz="1100" smtClean="0">
                <a:latin typeface="Trebuchet MS" pitchFamily="34" charset="0"/>
              </a:rPr>
              <a:t>They are located in: Sebastopol, CA</a:t>
            </a:r>
          </a:p>
          <a:p>
            <a:pPr eaLnBrk="1" hangingPunct="1">
              <a:lnSpc>
                <a:spcPct val="80000"/>
              </a:lnSpc>
            </a:pPr>
            <a:endParaRPr lang="ru-RU" altLang="ru-RU" sz="1100" smtClean="0">
              <a:latin typeface="Trebuchet MS" pitchFamily="34" charset="0"/>
            </a:endParaRPr>
          </a:p>
          <a:p>
            <a:pPr eaLnBrk="1" hangingPunct="1">
              <a:lnSpc>
                <a:spcPct val="80000"/>
              </a:lnSpc>
            </a:pPr>
            <a:r>
              <a:rPr lang="ru-RU" altLang="ru-RU" sz="1100" smtClean="0">
                <a:latin typeface="Trebuchet MS" pitchFamily="34" charset="0"/>
              </a:rPr>
              <a:t>Key Adobe; Value Mountain View, CA</a:t>
            </a:r>
          </a:p>
          <a:p>
            <a:pPr eaLnBrk="1" hangingPunct="1">
              <a:lnSpc>
                <a:spcPct val="80000"/>
              </a:lnSpc>
            </a:pPr>
            <a:r>
              <a:rPr lang="ru-RU" altLang="ru-RU" sz="1100" smtClean="0">
                <a:latin typeface="Trebuchet MS" pitchFamily="34" charset="0"/>
              </a:rPr>
              <a:t>Key IBM; Value White Plains, NY</a:t>
            </a:r>
          </a:p>
          <a:p>
            <a:pPr eaLnBrk="1" hangingPunct="1">
              <a:lnSpc>
                <a:spcPct val="80000"/>
              </a:lnSpc>
            </a:pPr>
            <a:r>
              <a:rPr lang="ru-RU" altLang="ru-RU" sz="1100" smtClean="0">
                <a:latin typeface="Trebuchet MS" pitchFamily="34" charset="0"/>
              </a:rPr>
              <a:t>Key Learning Tree; Value Los Angeles, CA</a:t>
            </a:r>
          </a:p>
          <a:p>
            <a:pPr eaLnBrk="1" hangingPunct="1">
              <a:lnSpc>
                <a:spcPct val="80000"/>
              </a:lnSpc>
            </a:pPr>
            <a:r>
              <a:rPr lang="ru-RU" altLang="ru-RU" sz="1100" smtClean="0">
                <a:latin typeface="Trebuchet MS" pitchFamily="34" charset="0"/>
              </a:rPr>
              <a:t>Key Microsoft; Value Redmond, WA</a:t>
            </a:r>
          </a:p>
          <a:p>
            <a:pPr eaLnBrk="1" hangingPunct="1">
              <a:lnSpc>
                <a:spcPct val="80000"/>
              </a:lnSpc>
            </a:pPr>
            <a:r>
              <a:rPr lang="ru-RU" altLang="ru-RU" sz="1100" smtClean="0">
                <a:latin typeface="Trebuchet MS" pitchFamily="34" charset="0"/>
              </a:rPr>
              <a:t>Key Netscape; Value Mountain View, CA</a:t>
            </a:r>
          </a:p>
          <a:p>
            <a:pPr eaLnBrk="1" hangingPunct="1">
              <a:lnSpc>
                <a:spcPct val="80000"/>
              </a:lnSpc>
            </a:pPr>
            <a:r>
              <a:rPr lang="ru-RU" altLang="ru-RU" sz="1100" smtClean="0">
                <a:latin typeface="Trebuchet MS" pitchFamily="34" charset="0"/>
              </a:rPr>
              <a:t>Key O'Reilly; Value Sebastopol, CA</a:t>
            </a:r>
          </a:p>
          <a:p>
            <a:pPr eaLnBrk="1" hangingPunct="1">
              <a:lnSpc>
                <a:spcPct val="80000"/>
              </a:lnSpc>
            </a:pPr>
            <a:r>
              <a:rPr lang="ru-RU" altLang="ru-RU" sz="1100" smtClean="0">
                <a:latin typeface="Trebuchet MS" pitchFamily="34" charset="0"/>
              </a:rPr>
              <a:t>Key Sun; Value Mountain View, CA</a:t>
            </a:r>
          </a:p>
          <a:p>
            <a:pPr eaLnBrk="1" hangingPunct="1">
              <a:lnSpc>
                <a:spcPct val="80000"/>
              </a:lnSpc>
            </a:pPr>
            <a:r>
              <a:rPr lang="ru-RU" altLang="ru-RU" sz="1100" smtClean="0">
                <a:latin typeface="Trebuchet MS" pitchFamily="34" charset="0"/>
              </a:rPr>
              <a:t>entrySet() returns 7 Map.Entry's</a:t>
            </a:r>
          </a:p>
          <a:p>
            <a:pPr eaLnBrk="1" hangingPunct="1">
              <a:lnSpc>
                <a:spcPct val="80000"/>
              </a:lnSpc>
            </a:pPr>
            <a:r>
              <a:rPr lang="ru-RU" altLang="ru-RU" sz="1100" smtClean="0">
                <a:latin typeface="Trebuchet MS" pitchFamily="34" charset="0"/>
              </a:rPr>
              <a:t>Testing queues</a:t>
            </a:r>
          </a:p>
          <a:p>
            <a:pPr eaLnBrk="1" hangingPunct="1">
              <a:lnSpc>
                <a:spcPct val="80000"/>
              </a:lnSpc>
              <a:buFont typeface="Georgia" pitchFamily="18" charset="0"/>
              <a:buNone/>
            </a:pPr>
            <a:endParaRPr lang="ru-RU" altLang="ru-RU" sz="700" smtClean="0">
              <a:latin typeface="Trebuchet MS"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bwMode="auto">
          <a:xfrm>
            <a:off x="323850" y="188913"/>
            <a:ext cx="7981950"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buFont typeface="Georgia" pitchFamily="18" charset="0"/>
              <a:buNone/>
            </a:pPr>
            <a:r>
              <a:rPr lang="uk-UA" altLang="ru-RU" sz="3800" smtClean="0">
                <a:solidFill>
                  <a:schemeClr val="tx1"/>
                </a:solidFill>
                <a:effectLst/>
                <a:latin typeface="Arial" pitchFamily="34" charset="0"/>
              </a:rPr>
              <a:t> Подання веб-сервісу </a:t>
            </a:r>
            <a:r>
              <a:rPr lang="en-US" altLang="ru-RU" sz="3800" smtClean="0">
                <a:solidFill>
                  <a:schemeClr val="tx1"/>
                </a:solidFill>
                <a:effectLst/>
                <a:latin typeface="Arial" pitchFamily="34" charset="0"/>
              </a:rPr>
              <a:t>J2EE</a:t>
            </a:r>
            <a:r>
              <a:rPr lang="uk-UA" altLang="ru-RU" sz="3800" smtClean="0">
                <a:solidFill>
                  <a:schemeClr val="tx1"/>
                </a:solidFill>
                <a:effectLst/>
                <a:latin typeface="Arial" pitchFamily="34" charset="0"/>
              </a:rPr>
              <a:t> в ІТК</a:t>
            </a:r>
            <a:endParaRPr lang="ru-RU" altLang="ru-RU" sz="3800" smtClean="0">
              <a:solidFill>
                <a:schemeClr val="tx1"/>
              </a:solidFill>
              <a:effectLst/>
              <a:latin typeface="Arial" pitchFamily="34" charset="0"/>
            </a:endParaRPr>
          </a:p>
        </p:txBody>
      </p:sp>
      <p:sp>
        <p:nvSpPr>
          <p:cNvPr id="91139" name="Rectangle 3"/>
          <p:cNvSpPr>
            <a:spLocks noGrp="1"/>
          </p:cNvSpPr>
          <p:nvPr>
            <p:ph type="body" idx="4294967295"/>
          </p:nvPr>
        </p:nvSpPr>
        <p:spPr>
          <a:xfrm>
            <a:off x="0" y="990600"/>
            <a:ext cx="9144000" cy="5867400"/>
          </a:xfrm>
        </p:spPr>
        <p:txBody>
          <a:bodyPr/>
          <a:lstStyle/>
          <a:p>
            <a:pPr eaLnBrk="1" hangingPunct="1">
              <a:lnSpc>
                <a:spcPct val="80000"/>
              </a:lnSpc>
              <a:buFont typeface="Georgia" pitchFamily="18" charset="0"/>
              <a:buNone/>
            </a:pPr>
            <a:r>
              <a:rPr lang="uk-UA" altLang="ru-RU" sz="2000" b="1" smtClean="0">
                <a:solidFill>
                  <a:schemeClr val="tx1"/>
                </a:solidFill>
                <a:latin typeface="Trebuchet MS" pitchFamily="34" charset="0"/>
              </a:rPr>
              <a:t>Веб-сервиси</a:t>
            </a:r>
          </a:p>
          <a:p>
            <a:pPr eaLnBrk="1" hangingPunct="1">
              <a:lnSpc>
                <a:spcPct val="80000"/>
              </a:lnSpc>
              <a:buFont typeface="Georgia" pitchFamily="18" charset="0"/>
              <a:buNone/>
            </a:pPr>
            <a:r>
              <a:rPr lang="uk-UA" altLang="ru-RU" sz="2000" smtClean="0">
                <a:solidFill>
                  <a:schemeClr val="tx1"/>
                </a:solidFill>
                <a:latin typeface="Trebuchet MS" pitchFamily="34" charset="0"/>
              </a:rPr>
              <a:t>Веб-сервіс — програмна система, що ідентифікується рядком URI, властивості та методи котрої описані за допомогою спеціальної мови WSDL. Доступ до ресурсів такої системи здійснюється через протокол SOAP, який представляється XML-запитами, що передаються за допомогою Інтернет-протоколу (HTTP). Веб-сервіси близькі класам об’єктно-орієнтованих МП (Java EE).</a:t>
            </a:r>
            <a:r>
              <a:rPr lang="ru-RU" altLang="ru-RU" sz="2000" smtClean="0">
                <a:solidFill>
                  <a:schemeClr val="tx1"/>
                </a:solidFill>
                <a:latin typeface="Trebuchet MS" pitchFamily="34" charset="0"/>
              </a:rPr>
              <a:t> Ключове поняття веб-сервісу є повідомлення з  однієї чи кількох змінних. Методи класів  задаються операціями з вхідним і вихідним значеннями повідомлень. Після виклику операції змінні вхідного повідомлення протоколу SOAP, інтерпретуються як параметри відповідного методу класу, який лежить в основі сервісу. Після завершення роботи методу формується вихідне повідомлення, що містить повернуте методом значення, яке  відправляється клієнту протоколом SOAP. Така архітектура сервісу дозволяє викликати  методи асинхронно.</a:t>
            </a:r>
            <a:endParaRPr lang="uk-UA" altLang="ru-RU" sz="2000" smtClean="0">
              <a:solidFill>
                <a:schemeClr val="tx1"/>
              </a:solidFill>
              <a:latin typeface="Trebuchet MS" pitchFamily="34" charset="0"/>
            </a:endParaRPr>
          </a:p>
          <a:p>
            <a:pPr eaLnBrk="1" hangingPunct="1">
              <a:lnSpc>
                <a:spcPct val="80000"/>
              </a:lnSpc>
              <a:buFont typeface="Georgia" pitchFamily="18" charset="0"/>
              <a:buNone/>
            </a:pPr>
            <a:r>
              <a:rPr lang="uk-UA" altLang="ru-RU" sz="2000" b="1" smtClean="0">
                <a:solidFill>
                  <a:schemeClr val="tx1"/>
                </a:solidFill>
                <a:latin typeface="Trebuchet MS" pitchFamily="34" charset="0"/>
              </a:rPr>
              <a:t>З</a:t>
            </a:r>
            <a:r>
              <a:rPr lang="ru-RU" altLang="ru-RU" sz="2000" b="1" smtClean="0">
                <a:solidFill>
                  <a:schemeClr val="tx1"/>
                </a:solidFill>
                <a:latin typeface="Trebuchet MS" pitchFamily="34" charset="0"/>
              </a:rPr>
              <a:t>міст розділу сайту</a:t>
            </a:r>
          </a:p>
          <a:p>
            <a:pPr eaLnBrk="1" hangingPunct="1">
              <a:lnSpc>
                <a:spcPct val="80000"/>
              </a:lnSpc>
              <a:buFont typeface="Georgia" pitchFamily="18" charset="0"/>
              <a:buNone/>
            </a:pPr>
            <a:r>
              <a:rPr lang="ru-RU" altLang="ru-RU" sz="2000" smtClean="0">
                <a:solidFill>
                  <a:schemeClr val="tx1"/>
                </a:solidFill>
                <a:latin typeface="Trebuchet MS" pitchFamily="34" charset="0"/>
                <a:hlinkClick r:id="rId2"/>
              </a:rPr>
              <a:t>Опис принципів роботи веб-сервісів</a:t>
            </a:r>
            <a:endParaRPr lang="ru-RU" altLang="ru-RU" sz="2000" smtClean="0">
              <a:solidFill>
                <a:schemeClr val="tx1"/>
              </a:solidFill>
              <a:latin typeface="Trebuchet MS" pitchFamily="34" charset="0"/>
              <a:hlinkClick r:id="rId3"/>
            </a:endParaRPr>
          </a:p>
          <a:p>
            <a:pPr eaLnBrk="1" hangingPunct="1">
              <a:lnSpc>
                <a:spcPct val="80000"/>
              </a:lnSpc>
              <a:buFont typeface="Georgia" pitchFamily="18" charset="0"/>
              <a:buNone/>
            </a:pPr>
            <a:r>
              <a:rPr lang="ru-RU" altLang="ru-RU" sz="2000" smtClean="0">
                <a:solidFill>
                  <a:schemeClr val="tx1"/>
                </a:solidFill>
                <a:latin typeface="Trebuchet MS" pitchFamily="34" charset="0"/>
                <a:hlinkClick r:id="rId3"/>
              </a:rPr>
              <a:t>Приклад роботи з веб-сервісами</a:t>
            </a:r>
            <a:endParaRPr lang="ru-RU" altLang="ru-RU" sz="2000" smtClean="0">
              <a:solidFill>
                <a:schemeClr val="tx1"/>
              </a:solidFill>
              <a:latin typeface="Trebuchet MS" pitchFamily="34" charset="0"/>
              <a:hlinkClick r:id="rId4"/>
            </a:endParaRPr>
          </a:p>
          <a:p>
            <a:pPr eaLnBrk="1" hangingPunct="1">
              <a:lnSpc>
                <a:spcPct val="80000"/>
              </a:lnSpc>
              <a:buFont typeface="Georgia" pitchFamily="18" charset="0"/>
              <a:buNone/>
            </a:pPr>
            <a:r>
              <a:rPr lang="ru-RU" altLang="ru-RU" sz="2000" smtClean="0">
                <a:solidFill>
                  <a:schemeClr val="tx1"/>
                </a:solidFill>
                <a:latin typeface="Trebuchet MS" pitchFamily="34" charset="0"/>
                <a:hlinkClick r:id="rId4"/>
              </a:rPr>
              <a:t>Інструкція по роботі з прикладом</a:t>
            </a:r>
            <a:endParaRPr lang="ru-RU" altLang="ru-RU" sz="2000" smtClean="0">
              <a:solidFill>
                <a:schemeClr val="tx1"/>
              </a:solidFill>
              <a:latin typeface="Trebuchet MS" pitchFamily="34" charset="0"/>
              <a:hlinkClick r:id="rId5"/>
            </a:endParaRPr>
          </a:p>
          <a:p>
            <a:pPr eaLnBrk="1" hangingPunct="1">
              <a:lnSpc>
                <a:spcPct val="80000"/>
              </a:lnSpc>
              <a:buFont typeface="Georgia" pitchFamily="18" charset="0"/>
              <a:buNone/>
            </a:pPr>
            <a:r>
              <a:rPr lang="ru-RU" altLang="ru-RU" sz="2000" smtClean="0">
                <a:solidFill>
                  <a:schemeClr val="tx1"/>
                </a:solidFill>
                <a:latin typeface="Trebuchet MS" pitchFamily="34" charset="0"/>
                <a:hlinkClick r:id="rId5"/>
              </a:rPr>
              <a:t>Сторінка доступу до локального веб-сервісу</a:t>
            </a:r>
            <a:endParaRPr lang="ru-RU" altLang="ru-RU" sz="2000" smtClean="0">
              <a:solidFill>
                <a:schemeClr val="tx1"/>
              </a:solidFill>
              <a:latin typeface="Trebuchet MS"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bwMode="auto">
          <a:xfrm>
            <a:off x="304800" y="274638"/>
            <a:ext cx="88392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l" eaLnBrk="1" hangingPunct="1">
              <a:buFont typeface="Georgia" pitchFamily="18" charset="0"/>
              <a:buNone/>
            </a:pPr>
            <a:r>
              <a:rPr lang="uk-UA" altLang="ru-RU" sz="2400" smtClean="0">
                <a:solidFill>
                  <a:schemeClr val="tx1"/>
                </a:solidFill>
                <a:effectLst/>
                <a:latin typeface="Trebuchet MS" pitchFamily="34" charset="0"/>
              </a:rPr>
              <a:t>Завдання для виконання прикладу з сервісу на веб-сайті</a:t>
            </a:r>
            <a:endParaRPr lang="ru-RU" altLang="ru-RU" sz="2400" smtClean="0">
              <a:solidFill>
                <a:schemeClr val="tx1"/>
              </a:solidFill>
              <a:effectLst/>
              <a:latin typeface="Trebuchet MS" pitchFamily="34" charset="0"/>
            </a:endParaRPr>
          </a:p>
        </p:txBody>
      </p:sp>
      <p:sp>
        <p:nvSpPr>
          <p:cNvPr id="92163" name="Rectangle 3"/>
          <p:cNvSpPr>
            <a:spLocks noGrp="1"/>
          </p:cNvSpPr>
          <p:nvPr>
            <p:ph type="body" idx="4294967295"/>
          </p:nvPr>
        </p:nvSpPr>
        <p:spPr>
          <a:xfrm>
            <a:off x="1143000" y="908050"/>
            <a:ext cx="6400800" cy="4249738"/>
          </a:xfrm>
        </p:spPr>
        <p:txBody>
          <a:bodyPr/>
          <a:lstStyle/>
          <a:p>
            <a:pPr eaLnBrk="1" hangingPunct="1">
              <a:lnSpc>
                <a:spcPct val="80000"/>
              </a:lnSpc>
            </a:pPr>
            <a:r>
              <a:rPr lang="ru-RU" altLang="ru-RU" sz="2000" i="1" smtClean="0">
                <a:latin typeface="Trebuchet MS" pitchFamily="34" charset="0"/>
              </a:rPr>
              <a:t>Ви зараз знаходитесь у:</a:t>
            </a:r>
            <a:r>
              <a:rPr lang="ru-RU" altLang="ru-RU" sz="2000" smtClean="0">
                <a:latin typeface="Trebuchet MS" pitchFamily="34" charset="0"/>
              </a:rPr>
              <a:t> </a:t>
            </a:r>
            <a:r>
              <a:rPr lang="ru-RU" altLang="ru-RU" sz="2000" smtClean="0">
                <a:latin typeface="Trebuchet MS" pitchFamily="34" charset="0"/>
                <a:hlinkClick r:id="rId2" tooltip="Технології генеруючого програмування"/>
              </a:rPr>
              <a:t>Технології</a:t>
            </a:r>
            <a:r>
              <a:rPr lang="ru-RU" altLang="ru-RU" sz="2000" smtClean="0">
                <a:latin typeface="Trebuchet MS" pitchFamily="34" charset="0"/>
              </a:rPr>
              <a:t> » </a:t>
            </a:r>
            <a:r>
              <a:rPr lang="ru-RU" altLang="ru-RU" sz="2000" smtClean="0">
                <a:latin typeface="Trebuchet MS" pitchFamily="34" charset="0"/>
                <a:hlinkClick r:id="rId3" tooltip="Принципи роботи веб-сервісів"/>
              </a:rPr>
              <a:t>Веб-сервіси</a:t>
            </a:r>
            <a:r>
              <a:rPr lang="ru-RU" altLang="ru-RU" sz="2000" smtClean="0">
                <a:latin typeface="Trebuchet MS" pitchFamily="34" charset="0"/>
              </a:rPr>
              <a:t> » </a:t>
            </a:r>
            <a:r>
              <a:rPr lang="ru-RU" altLang="ru-RU" sz="2000" b="1" smtClean="0">
                <a:latin typeface="Trebuchet MS" pitchFamily="34" charset="0"/>
              </a:rPr>
              <a:t>Приклад</a:t>
            </a:r>
          </a:p>
          <a:p>
            <a:pPr eaLnBrk="1" hangingPunct="1">
              <a:lnSpc>
                <a:spcPct val="80000"/>
              </a:lnSpc>
            </a:pPr>
            <a:r>
              <a:rPr lang="ru-RU" altLang="ru-RU" sz="2000" b="1" smtClean="0">
                <a:latin typeface="Trebuchet MS" pitchFamily="34" charset="0"/>
              </a:rPr>
              <a:t>Назва файлу:</a:t>
            </a:r>
            <a:r>
              <a:rPr lang="ru-RU" altLang="ru-RU" sz="2000" smtClean="0">
                <a:latin typeface="Trebuchet MS" pitchFamily="34" charset="0"/>
              </a:rPr>
              <a:t>webservices.zip</a:t>
            </a:r>
            <a:r>
              <a:rPr lang="ru-RU" altLang="ru-RU" sz="2000" b="1" smtClean="0">
                <a:latin typeface="Trebuchet MS" pitchFamily="34" charset="0"/>
              </a:rPr>
              <a:t>Розмір:</a:t>
            </a:r>
            <a:r>
              <a:rPr lang="ru-RU" altLang="ru-RU" sz="2000" smtClean="0">
                <a:latin typeface="Trebuchet MS" pitchFamily="34" charset="0"/>
              </a:rPr>
              <a:t>2243.88 Кб</a:t>
            </a:r>
            <a:r>
              <a:rPr lang="ru-RU" altLang="ru-RU" sz="2000" b="1" smtClean="0">
                <a:latin typeface="Trebuchet MS" pitchFamily="34" charset="0"/>
              </a:rPr>
              <a:t>Дата модифікації:</a:t>
            </a:r>
            <a:r>
              <a:rPr lang="ru-RU" altLang="ru-RU" sz="2000" smtClean="0">
                <a:latin typeface="Trebuchet MS" pitchFamily="34" charset="0"/>
              </a:rPr>
              <a:t>Fri Nov 11 20:14:08 2011</a:t>
            </a:r>
            <a:r>
              <a:rPr lang="ru-RU" altLang="ru-RU" sz="2000" b="1" smtClean="0">
                <a:latin typeface="Trebuchet MS" pitchFamily="34" charset="0"/>
              </a:rPr>
              <a:t>Опис:</a:t>
            </a:r>
          </a:p>
          <a:p>
            <a:pPr eaLnBrk="1" hangingPunct="1">
              <a:lnSpc>
                <a:spcPct val="80000"/>
              </a:lnSpc>
            </a:pPr>
            <a:r>
              <a:rPr lang="ru-RU" altLang="ru-RU" sz="2000" smtClean="0">
                <a:latin typeface="Trebuchet MS" pitchFamily="34" charset="0"/>
              </a:rPr>
              <a:t>Програма з графічним інтерфейсом, яка використовує простий веб-сервіс з додавання і віднімання цілих чисел. Для запуску розпакуйте зміст архіву у будь-яку директорію і запустіть на виконання файл WSLoader.jar. На машині має бути встановлено сервер програм GlassFish (його можна безкоштовно завантажити на сайті </a:t>
            </a:r>
            <a:r>
              <a:rPr lang="ru-RU" altLang="ru-RU" sz="2000" smtClean="0">
                <a:latin typeface="Trebuchet MS" pitchFamily="34" charset="0"/>
                <a:hlinkClick r:id="rId4"/>
              </a:rPr>
              <a:t>Oracle</a:t>
            </a:r>
            <a:r>
              <a:rPr lang="ru-RU" altLang="ru-RU" sz="2000" smtClean="0">
                <a:latin typeface="Trebuchet MS" pitchFamily="34" charset="0"/>
              </a:rPr>
              <a:t>). Для більш детального опису програми див. </a:t>
            </a:r>
            <a:r>
              <a:rPr lang="ru-RU" altLang="ru-RU" sz="2000" smtClean="0">
                <a:latin typeface="Trebuchet MS" pitchFamily="34" charset="0"/>
                <a:hlinkClick r:id="rId5"/>
              </a:rPr>
              <a:t>інструкцію з використання</a:t>
            </a:r>
            <a:r>
              <a:rPr lang="ru-RU" altLang="ru-RU" sz="2000" smtClean="0">
                <a:latin typeface="Trebuchet MS" pitchFamily="34" charset="0"/>
              </a:rPr>
              <a:t>. </a:t>
            </a:r>
          </a:p>
          <a:p>
            <a:pPr eaLnBrk="1" hangingPunct="1">
              <a:lnSpc>
                <a:spcPct val="80000"/>
              </a:lnSpc>
            </a:pPr>
            <a:endParaRPr lang="ru-RU" altLang="ru-RU" sz="2000" smtClean="0">
              <a:latin typeface="Trebuchet MS" pitchFamily="34" charset="0"/>
            </a:endParaRPr>
          </a:p>
          <a:p>
            <a:pPr eaLnBrk="1" hangingPunct="1">
              <a:lnSpc>
                <a:spcPct val="80000"/>
              </a:lnSpc>
            </a:pPr>
            <a:r>
              <a:rPr lang="ru-RU" altLang="ru-RU" sz="2000" smtClean="0">
                <a:latin typeface="Trebuchet MS" pitchFamily="34" charset="0"/>
                <a:hlinkClick r:id="rId6"/>
              </a:rPr>
              <a:t>Завантажити</a:t>
            </a:r>
            <a:endParaRPr lang="ru-RU" altLang="ru-RU" sz="2000" smtClean="0">
              <a:latin typeface="Trebuchet MS"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bwMode="auto">
          <a:xfrm>
            <a:off x="1793875" y="4371975"/>
            <a:ext cx="6511925" cy="792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uk-UA" altLang="ru-RU" sz="3300" b="0" smtClean="0">
                <a:solidFill>
                  <a:schemeClr val="hlink"/>
                </a:solidFill>
                <a:effectLst/>
                <a:latin typeface="Trebuchet MS" pitchFamily="34" charset="0"/>
              </a:rPr>
              <a:t>Виконання прикладу на сайті</a:t>
            </a:r>
            <a:endParaRPr lang="ru-RU" altLang="ru-RU" sz="3300" b="0" smtClean="0">
              <a:solidFill>
                <a:schemeClr val="hlink"/>
              </a:solidFill>
              <a:effectLst/>
              <a:latin typeface="Trebuchet MS" pitchFamily="34" charset="0"/>
            </a:endParaRPr>
          </a:p>
        </p:txBody>
      </p:sp>
      <p:pic>
        <p:nvPicPr>
          <p:cNvPr id="93187" name="figure3" descr="Вигляд клієнтської частини програми"/>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457200" y="838200"/>
            <a:ext cx="8229600" cy="5791200"/>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bwMode="auto">
          <a:xfrm>
            <a:off x="1793875" y="4371975"/>
            <a:ext cx="6511925" cy="792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r>
              <a:rPr lang="uk-UA" altLang="ru-RU" sz="2900" b="0" smtClean="0">
                <a:solidFill>
                  <a:schemeClr val="hlink"/>
                </a:solidFill>
                <a:effectLst/>
                <a:latin typeface="Arial" pitchFamily="34" charset="0"/>
              </a:rPr>
              <a:t>Перспективи: </a:t>
            </a:r>
            <a:r>
              <a:rPr lang="en-US" altLang="ru-RU" sz="2900" b="0" smtClean="0">
                <a:solidFill>
                  <a:schemeClr val="hlink"/>
                </a:solidFill>
                <a:effectLst/>
                <a:latin typeface="Trebuchet MS" pitchFamily="34" charset="0"/>
              </a:rPr>
              <a:t>Using ISO/IEC 11404 for Semantics</a:t>
            </a:r>
            <a:endParaRPr lang="ru-RU" altLang="ru-RU" sz="2900" b="0" smtClean="0">
              <a:solidFill>
                <a:schemeClr val="hlink"/>
              </a:solidFill>
              <a:effectLst/>
              <a:latin typeface="Trebuchet MS" pitchFamily="34" charset="0"/>
            </a:endParaRPr>
          </a:p>
        </p:txBody>
      </p:sp>
      <p:graphicFrame>
        <p:nvGraphicFramePr>
          <p:cNvPr id="94211" name="Object 3"/>
          <p:cNvGraphicFramePr>
            <a:graphicFrameLocks noGrp="1" noChangeAspect="1"/>
          </p:cNvGraphicFramePr>
          <p:nvPr>
            <p:ph idx="4294967295"/>
          </p:nvPr>
        </p:nvGraphicFramePr>
        <p:xfrm>
          <a:off x="304800" y="333375"/>
          <a:ext cx="8534400" cy="6296025"/>
        </p:xfrm>
        <a:graphic>
          <a:graphicData uri="http://schemas.openxmlformats.org/presentationml/2006/ole">
            <mc:AlternateContent xmlns:mc="http://schemas.openxmlformats.org/markup-compatibility/2006">
              <mc:Choice xmlns:v="urn:schemas-microsoft-com:vml" Requires="v">
                <p:oleObj spid="_x0000_s94214" name="Visio" r:id="rId3" imgW="6091733" imgH="3067812" progId="Visio.Drawing.11">
                  <p:embed/>
                </p:oleObj>
              </mc:Choice>
              <mc:Fallback>
                <p:oleObj name="Visio" r:id="rId3" imgW="6091733" imgH="3067812"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33375"/>
                        <a:ext cx="85344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Подзаголовок 1"/>
          <p:cNvSpPr>
            <a:spLocks noGrp="1"/>
          </p:cNvSpPr>
          <p:nvPr>
            <p:ph type="subTitle" idx="1"/>
          </p:nvPr>
        </p:nvSpPr>
        <p:spPr>
          <a:xfrm>
            <a:off x="1473200" y="6381750"/>
            <a:ext cx="7491413" cy="360363"/>
          </a:xfrm>
        </p:spPr>
        <p:txBody>
          <a:bodyPr/>
          <a:lstStyle/>
          <a:p>
            <a:pPr algn="r"/>
            <a:r>
              <a:rPr lang="ru-RU" altLang="ru-RU" sz="1200" smtClean="0">
                <a:latin typeface="Arial" pitchFamily="34" charset="0"/>
              </a:rPr>
              <a:t>Лаврищева Е.М.</a:t>
            </a:r>
          </a:p>
        </p:txBody>
      </p:sp>
      <p:sp>
        <p:nvSpPr>
          <p:cNvPr id="3" name="Заголовок 2"/>
          <p:cNvSpPr>
            <a:spLocks noGrp="1"/>
          </p:cNvSpPr>
          <p:nvPr>
            <p:ph type="ctrTitle"/>
          </p:nvPr>
        </p:nvSpPr>
        <p:spPr>
          <a:xfrm>
            <a:off x="817581" y="-99392"/>
            <a:ext cx="7175351" cy="5024849"/>
          </a:xfrm>
        </p:spPr>
        <p:txBody>
          <a:bodyPr/>
          <a:lstStyle/>
          <a:p>
            <a:pPr marL="182880" indent="0">
              <a:buFont typeface="Georgia" pitchFamily="18" charset="0"/>
              <a:buNone/>
              <a:defRPr/>
            </a:pPr>
            <a:r>
              <a:rPr lang="ru-RU" sz="2000" dirty="0" smtClean="0"/>
              <a:t/>
            </a:r>
            <a:br>
              <a:rPr lang="ru-RU" sz="2000" dirty="0" smtClean="0"/>
            </a:br>
            <a:r>
              <a:rPr lang="ru-RU" sz="2000" dirty="0"/>
              <a:t/>
            </a:r>
            <a:br>
              <a:rPr lang="ru-RU" sz="2000" dirty="0"/>
            </a:br>
            <a:r>
              <a:rPr lang="ru-RU" sz="2000" dirty="0" smtClean="0"/>
              <a:t/>
            </a:r>
            <a:br>
              <a:rPr lang="ru-RU" sz="2000" dirty="0" smtClean="0"/>
            </a:br>
            <a:r>
              <a:rPr lang="ru-RU" sz="2000" dirty="0" smtClean="0"/>
              <a:t/>
            </a:r>
            <a:br>
              <a:rPr lang="ru-RU" sz="2000" dirty="0" smtClean="0"/>
            </a:br>
            <a:r>
              <a:rPr lang="ru-RU" sz="2000" dirty="0"/>
              <a:t/>
            </a:r>
            <a:br>
              <a:rPr lang="ru-RU" sz="2000" dirty="0"/>
            </a:br>
            <a:r>
              <a:rPr lang="ru-RU" sz="2000" dirty="0" smtClean="0"/>
              <a:t/>
            </a:r>
            <a:br>
              <a:rPr lang="ru-RU" sz="2000" dirty="0" smtClean="0"/>
            </a:br>
            <a:r>
              <a:rPr lang="ru-RU" sz="2000" dirty="0"/>
              <a:t> </a:t>
            </a:r>
            <a:r>
              <a:rPr lang="ru-RU" sz="2000" dirty="0" smtClean="0"/>
              <a:t>         </a:t>
            </a:r>
            <a:r>
              <a:rPr lang="ru-RU" sz="2800" dirty="0" smtClean="0"/>
              <a:t>1</a:t>
            </a:r>
            <a:r>
              <a:rPr lang="uk-UA" altLang="ru-RU" sz="3200" dirty="0" smtClean="0">
                <a:solidFill>
                  <a:schemeClr val="tx1"/>
                </a:solidFill>
                <a:effectLst/>
                <a:latin typeface="Times New Roman" pitchFamily="18" charset="0"/>
              </a:rPr>
              <a:t>. </a:t>
            </a:r>
            <a:r>
              <a:rPr lang="uk-UA" altLang="ru-RU" sz="3200" dirty="0" err="1" smtClean="0">
                <a:solidFill>
                  <a:schemeClr val="tx1"/>
                </a:solidFill>
                <a:effectLst/>
                <a:latin typeface="Times New Roman" pitchFamily="18" charset="0"/>
              </a:rPr>
              <a:t>Модульное</a:t>
            </a:r>
            <a:r>
              <a:rPr lang="uk-UA" altLang="ru-RU" sz="3200" dirty="0" smtClean="0">
                <a:solidFill>
                  <a:schemeClr val="tx1"/>
                </a:solidFill>
                <a:effectLst/>
                <a:latin typeface="Times New Roman" pitchFamily="18" charset="0"/>
              </a:rPr>
              <a:t> </a:t>
            </a:r>
            <a:r>
              <a:rPr lang="uk-UA" altLang="ru-RU" sz="3200" dirty="0" err="1">
                <a:solidFill>
                  <a:schemeClr val="tx1"/>
                </a:solidFill>
                <a:effectLst/>
                <a:latin typeface="Times New Roman" pitchFamily="18" charset="0"/>
              </a:rPr>
              <a:t>программирование</a:t>
            </a:r>
            <a:r>
              <a:rPr lang="uk-UA" altLang="ru-RU" sz="2800" dirty="0">
                <a:solidFill>
                  <a:schemeClr val="tx1"/>
                </a:solidFill>
                <a:effectLst/>
                <a:latin typeface="Times New Roman" pitchFamily="18" charset="0"/>
              </a:rPr>
              <a:t/>
            </a:r>
            <a:br>
              <a:rPr lang="uk-UA" altLang="ru-RU" sz="2800" dirty="0">
                <a:solidFill>
                  <a:schemeClr val="tx1"/>
                </a:solidFill>
                <a:effectLst/>
                <a:latin typeface="Times New Roman" pitchFamily="18" charset="0"/>
              </a:rPr>
            </a:br>
            <a:r>
              <a:rPr lang="uk-UA" altLang="ru-RU" sz="2800" dirty="0">
                <a:solidFill>
                  <a:schemeClr val="tx1"/>
                </a:solidFill>
                <a:effectLst/>
                <a:latin typeface="Times New Roman" pitchFamily="18" charset="0"/>
              </a:rPr>
              <a:t/>
            </a:r>
            <a:br>
              <a:rPr lang="uk-UA" altLang="ru-RU" sz="2800" dirty="0">
                <a:solidFill>
                  <a:schemeClr val="tx1"/>
                </a:solidFill>
                <a:effectLst/>
                <a:latin typeface="Times New Roman" pitchFamily="18" charset="0"/>
              </a:rPr>
            </a:br>
            <a:r>
              <a:rPr lang="uk-UA" altLang="ru-RU" sz="2800" dirty="0">
                <a:solidFill>
                  <a:schemeClr val="tx1"/>
                </a:solidFill>
                <a:effectLst/>
                <a:latin typeface="Times New Roman" pitchFamily="18" charset="0"/>
              </a:rPr>
              <a:t>     </a:t>
            </a:r>
            <a:r>
              <a:rPr lang="uk-UA" altLang="ru-RU" sz="2800" dirty="0" smtClean="0">
                <a:solidFill>
                  <a:schemeClr val="tx1"/>
                </a:solidFill>
                <a:effectLst/>
                <a:latin typeface="Times New Roman" pitchFamily="18" charset="0"/>
              </a:rPr>
              <a:t>      </a:t>
            </a:r>
            <a:r>
              <a:rPr lang="uk-UA" altLang="ru-RU" sz="3200" dirty="0" smtClean="0">
                <a:solidFill>
                  <a:schemeClr val="tx1"/>
                </a:solidFill>
                <a:effectLst/>
                <a:latin typeface="Times New Roman" pitchFamily="18" charset="0"/>
              </a:rPr>
              <a:t> </a:t>
            </a:r>
            <a:r>
              <a:rPr lang="uk-UA" altLang="ru-RU" sz="3200" dirty="0">
                <a:solidFill>
                  <a:schemeClr val="tx1"/>
                </a:solidFill>
                <a:effectLst/>
                <a:latin typeface="Times New Roman" pitchFamily="18" charset="0"/>
              </a:rPr>
              <a:t>Модуль, </a:t>
            </a:r>
            <a:r>
              <a:rPr lang="uk-UA" altLang="ru-RU" sz="3200" dirty="0" err="1">
                <a:solidFill>
                  <a:schemeClr val="tx1"/>
                </a:solidFill>
                <a:effectLst/>
                <a:latin typeface="Times New Roman" pitchFamily="18" charset="0"/>
              </a:rPr>
              <a:t>Интерфейс</a:t>
            </a:r>
            <a:r>
              <a:rPr lang="uk-UA" altLang="ru-RU" sz="3200" dirty="0">
                <a:solidFill>
                  <a:schemeClr val="tx1"/>
                </a:solidFill>
                <a:effectLst/>
                <a:latin typeface="Times New Roman" pitchFamily="18" charset="0"/>
              </a:rPr>
              <a:t>, </a:t>
            </a:r>
            <a:r>
              <a:rPr lang="uk-UA" altLang="ru-RU" sz="3200" dirty="0" err="1">
                <a:solidFill>
                  <a:schemeClr val="tx1"/>
                </a:solidFill>
                <a:effectLst/>
                <a:latin typeface="Times New Roman" pitchFamily="18" charset="0"/>
              </a:rPr>
              <a:t>Сборка</a:t>
            </a:r>
            <a:endParaRPr lang="ru-RU" sz="32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bwMode="auto">
          <a:xfrm>
            <a:off x="1793875" y="5229225"/>
            <a:ext cx="6511925" cy="28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eaLnBrk="1" hangingPunct="1"/>
            <a:endParaRPr lang="ru-RU" altLang="ru-RU" sz="4200" smtClean="0">
              <a:solidFill>
                <a:schemeClr val="tx1"/>
              </a:solidFill>
              <a:effectLst/>
              <a:latin typeface="Trebuchet MS" pitchFamily="34" charset="0"/>
            </a:endParaRPr>
          </a:p>
        </p:txBody>
      </p:sp>
      <p:sp>
        <p:nvSpPr>
          <p:cNvPr id="95235" name="Rectangle 3"/>
          <p:cNvSpPr>
            <a:spLocks noGrp="1"/>
          </p:cNvSpPr>
          <p:nvPr>
            <p:ph type="body" idx="4294967295"/>
          </p:nvPr>
        </p:nvSpPr>
        <p:spPr>
          <a:xfrm>
            <a:off x="457200" y="152400"/>
            <a:ext cx="8507413" cy="6156325"/>
          </a:xfrm>
        </p:spPr>
        <p:txBody>
          <a:bodyPr/>
          <a:lstStyle/>
          <a:p>
            <a:pPr algn="ctr" eaLnBrk="1" hangingPunct="1">
              <a:lnSpc>
                <a:spcPct val="90000"/>
              </a:lnSpc>
              <a:buFont typeface="Georgia" pitchFamily="18" charset="0"/>
              <a:buNone/>
            </a:pPr>
            <a:r>
              <a:rPr lang="ru-RU" altLang="ru-RU" sz="2300" b="1" smtClean="0">
                <a:solidFill>
                  <a:schemeClr val="accent1"/>
                </a:solidFill>
                <a:latin typeface="Trebuchet MS" pitchFamily="34" charset="0"/>
              </a:rPr>
              <a:t>ФАБР</a:t>
            </a:r>
            <a:r>
              <a:rPr lang="ru-RU" altLang="ru-RU" b="1" smtClean="0">
                <a:solidFill>
                  <a:schemeClr val="accent1"/>
                </a:solidFill>
                <a:latin typeface="Trebuchet MS" pitchFamily="34" charset="0"/>
              </a:rPr>
              <a:t>ИКА ПРОГРАМ </a:t>
            </a:r>
            <a:r>
              <a:rPr lang="ru-RU" altLang="ru-RU" sz="2300" b="1" smtClean="0">
                <a:solidFill>
                  <a:schemeClr val="accent1"/>
                </a:solidFill>
                <a:latin typeface="Trebuchet MS" pitchFamily="34" charset="0"/>
              </a:rPr>
              <a:t>КНУ </a:t>
            </a:r>
          </a:p>
          <a:p>
            <a:pPr algn="ctr" eaLnBrk="1" hangingPunct="1">
              <a:lnSpc>
                <a:spcPct val="90000"/>
              </a:lnSpc>
              <a:buFont typeface="Georgia" pitchFamily="18" charset="0"/>
              <a:buNone/>
            </a:pPr>
            <a:r>
              <a:rPr lang="en-US" altLang="ru-RU" b="1" smtClean="0">
                <a:solidFill>
                  <a:schemeClr val="accent1"/>
                </a:solidFill>
                <a:latin typeface="Trebuchet MS" pitchFamily="34" charset="0"/>
                <a:hlinkClick r:id="rId2"/>
              </a:rPr>
              <a:t>http://programsfactory.univ.kiev.ua</a:t>
            </a:r>
            <a:endParaRPr lang="uk-UA" altLang="ru-RU" b="1" smtClean="0">
              <a:solidFill>
                <a:schemeClr val="accent1"/>
              </a:solidFill>
              <a:latin typeface="Trebuchet MS" pitchFamily="34" charset="0"/>
            </a:endParaRPr>
          </a:p>
          <a:p>
            <a:pPr algn="ctr" eaLnBrk="1" hangingPunct="1">
              <a:lnSpc>
                <a:spcPct val="90000"/>
              </a:lnSpc>
              <a:buFont typeface="Georgia" pitchFamily="18" charset="0"/>
              <a:buNone/>
            </a:pPr>
            <a:r>
              <a:rPr lang="ru-RU" altLang="ru-RU" sz="1100" smtClean="0">
                <a:latin typeface="Trebuchet MS" pitchFamily="34" charset="0"/>
              </a:rPr>
              <a:t> </a:t>
            </a:r>
            <a:r>
              <a:rPr lang="ru-RU" altLang="ru-RU" sz="1800" smtClean="0">
                <a:latin typeface="Trebuchet MS" pitchFamily="34" charset="0"/>
              </a:rPr>
              <a:t>  </a:t>
            </a:r>
            <a:r>
              <a:rPr lang="ru-RU" altLang="ru-RU" sz="1800" b="1" smtClean="0">
                <a:latin typeface="Trebuchet MS" pitchFamily="34" charset="0"/>
              </a:rPr>
              <a:t>Фабрику розроблено  за  відчизняною методологією ТЛ с участием студентов кафедри ІС факультету кібернетики КНУ   </a:t>
            </a:r>
            <a:r>
              <a:rPr lang="ru-RU" altLang="ru-RU" sz="1800" b="1" smtClean="0">
                <a:solidFill>
                  <a:srgbClr val="6559FD"/>
                </a:solidFill>
                <a:latin typeface="Trebuchet MS" pitchFamily="34" charset="0"/>
              </a:rPr>
              <a:t>Аронова А. і Дзубенко А.</a:t>
            </a:r>
            <a:r>
              <a:rPr lang="ru-RU" altLang="ru-RU" sz="1800" b="1" smtClean="0">
                <a:latin typeface="Trebuchet MS" pitchFamily="34" charset="0"/>
              </a:rPr>
              <a:t>  </a:t>
            </a:r>
          </a:p>
          <a:p>
            <a:pPr eaLnBrk="1" hangingPunct="1">
              <a:lnSpc>
                <a:spcPct val="90000"/>
              </a:lnSpc>
              <a:buFont typeface="Georgia" pitchFamily="18" charset="0"/>
              <a:buNone/>
            </a:pPr>
            <a:r>
              <a:rPr lang="ru-RU" altLang="ru-RU" sz="1800" b="1" smtClean="0">
                <a:latin typeface="Trebuchet MS" pitchFamily="34" charset="0"/>
              </a:rPr>
              <a:t>   Фабрика забеспечує  розробку і збереження  різних артефактов  фундаментальних аспектів навчальних теорій  з математики, информатики, </a:t>
            </a:r>
            <a:r>
              <a:rPr lang="en-US" altLang="ru-RU" sz="1800" b="1" smtClean="0">
                <a:latin typeface="Trebuchet MS" pitchFamily="34" charset="0"/>
              </a:rPr>
              <a:t>Computer Sciences, Software Engineering, Information Systems, Information Technologies </a:t>
            </a:r>
            <a:r>
              <a:rPr lang="uk-UA" altLang="ru-RU" sz="1800" b="1" smtClean="0">
                <a:latin typeface="Trebuchet MS" pitchFamily="34" charset="0"/>
              </a:rPr>
              <a:t>та </a:t>
            </a:r>
            <a:r>
              <a:rPr lang="ru-RU" altLang="ru-RU" sz="1800" b="1" smtClean="0">
                <a:latin typeface="Trebuchet MS" pitchFamily="34" charset="0"/>
              </a:rPr>
              <a:t> представлення їх у вигляді програм, КПВ і сімейств програм.</a:t>
            </a:r>
          </a:p>
          <a:p>
            <a:pPr eaLnBrk="1" hangingPunct="1">
              <a:lnSpc>
                <a:spcPct val="90000"/>
              </a:lnSpc>
              <a:buFont typeface="Georgia" pitchFamily="18" charset="0"/>
              <a:buNone/>
            </a:pPr>
            <a:r>
              <a:rPr lang="ru-RU" altLang="ru-RU" sz="1800" smtClean="0">
                <a:latin typeface="Trebuchet MS" pitchFamily="34" charset="0"/>
              </a:rPr>
              <a:t>   </a:t>
            </a:r>
            <a:r>
              <a:rPr lang="ru-RU" altLang="ru-RU" sz="1800" b="1" smtClean="0">
                <a:latin typeface="Trebuchet MS" pitchFamily="34" charset="0"/>
              </a:rPr>
              <a:t>Фабрику подано наступними   ТЛ:</a:t>
            </a:r>
            <a:r>
              <a:rPr lang="ru-RU" altLang="ru-RU" sz="1800" smtClean="0">
                <a:latin typeface="Trebuchet MS" pitchFamily="34" charset="0"/>
              </a:rPr>
              <a:t>  </a:t>
            </a:r>
          </a:p>
          <a:p>
            <a:pPr eaLnBrk="1" hangingPunct="1">
              <a:lnSpc>
                <a:spcPct val="90000"/>
              </a:lnSpc>
            </a:pPr>
            <a:r>
              <a:rPr lang="ru-RU" altLang="ru-RU" sz="1800" b="1" smtClean="0">
                <a:latin typeface="Trebuchet MS" pitchFamily="34" charset="0"/>
              </a:rPr>
              <a:t>     </a:t>
            </a:r>
            <a:r>
              <a:rPr lang="ru-RU" altLang="ru-RU" sz="1800" b="1" smtClean="0">
                <a:latin typeface="Trebuchet MS" pitchFamily="34" charset="0"/>
                <a:hlinkClick r:id="rId3"/>
              </a:rPr>
              <a:t>Общая линия проектирования программ в </a:t>
            </a:r>
            <a:r>
              <a:rPr lang="en-US" altLang="ru-RU" sz="1800" b="1" smtClean="0">
                <a:latin typeface="Trebuchet MS" pitchFamily="34" charset="0"/>
                <a:hlinkClick r:id="rId3"/>
              </a:rPr>
              <a:t>MS</a:t>
            </a:r>
            <a:r>
              <a:rPr lang="ru-RU" altLang="ru-RU" sz="1800" b="1" smtClean="0">
                <a:latin typeface="Trebuchet MS" pitchFamily="34" charset="0"/>
                <a:hlinkClick r:id="rId3"/>
              </a:rPr>
              <a:t>.NET</a:t>
            </a:r>
            <a:endParaRPr lang="ru-RU" altLang="ru-RU" sz="1800" b="1" smtClean="0">
              <a:latin typeface="Trebuchet MS" pitchFamily="34" charset="0"/>
              <a:hlinkClick r:id="rId4"/>
            </a:endParaRPr>
          </a:p>
          <a:p>
            <a:pPr eaLnBrk="1" hangingPunct="1">
              <a:lnSpc>
                <a:spcPct val="90000"/>
              </a:lnSpc>
            </a:pPr>
            <a:r>
              <a:rPr lang="ru-RU" altLang="ru-RU" sz="1800" b="1" u="sng" smtClean="0">
                <a:latin typeface="Trebuchet MS" pitchFamily="34" charset="0"/>
                <a:hlinkClick r:id="rId4"/>
              </a:rPr>
              <a:t>     Примеры студенческих программ и артефактов</a:t>
            </a:r>
            <a:endParaRPr lang="ru-RU" altLang="ru-RU" sz="1800" b="1" u="sng" smtClean="0">
              <a:latin typeface="Trebuchet MS" pitchFamily="34" charset="0"/>
              <a:hlinkClick r:id="rId5"/>
            </a:endParaRPr>
          </a:p>
          <a:p>
            <a:pPr eaLnBrk="1" hangingPunct="1">
              <a:lnSpc>
                <a:spcPct val="90000"/>
              </a:lnSpc>
            </a:pPr>
            <a:r>
              <a:rPr lang="ru-RU" altLang="ru-RU" sz="1800" b="1" u="sng" smtClean="0">
                <a:latin typeface="Trebuchet MS" pitchFamily="34" charset="0"/>
                <a:hlinkClick r:id="rId5"/>
              </a:rPr>
              <a:t>     Сертификация КПВ для репозитория</a:t>
            </a:r>
            <a:endParaRPr lang="ru-RU" altLang="ru-RU" sz="1800" u="sng" smtClean="0">
              <a:latin typeface="Trebuchet MS" pitchFamily="34" charset="0"/>
            </a:endParaRPr>
          </a:p>
          <a:p>
            <a:pPr eaLnBrk="1" hangingPunct="1">
              <a:lnSpc>
                <a:spcPct val="90000"/>
              </a:lnSpc>
            </a:pPr>
            <a:r>
              <a:rPr lang="ru-RU" altLang="ru-RU" sz="1800" smtClean="0">
                <a:latin typeface="Trebuchet MS" pitchFamily="34" charset="0"/>
              </a:rPr>
              <a:t> </a:t>
            </a:r>
            <a:r>
              <a:rPr lang="ru-RU" altLang="ru-RU" sz="1800" smtClean="0">
                <a:solidFill>
                  <a:schemeClr val="accent2"/>
                </a:solidFill>
                <a:latin typeface="Trebuchet MS" pitchFamily="34" charset="0"/>
              </a:rPr>
              <a:t>   </a:t>
            </a:r>
            <a:r>
              <a:rPr lang="ru-RU" altLang="ru-RU" sz="1800" smtClean="0">
                <a:solidFill>
                  <a:schemeClr val="hlink"/>
                </a:solidFill>
                <a:latin typeface="Trebuchet MS" pitchFamily="34" charset="0"/>
              </a:rPr>
              <a:t> </a:t>
            </a:r>
            <a:r>
              <a:rPr lang="ru-RU" altLang="ru-RU" sz="1800" b="1" smtClean="0">
                <a:solidFill>
                  <a:schemeClr val="hlink"/>
                </a:solidFill>
                <a:latin typeface="Trebuchet MS" pitchFamily="34" charset="0"/>
              </a:rPr>
              <a:t>Конвейерная сборка.</a:t>
            </a:r>
          </a:p>
          <a:p>
            <a:pPr eaLnBrk="1" hangingPunct="1">
              <a:lnSpc>
                <a:spcPct val="90000"/>
              </a:lnSpc>
              <a:buFont typeface="Georgia" pitchFamily="18" charset="0"/>
              <a:buNone/>
            </a:pPr>
            <a:endParaRPr lang="ru-RU" altLang="ru-RU" sz="1800" b="1" smtClean="0">
              <a:solidFill>
                <a:schemeClr val="accent2"/>
              </a:solidFill>
              <a:latin typeface="Trebuchet MS" pitchFamily="34" charset="0"/>
            </a:endParaRPr>
          </a:p>
          <a:p>
            <a:pPr eaLnBrk="1" hangingPunct="1">
              <a:lnSpc>
                <a:spcPct val="90000"/>
              </a:lnSpc>
              <a:buFont typeface="Georgia" pitchFamily="18" charset="0"/>
              <a:buNone/>
            </a:pPr>
            <a:endParaRPr lang="ru-RU" altLang="ru-RU" sz="1800" smtClean="0">
              <a:latin typeface="Trebuchet MS" pitchFamily="34" charset="0"/>
            </a:endParaRPr>
          </a:p>
        </p:txBody>
      </p:sp>
      <p:pic>
        <p:nvPicPr>
          <p:cNvPr id="95236" name="Picture 4" descr="ld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3500438"/>
            <a:ext cx="36036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descr="ld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3860800"/>
            <a:ext cx="36036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descr="ld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4221163"/>
            <a:ext cx="3603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7" descr="ld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213" y="4508500"/>
            <a:ext cx="36036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bwMode="auto">
          <a:xfrm>
            <a:off x="0" y="274638"/>
            <a:ext cx="9144000" cy="86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l" eaLnBrk="1" hangingPunct="1">
              <a:buFont typeface="Georgia" pitchFamily="18" charset="0"/>
              <a:buNone/>
            </a:pPr>
            <a:r>
              <a:rPr lang="uk-UA" altLang="ru-RU" sz="2900" smtClean="0">
                <a:solidFill>
                  <a:schemeClr val="tx1"/>
                </a:solidFill>
                <a:effectLst/>
                <a:latin typeface="Trebuchet MS" pitchFamily="34" charset="0"/>
              </a:rPr>
              <a:t>Формат </a:t>
            </a:r>
            <a:r>
              <a:rPr lang="en-US" altLang="ru-RU" sz="2900" smtClean="0">
                <a:solidFill>
                  <a:schemeClr val="tx1"/>
                </a:solidFill>
                <a:effectLst/>
                <a:latin typeface="Trebuchet MS" pitchFamily="34" charset="0"/>
              </a:rPr>
              <a:t>WSDL-</a:t>
            </a:r>
            <a:r>
              <a:rPr lang="uk-UA" altLang="ru-RU" sz="2900" smtClean="0">
                <a:solidFill>
                  <a:schemeClr val="tx1"/>
                </a:solidFill>
                <a:effectLst/>
                <a:latin typeface="Trebuchet MS" pitchFamily="34" charset="0"/>
              </a:rPr>
              <a:t>специфікатора компонента на фабрики  КНУ</a:t>
            </a:r>
            <a:endParaRPr lang="ru-RU" altLang="ru-RU" sz="2900" smtClean="0">
              <a:solidFill>
                <a:schemeClr val="tx1"/>
              </a:solidFill>
              <a:effectLst/>
              <a:latin typeface="Trebuchet MS" pitchFamily="34" charset="0"/>
            </a:endParaRPr>
          </a:p>
        </p:txBody>
      </p:sp>
      <p:pic>
        <p:nvPicPr>
          <p:cNvPr id="962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07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bwMode="auto">
          <a:xfrm>
            <a:off x="468313" y="0"/>
            <a:ext cx="8218487" cy="69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r>
              <a:rPr lang="uk-UA" altLang="ru-RU" sz="2800" smtClean="0">
                <a:solidFill>
                  <a:schemeClr val="hlink"/>
                </a:solidFill>
                <a:effectLst/>
                <a:latin typeface="Trebuchet MS" pitchFamily="34" charset="0"/>
                <a:sym typeface="Symbol" pitchFamily="18" charset="2"/>
              </a:rPr>
              <a:t>Р</a:t>
            </a:r>
            <a:r>
              <a:rPr lang="ru-RU" altLang="ru-RU" sz="2800" smtClean="0">
                <a:solidFill>
                  <a:schemeClr val="hlink"/>
                </a:solidFill>
                <a:effectLst/>
                <a:latin typeface="Trebuchet MS" pitchFamily="34" charset="0"/>
                <a:sym typeface="Symbol" pitchFamily="18" charset="2"/>
              </a:rPr>
              <a:t>ЕЗУЛЬТАТЫ</a:t>
            </a:r>
            <a:r>
              <a:rPr lang="uk-UA" altLang="ru-RU" sz="2800" smtClean="0">
                <a:solidFill>
                  <a:schemeClr val="tx1"/>
                </a:solidFill>
                <a:effectLst/>
                <a:latin typeface="Trebuchet MS" pitchFamily="34" charset="0"/>
                <a:sym typeface="Symbol" pitchFamily="18" charset="2"/>
              </a:rPr>
              <a:t> </a:t>
            </a:r>
            <a:endParaRPr lang="ru-RU" altLang="ru-RU" sz="2800" smtClean="0">
              <a:solidFill>
                <a:schemeClr val="tx1"/>
              </a:solidFill>
              <a:effectLst/>
              <a:latin typeface="Trebuchet MS" pitchFamily="34" charset="0"/>
              <a:sym typeface="Symbol" pitchFamily="18" charset="2"/>
            </a:endParaRPr>
          </a:p>
        </p:txBody>
      </p:sp>
      <p:sp>
        <p:nvSpPr>
          <p:cNvPr id="97283" name="Rectangle 3"/>
          <p:cNvSpPr>
            <a:spLocks noGrp="1" noChangeArrowheads="1"/>
          </p:cNvSpPr>
          <p:nvPr>
            <p:ph type="body" idx="4294967295"/>
          </p:nvPr>
        </p:nvSpPr>
        <p:spPr>
          <a:xfrm>
            <a:off x="323850" y="836613"/>
            <a:ext cx="8362950" cy="58324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107950" eaLnBrk="1" hangingPunct="1">
              <a:lnSpc>
                <a:spcPct val="90000"/>
              </a:lnSpc>
              <a:buFont typeface="Georgia" pitchFamily="18" charset="0"/>
              <a:buNone/>
            </a:pPr>
            <a:r>
              <a:rPr lang="uk-UA" altLang="ru-RU" sz="1600" b="1" smtClean="0">
                <a:latin typeface="Arial" pitchFamily="34" charset="0"/>
                <a:sym typeface="Symbol" pitchFamily="18" charset="2"/>
              </a:rPr>
              <a:t>Разработаны парадигмы проектирования объектных, компонентных и сервисных систем. </a:t>
            </a:r>
            <a:endParaRPr lang="en-US" altLang="ru-RU" sz="1600" b="1" smtClean="0">
              <a:latin typeface="Arial" pitchFamily="34" charset="0"/>
              <a:sym typeface="Symbol" pitchFamily="18" charset="2"/>
            </a:endParaRPr>
          </a:p>
          <a:p>
            <a:pPr marL="342900" indent="107950" eaLnBrk="1" hangingPunct="1">
              <a:lnSpc>
                <a:spcPct val="90000"/>
              </a:lnSpc>
              <a:buFont typeface="Georgia" pitchFamily="18" charset="0"/>
              <a:buNone/>
            </a:pPr>
            <a:r>
              <a:rPr lang="uk-UA" altLang="ru-RU" sz="1600" b="1" smtClean="0">
                <a:solidFill>
                  <a:schemeClr val="accent1"/>
                </a:solidFill>
                <a:latin typeface="Arial" pitchFamily="34" charset="0"/>
                <a:sym typeface="Symbol" pitchFamily="18" charset="2"/>
              </a:rPr>
              <a:t>Определены модели  взаемодействия, вариабельности (изменяемости) структур систем и их компонентов.</a:t>
            </a:r>
          </a:p>
          <a:p>
            <a:pPr marL="342900" indent="107950" eaLnBrk="1" hangingPunct="1">
              <a:lnSpc>
                <a:spcPct val="90000"/>
              </a:lnSpc>
              <a:buFont typeface="Georgia" pitchFamily="18" charset="0"/>
              <a:buNone/>
            </a:pPr>
            <a:r>
              <a:rPr lang="uk-UA" altLang="ru-RU" sz="1600" b="1" smtClean="0">
                <a:latin typeface="Arial" pitchFamily="34" charset="0"/>
                <a:sym typeface="Symbol" pitchFamily="18" charset="2"/>
              </a:rPr>
              <a:t>Использованы языки описания интерфейсов </a:t>
            </a:r>
            <a:r>
              <a:rPr lang="en-US" altLang="ru-RU" sz="1600" b="1" smtClean="0">
                <a:latin typeface="Arial" pitchFamily="34" charset="0"/>
                <a:sym typeface="Symbol" pitchFamily="18" charset="2"/>
              </a:rPr>
              <a:t>(IDL, SIDL, API </a:t>
            </a:r>
            <a:r>
              <a:rPr lang="ru-RU" altLang="ru-RU" sz="1600" b="1" smtClean="0">
                <a:latin typeface="Arial" pitchFamily="34" charset="0"/>
                <a:sym typeface="Symbol" pitchFamily="18" charset="2"/>
              </a:rPr>
              <a:t>и др.</a:t>
            </a:r>
            <a:r>
              <a:rPr lang="en-US" altLang="ru-RU" sz="1600" b="1" smtClean="0">
                <a:latin typeface="Arial" pitchFamily="34" charset="0"/>
                <a:sym typeface="Symbol" pitchFamily="18" charset="2"/>
              </a:rPr>
              <a:t>) </a:t>
            </a:r>
            <a:r>
              <a:rPr lang="uk-UA" altLang="ru-RU" sz="1600" b="1" smtClean="0">
                <a:latin typeface="Arial" pitchFamily="34" charset="0"/>
                <a:sym typeface="Symbol" pitchFamily="18" charset="2"/>
              </a:rPr>
              <a:t>и  </a:t>
            </a:r>
            <a:r>
              <a:rPr lang="en-US" altLang="ru-RU" sz="1600" b="1" smtClean="0">
                <a:latin typeface="Arial" pitchFamily="34" charset="0"/>
                <a:sym typeface="Symbol" pitchFamily="18" charset="2"/>
              </a:rPr>
              <a:t>WSDL </a:t>
            </a:r>
            <a:r>
              <a:rPr lang="uk-UA" altLang="ru-RU" sz="1600" b="1" smtClean="0">
                <a:latin typeface="Arial" pitchFamily="34" charset="0"/>
                <a:sym typeface="Symbol" pitchFamily="18" charset="2"/>
              </a:rPr>
              <a:t>стандарт для </a:t>
            </a:r>
            <a:r>
              <a:rPr lang="en-US" altLang="ru-RU" sz="1600" b="1" smtClean="0">
                <a:latin typeface="Arial" pitchFamily="34" charset="0"/>
                <a:sym typeface="Symbol" pitchFamily="18" charset="2"/>
              </a:rPr>
              <a:t> </a:t>
            </a:r>
            <a:r>
              <a:rPr lang="uk-UA" altLang="ru-RU" sz="1600" b="1" smtClean="0">
                <a:latin typeface="Arial" pitchFamily="34" charset="0"/>
                <a:sym typeface="Symbol" pitchFamily="18" charset="2"/>
              </a:rPr>
              <a:t>описания структуры готовых программных ресурсов, как  в </a:t>
            </a:r>
            <a:r>
              <a:rPr lang="en-US" altLang="ru-RU" sz="1600" b="1" smtClean="0">
                <a:latin typeface="Arial" pitchFamily="34" charset="0"/>
                <a:sym typeface="Symbol" pitchFamily="18" charset="2"/>
              </a:rPr>
              <a:t>Grid </a:t>
            </a:r>
            <a:r>
              <a:rPr lang="uk-UA" altLang="ru-RU" sz="1600" b="1" smtClean="0">
                <a:latin typeface="Arial" pitchFamily="34" charset="0"/>
                <a:sym typeface="Symbol" pitchFamily="18" charset="2"/>
              </a:rPr>
              <a:t>і </a:t>
            </a:r>
            <a:r>
              <a:rPr lang="en-US" altLang="ru-RU" sz="1600" b="1" smtClean="0">
                <a:latin typeface="Arial" pitchFamily="34" charset="0"/>
                <a:sym typeface="Symbol" pitchFamily="18" charset="2"/>
              </a:rPr>
              <a:t> Cloud Computing</a:t>
            </a:r>
            <a:r>
              <a:rPr lang="uk-UA" altLang="ru-RU" sz="1600" b="1" smtClean="0">
                <a:latin typeface="Arial" pitchFamily="34" charset="0"/>
                <a:sym typeface="Symbol" pitchFamily="18" charset="2"/>
              </a:rPr>
              <a:t>;</a:t>
            </a:r>
          </a:p>
          <a:p>
            <a:pPr marL="342900" indent="107950" eaLnBrk="1" hangingPunct="1">
              <a:lnSpc>
                <a:spcPct val="90000"/>
              </a:lnSpc>
              <a:buFont typeface="Georgia" pitchFamily="18" charset="0"/>
              <a:buNone/>
            </a:pPr>
            <a:r>
              <a:rPr lang="uk-UA" altLang="ru-RU" sz="1600" b="1" smtClean="0">
                <a:solidFill>
                  <a:schemeClr val="accent1"/>
                </a:solidFill>
                <a:latin typeface="Arial" pitchFamily="34" charset="0"/>
                <a:sym typeface="Symbol" pitchFamily="18" charset="2"/>
              </a:rPr>
              <a:t>Реализован набор технологий разработки КПИ, их описания в </a:t>
            </a:r>
            <a:r>
              <a:rPr lang="en-US" altLang="ru-RU" sz="1600" b="1" smtClean="0">
                <a:latin typeface="Arial" pitchFamily="34" charset="0"/>
                <a:sym typeface="Symbol" pitchFamily="18" charset="2"/>
              </a:rPr>
              <a:t>WSDL</a:t>
            </a:r>
            <a:r>
              <a:rPr lang="ru-RU" altLang="ru-RU" sz="1600" b="1" smtClean="0">
                <a:latin typeface="Arial" pitchFamily="34" charset="0"/>
                <a:sym typeface="Symbol" pitchFamily="18" charset="2"/>
              </a:rPr>
              <a:t> и ведения в репозитории комплекса ИТК.</a:t>
            </a:r>
          </a:p>
          <a:p>
            <a:pPr marL="342900" indent="107950" eaLnBrk="1" hangingPunct="1">
              <a:lnSpc>
                <a:spcPct val="90000"/>
              </a:lnSpc>
              <a:buFont typeface="Georgia" pitchFamily="18" charset="0"/>
              <a:buNone/>
            </a:pPr>
            <a:r>
              <a:rPr lang="uk-UA" altLang="ru-RU" sz="1600" b="1" smtClean="0">
                <a:latin typeface="Arial" pitchFamily="34" charset="0"/>
                <a:sym typeface="Symbol" pitchFamily="18" charset="2"/>
              </a:rPr>
              <a:t>Разработаны сборщик и конфигуратор разнородных компонентов в ИТК.</a:t>
            </a:r>
          </a:p>
          <a:p>
            <a:pPr marL="342900" indent="107950" eaLnBrk="1" hangingPunct="1">
              <a:lnSpc>
                <a:spcPct val="90000"/>
              </a:lnSpc>
              <a:buFont typeface="Georgia" pitchFamily="18" charset="0"/>
              <a:buNone/>
            </a:pPr>
            <a:r>
              <a:rPr lang="uk-UA" altLang="ru-RU" sz="1600" b="1" smtClean="0">
                <a:latin typeface="Arial" pitchFamily="34" charset="0"/>
                <a:sym typeface="Symbol" pitchFamily="18" charset="2"/>
              </a:rPr>
              <a:t>Сборочное программирование (объектов, компонентов, сервисов и аспектов) продемонстрировано на сайтах</a:t>
            </a:r>
          </a:p>
          <a:p>
            <a:pPr marL="342900" indent="107950" eaLnBrk="1" hangingPunct="1">
              <a:lnSpc>
                <a:spcPct val="90000"/>
              </a:lnSpc>
              <a:buFont typeface="Georgia" pitchFamily="18" charset="0"/>
              <a:buNone/>
            </a:pPr>
            <a:r>
              <a:rPr lang="uk-UA" altLang="ru-RU" sz="1600" b="1" smtClean="0">
                <a:solidFill>
                  <a:schemeClr val="hlink"/>
                </a:solidFill>
                <a:latin typeface="Arial" pitchFamily="34" charset="0"/>
              </a:rPr>
              <a:t> </a:t>
            </a:r>
            <a:r>
              <a:rPr lang="en-US" altLang="ru-RU" sz="1600" b="1" smtClean="0">
                <a:solidFill>
                  <a:srgbClr val="FF3300"/>
                </a:solidFill>
                <a:latin typeface="Arial" pitchFamily="34" charset="0"/>
                <a:hlinkClick r:id="rId2"/>
              </a:rPr>
              <a:t>http</a:t>
            </a:r>
            <a:r>
              <a:rPr lang="uk-UA" altLang="ru-RU" sz="1600" b="1" smtClean="0">
                <a:solidFill>
                  <a:srgbClr val="FF3300"/>
                </a:solidFill>
                <a:latin typeface="Arial" pitchFamily="34" charset="0"/>
                <a:hlinkClick r:id="rId2"/>
              </a:rPr>
              <a:t>://</a:t>
            </a:r>
            <a:r>
              <a:rPr lang="en-US" altLang="ru-RU" sz="1600" b="1" smtClean="0">
                <a:solidFill>
                  <a:srgbClr val="FF3300"/>
                </a:solidFill>
                <a:latin typeface="Arial" pitchFamily="34" charset="0"/>
                <a:hlinkClick r:id="rId2"/>
              </a:rPr>
              <a:t>sestudy</a:t>
            </a:r>
            <a:r>
              <a:rPr lang="uk-UA" altLang="ru-RU" sz="1600" b="1" smtClean="0">
                <a:solidFill>
                  <a:srgbClr val="FF3300"/>
                </a:solidFill>
                <a:latin typeface="Arial" pitchFamily="34" charset="0"/>
                <a:hlinkClick r:id="rId2"/>
              </a:rPr>
              <a:t>.</a:t>
            </a:r>
            <a:r>
              <a:rPr lang="en-US" altLang="ru-RU" sz="1600" b="1" smtClean="0">
                <a:solidFill>
                  <a:srgbClr val="FF3300"/>
                </a:solidFill>
                <a:latin typeface="Arial" pitchFamily="34" charset="0"/>
                <a:hlinkClick r:id="rId2"/>
              </a:rPr>
              <a:t>edu</a:t>
            </a:r>
            <a:r>
              <a:rPr lang="uk-UA" altLang="ru-RU" sz="1600" b="1" smtClean="0">
                <a:solidFill>
                  <a:srgbClr val="FF3300"/>
                </a:solidFill>
                <a:latin typeface="Arial" pitchFamily="34" charset="0"/>
                <a:hlinkClick r:id="rId2"/>
              </a:rPr>
              <a:t>-</a:t>
            </a:r>
            <a:r>
              <a:rPr lang="en-US" altLang="ru-RU" sz="1600" b="1" smtClean="0">
                <a:solidFill>
                  <a:srgbClr val="FF3300"/>
                </a:solidFill>
                <a:latin typeface="Arial" pitchFamily="34" charset="0"/>
                <a:hlinkClick r:id="rId2"/>
              </a:rPr>
              <a:t>ua</a:t>
            </a:r>
            <a:r>
              <a:rPr lang="uk-UA" altLang="ru-RU" sz="1600" b="1" smtClean="0">
                <a:solidFill>
                  <a:srgbClr val="FF3300"/>
                </a:solidFill>
                <a:latin typeface="Arial" pitchFamily="34" charset="0"/>
                <a:hlinkClick r:id="rId2"/>
              </a:rPr>
              <a:t>.</a:t>
            </a:r>
            <a:r>
              <a:rPr lang="en-US" altLang="ru-RU" sz="1600" b="1" smtClean="0">
                <a:solidFill>
                  <a:srgbClr val="FF3300"/>
                </a:solidFill>
                <a:latin typeface="Arial" pitchFamily="34" charset="0"/>
                <a:hlinkClick r:id="rId2"/>
              </a:rPr>
              <a:t>net</a:t>
            </a:r>
            <a:r>
              <a:rPr lang="uk-UA" altLang="ru-RU" sz="1600" b="1" smtClean="0">
                <a:solidFill>
                  <a:srgbClr val="FF3300"/>
                </a:solidFill>
                <a:latin typeface="Arial" pitchFamily="34" charset="0"/>
              </a:rPr>
              <a:t>, </a:t>
            </a:r>
            <a:br>
              <a:rPr lang="uk-UA" altLang="ru-RU" sz="1600" b="1" smtClean="0">
                <a:solidFill>
                  <a:srgbClr val="FF3300"/>
                </a:solidFill>
                <a:latin typeface="Arial" pitchFamily="34" charset="0"/>
              </a:rPr>
            </a:br>
            <a:r>
              <a:rPr lang="uk-UA" altLang="ru-RU" sz="1600" b="1" smtClean="0">
                <a:solidFill>
                  <a:srgbClr val="FF3300"/>
                </a:solidFill>
                <a:latin typeface="Arial" pitchFamily="34" charset="0"/>
              </a:rPr>
              <a:t>   </a:t>
            </a:r>
            <a:r>
              <a:rPr lang="en-US" altLang="ru-RU" sz="1600" b="1" smtClean="0">
                <a:solidFill>
                  <a:schemeClr val="hlink"/>
                </a:solidFill>
                <a:latin typeface="Arial" pitchFamily="34" charset="0"/>
              </a:rPr>
              <a:t>h</a:t>
            </a:r>
            <a:r>
              <a:rPr lang="en-US" altLang="ru-RU" sz="1600" b="1" smtClean="0">
                <a:solidFill>
                  <a:srgbClr val="FF3300"/>
                </a:solidFill>
                <a:latin typeface="Arial" pitchFamily="34" charset="0"/>
                <a:hlinkClick r:id="rId3"/>
              </a:rPr>
              <a:t>ttp</a:t>
            </a:r>
            <a:r>
              <a:rPr lang="uk-UA" altLang="ru-RU" sz="1600" b="1" smtClean="0">
                <a:solidFill>
                  <a:srgbClr val="FF3300"/>
                </a:solidFill>
                <a:latin typeface="Arial" pitchFamily="34" charset="0"/>
                <a:hlinkClick r:id="rId3"/>
              </a:rPr>
              <a:t>://</a:t>
            </a:r>
            <a:r>
              <a:rPr lang="en-US" altLang="ru-RU" sz="1600" b="1" smtClean="0">
                <a:solidFill>
                  <a:srgbClr val="FF3300"/>
                </a:solidFill>
                <a:latin typeface="Arial" pitchFamily="34" charset="0"/>
                <a:hlinkClick r:id="rId3"/>
              </a:rPr>
              <a:t>programsfactory</a:t>
            </a:r>
            <a:r>
              <a:rPr lang="uk-UA" altLang="ru-RU" sz="1600" b="1" smtClean="0">
                <a:solidFill>
                  <a:srgbClr val="FF3300"/>
                </a:solidFill>
                <a:latin typeface="Arial" pitchFamily="34" charset="0"/>
                <a:hlinkClick r:id="rId3"/>
              </a:rPr>
              <a:t>.</a:t>
            </a:r>
            <a:r>
              <a:rPr lang="en-US" altLang="ru-RU" sz="1600" b="1" smtClean="0">
                <a:solidFill>
                  <a:srgbClr val="FF3300"/>
                </a:solidFill>
                <a:latin typeface="Arial" pitchFamily="34" charset="0"/>
                <a:hlinkClick r:id="rId3"/>
              </a:rPr>
              <a:t>univ</a:t>
            </a:r>
            <a:r>
              <a:rPr lang="uk-UA" altLang="ru-RU" sz="1600" b="1" smtClean="0">
                <a:solidFill>
                  <a:srgbClr val="FF3300"/>
                </a:solidFill>
                <a:latin typeface="Arial" pitchFamily="34" charset="0"/>
                <a:hlinkClick r:id="rId3"/>
              </a:rPr>
              <a:t>.</a:t>
            </a:r>
            <a:r>
              <a:rPr lang="en-US" altLang="ru-RU" sz="1600" b="1" smtClean="0">
                <a:solidFill>
                  <a:srgbClr val="FF3300"/>
                </a:solidFill>
                <a:latin typeface="Arial" pitchFamily="34" charset="0"/>
                <a:hlinkClick r:id="rId3"/>
              </a:rPr>
              <a:t>kiev</a:t>
            </a:r>
            <a:r>
              <a:rPr lang="uk-UA" altLang="ru-RU" sz="1600" b="1" smtClean="0">
                <a:solidFill>
                  <a:srgbClr val="FF3300"/>
                </a:solidFill>
                <a:latin typeface="Arial" pitchFamily="34" charset="0"/>
                <a:hlinkClick r:id="rId3"/>
              </a:rPr>
              <a:t>.</a:t>
            </a:r>
            <a:r>
              <a:rPr lang="en-US" altLang="ru-RU" sz="1600" b="1" smtClean="0">
                <a:solidFill>
                  <a:srgbClr val="FF3300"/>
                </a:solidFill>
                <a:latin typeface="Arial" pitchFamily="34" charset="0"/>
                <a:hlinkClick r:id="rId3"/>
              </a:rPr>
              <a:t>ua</a:t>
            </a:r>
            <a:r>
              <a:rPr lang="en-US" altLang="ru-RU" sz="1600" b="1" smtClean="0">
                <a:solidFill>
                  <a:srgbClr val="FF3300"/>
                </a:solidFill>
                <a:latin typeface="Arial" pitchFamily="34" charset="0"/>
              </a:rPr>
              <a:t>                           </a:t>
            </a:r>
            <a:r>
              <a:rPr lang="en-US" altLang="ru-RU" sz="1600" b="1" smtClean="0">
                <a:solidFill>
                  <a:schemeClr val="accent1"/>
                </a:solidFill>
                <a:latin typeface="Arial" pitchFamily="34" charset="0"/>
              </a:rPr>
              <a:t> </a:t>
            </a:r>
            <a:r>
              <a:rPr lang="uk-UA" altLang="ru-RU" sz="1600" b="1" smtClean="0">
                <a:solidFill>
                  <a:schemeClr val="accent1"/>
                </a:solidFill>
                <a:latin typeface="Arial" pitchFamily="34" charset="0"/>
              </a:rPr>
              <a:t/>
            </a:r>
            <a:br>
              <a:rPr lang="uk-UA" altLang="ru-RU" sz="1600" b="1" smtClean="0">
                <a:solidFill>
                  <a:schemeClr val="accent1"/>
                </a:solidFill>
                <a:latin typeface="Arial" pitchFamily="34" charset="0"/>
              </a:rPr>
            </a:br>
            <a:r>
              <a:rPr lang="uk-UA" altLang="ru-RU" sz="1600" b="1" smtClean="0">
                <a:solidFill>
                  <a:schemeClr val="accent1"/>
                </a:solidFill>
                <a:latin typeface="Arial" pitchFamily="34" charset="0"/>
                <a:sym typeface="Symbol" pitchFamily="18" charset="2"/>
              </a:rPr>
              <a:t> Внедрение. Сайты проходят апробацию в НУ, МФТИ и других Университетах.</a:t>
            </a:r>
            <a:r>
              <a:rPr lang="uk-UA" altLang="ru-RU" sz="1600" b="1" smtClean="0">
                <a:latin typeface="Arial" pitchFamily="34" charset="0"/>
                <a:sym typeface="Symbol" pitchFamily="18" charset="2"/>
              </a:rPr>
              <a:t> Защищено 5 диссертаций.</a:t>
            </a:r>
          </a:p>
          <a:p>
            <a:pPr marL="342900" indent="107950" eaLnBrk="1" hangingPunct="1">
              <a:lnSpc>
                <a:spcPct val="90000"/>
              </a:lnSpc>
              <a:buFont typeface="Georgia" pitchFamily="18" charset="0"/>
              <a:buNone/>
            </a:pPr>
            <a:r>
              <a:rPr lang="uk-UA" altLang="ru-RU" sz="1600" b="1" smtClean="0">
                <a:latin typeface="Arial" pitchFamily="34" charset="0"/>
                <a:sym typeface="Symbol" pitchFamily="18" charset="2"/>
              </a:rPr>
              <a:t> Студенти активно изучают новые методы программирования и выполняют дипломные та магистерские  работы (за 5 років біля 20).</a:t>
            </a:r>
          </a:p>
          <a:p>
            <a:pPr marL="342900" indent="107950" eaLnBrk="1" hangingPunct="1">
              <a:lnSpc>
                <a:spcPct val="90000"/>
              </a:lnSpc>
              <a:buFont typeface="Georgia" pitchFamily="18" charset="0"/>
              <a:buNone/>
            </a:pPr>
            <a:r>
              <a:rPr lang="uk-UA" altLang="ru-RU" sz="1600" b="1" smtClean="0">
                <a:solidFill>
                  <a:schemeClr val="accent1"/>
                </a:solidFill>
                <a:latin typeface="Arial" pitchFamily="34" charset="0"/>
                <a:sym typeface="Symbol" pitchFamily="18" charset="2"/>
              </a:rPr>
              <a:t>3 доклада на межнародных конференциях </a:t>
            </a:r>
            <a:r>
              <a:rPr lang="en-US" altLang="ru-RU" sz="1600" b="1" smtClean="0">
                <a:solidFill>
                  <a:schemeClr val="accent1"/>
                </a:solidFill>
                <a:latin typeface="Arial" pitchFamily="34" charset="0"/>
                <a:sym typeface="Symbol" pitchFamily="18" charset="2"/>
              </a:rPr>
              <a:t>ICTERI-</a:t>
            </a:r>
            <a:r>
              <a:rPr lang="uk-UA" altLang="ru-RU" sz="1600" b="1" smtClean="0">
                <a:solidFill>
                  <a:schemeClr val="accent1"/>
                </a:solidFill>
                <a:latin typeface="Arial" pitchFamily="34" charset="0"/>
                <a:sym typeface="Symbol" pitchFamily="18" charset="2"/>
              </a:rPr>
              <a:t>2012, 2013</a:t>
            </a:r>
            <a:r>
              <a:rPr lang="uk-UA" altLang="ru-RU" sz="1600" b="1" smtClean="0">
                <a:latin typeface="Arial" pitchFamily="34" charset="0"/>
                <a:sym typeface="Symbol" pitchFamily="18" charset="2"/>
              </a:rPr>
              <a:t> (анг.) и</a:t>
            </a:r>
            <a:r>
              <a:rPr lang="en-US" altLang="ru-RU" sz="1600" b="1" smtClean="0">
                <a:latin typeface="Arial" pitchFamily="34" charset="0"/>
                <a:sym typeface="Symbol" pitchFamily="18" charset="2"/>
              </a:rPr>
              <a:t> SAI-2015</a:t>
            </a:r>
            <a:r>
              <a:rPr lang="ru-RU" altLang="ru-RU" sz="1600" b="1" smtClean="0">
                <a:latin typeface="Arial" pitchFamily="34" charset="0"/>
                <a:sym typeface="Symbol" pitchFamily="18" charset="2"/>
              </a:rPr>
              <a:t>.</a:t>
            </a:r>
            <a:r>
              <a:rPr lang="uk-UA" altLang="ru-RU" sz="1600" b="1" smtClean="0">
                <a:latin typeface="Arial" pitchFamily="34" charset="0"/>
                <a:sym typeface="Symbol" pitchFamily="18" charset="2"/>
              </a:rPr>
              <a:t>  Опубликовано по ОКМ и  парадигмам программирования более 15 статей в журналах США, Канады и России.</a:t>
            </a:r>
            <a:endParaRPr lang="uk-UA" altLang="ru-RU" sz="1600" b="1" noProof="1" smtClean="0">
              <a:latin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bwMode="auto">
          <a:xfrm>
            <a:off x="395288" y="5300663"/>
            <a:ext cx="7910512" cy="214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eaLnBrk="1" hangingPunct="1">
              <a:buFont typeface="Georgia" pitchFamily="18" charset="0"/>
              <a:buNone/>
            </a:pPr>
            <a:endParaRPr lang="ru-RU" altLang="ru-RU" sz="2000" smtClean="0">
              <a:solidFill>
                <a:schemeClr val="tx1"/>
              </a:solidFill>
              <a:effectLst/>
              <a:latin typeface="Arial" pitchFamily="34" charset="0"/>
            </a:endParaRPr>
          </a:p>
        </p:txBody>
      </p:sp>
      <p:sp>
        <p:nvSpPr>
          <p:cNvPr id="540675" name="Rectangle 3"/>
          <p:cNvSpPr>
            <a:spLocks noGrp="1"/>
          </p:cNvSpPr>
          <p:nvPr>
            <p:ph type="body" idx="4294967295"/>
          </p:nvPr>
        </p:nvSpPr>
        <p:spPr>
          <a:xfrm>
            <a:off x="1042988" y="1196975"/>
            <a:ext cx="6308725" cy="4065588"/>
          </a:xfrm>
        </p:spPr>
        <p:txBody>
          <a:bodyPr/>
          <a:lstStyle/>
          <a:p>
            <a:pPr algn="ctr" eaLnBrk="1" hangingPunct="1">
              <a:buFont typeface="Georgia" pitchFamily="18" charset="0"/>
              <a:buNone/>
              <a:defRPr/>
            </a:pPr>
            <a:endParaRPr lang="en-US" altLang="ru-RU" sz="2300" b="1" smtClean="0">
              <a:latin typeface="Trebuchet MS" pitchFamily="34" charset="0"/>
            </a:endParaRPr>
          </a:p>
          <a:p>
            <a:pPr algn="ctr" eaLnBrk="1" hangingPunct="1">
              <a:buFont typeface="Georgia" pitchFamily="18" charset="0"/>
              <a:buNone/>
              <a:defRPr/>
            </a:pPr>
            <a:endParaRPr lang="en-US" altLang="ru-RU" sz="2300" b="1" smtClean="0">
              <a:latin typeface="Trebuchet MS" pitchFamily="34" charset="0"/>
            </a:endParaRPr>
          </a:p>
          <a:p>
            <a:pPr algn="ctr" eaLnBrk="1" hangingPunct="1">
              <a:buFont typeface="Georgia" pitchFamily="18" charset="0"/>
              <a:buNone/>
              <a:defRPr/>
            </a:pPr>
            <a:endParaRPr lang="en-US" altLang="ru-RU" sz="2300" b="1" smtClean="0">
              <a:latin typeface="Trebuchet MS" pitchFamily="34" charset="0"/>
            </a:endParaRPr>
          </a:p>
          <a:p>
            <a:pPr algn="ctr" eaLnBrk="1" hangingPunct="1">
              <a:buFont typeface="Georgia" pitchFamily="18" charset="0"/>
              <a:buNone/>
              <a:defRPr/>
            </a:pPr>
            <a:r>
              <a:rPr lang="uk-UA" altLang="ru-RU" sz="3200" b="1" u="sng" smtClean="0">
                <a:solidFill>
                  <a:schemeClr val="accent1"/>
                </a:solidFill>
                <a:effectLst>
                  <a:outerShdw blurRad="38100" dist="38100" dir="2700000" algn="tl">
                    <a:srgbClr val="C0C0C0"/>
                  </a:outerShdw>
                </a:effectLst>
                <a:latin typeface="Trebuchet MS" pitchFamily="34" charset="0"/>
              </a:rPr>
              <a:t>БЛАГОДАРЮ  ЗА ВНИМАНИЕ</a:t>
            </a:r>
            <a:r>
              <a:rPr lang="uk-UA" altLang="ru-RU" sz="3200" b="1" smtClean="0">
                <a:solidFill>
                  <a:schemeClr val="accent1"/>
                </a:solidFill>
                <a:effectLst>
                  <a:outerShdw blurRad="38100" dist="38100" dir="2700000" algn="tl">
                    <a:srgbClr val="C0C0C0"/>
                  </a:outerShdw>
                </a:effectLst>
                <a:latin typeface="Trebuchet MS" pitchFamily="34" charset="0"/>
              </a:rPr>
              <a:t>!</a:t>
            </a:r>
          </a:p>
          <a:p>
            <a:pPr algn="ctr" eaLnBrk="1" hangingPunct="1">
              <a:buFont typeface="Georgia" pitchFamily="18" charset="0"/>
              <a:buNone/>
              <a:defRPr/>
            </a:pPr>
            <a:endParaRPr lang="uk-UA" altLang="ru-RU" sz="3200" b="1" smtClean="0">
              <a:solidFill>
                <a:schemeClr val="accent1"/>
              </a:solidFill>
              <a:effectLst>
                <a:outerShdw blurRad="38100" dist="38100" dir="2700000" algn="tl">
                  <a:srgbClr val="C0C0C0"/>
                </a:outerShdw>
              </a:effectLst>
              <a:latin typeface="Trebuchet MS" pitchFamily="34" charset="0"/>
            </a:endParaRPr>
          </a:p>
          <a:p>
            <a:pPr algn="ctr" eaLnBrk="1" hangingPunct="1">
              <a:buFont typeface="Georgia" pitchFamily="18" charset="0"/>
              <a:buNone/>
              <a:defRPr/>
            </a:pPr>
            <a:endParaRPr lang="ru-RU" altLang="ru-RU" sz="3200" b="1" smtClean="0">
              <a:solidFill>
                <a:srgbClr val="0000FF"/>
              </a:solidFill>
              <a:effectLst>
                <a:outerShdw blurRad="38100" dist="38100" dir="2700000" algn="tl">
                  <a:srgbClr val="C0C0C0"/>
                </a:outerShdw>
              </a:effectLst>
              <a:latin typeface="Trebuchet MS" pitchFamily="34" charset="0"/>
            </a:endParaRPr>
          </a:p>
          <a:p>
            <a:pPr eaLnBrk="1" hangingPunct="1">
              <a:buFont typeface="Georgia" pitchFamily="18" charset="0"/>
              <a:buNone/>
              <a:defRPr/>
            </a:pPr>
            <a:endParaRPr lang="ru-RU" altLang="ru-RU" sz="3200" smtClean="0">
              <a:solidFill>
                <a:srgbClr val="0000FF"/>
              </a:solidFill>
              <a:latin typeface="Trebuchet MS" pitchFamily="34" charset="0"/>
            </a:endParaRPr>
          </a:p>
        </p:txBody>
      </p:sp>
      <p:sp>
        <p:nvSpPr>
          <p:cNvPr id="98308" name="Номер слайда 4"/>
          <p:cNvSpPr txBox="1">
            <a:spLocks noGrp="1"/>
          </p:cNvSpPr>
          <p:nvPr/>
        </p:nvSpPr>
        <p:spPr bwMode="auto">
          <a:xfrm>
            <a:off x="4284663" y="1027113"/>
            <a:ext cx="56991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lvl1pPr eaLnBrk="0" hangingPunct="0">
              <a:spcBef>
                <a:spcPct val="20000"/>
              </a:spcBef>
              <a:spcAft>
                <a:spcPts val="300"/>
              </a:spcAft>
              <a:buClr>
                <a:srgbClr val="C3260C"/>
              </a:buClr>
              <a:buSzPct val="130000"/>
              <a:buFont typeface="Georgia" pitchFamily="18" charset="0"/>
              <a:buChar char="*"/>
              <a:defRPr sz="2200">
                <a:solidFill>
                  <a:srgbClr val="404040"/>
                </a:solidFill>
                <a:latin typeface="Arial" pitchFamily="34" charset="0"/>
              </a:defRPr>
            </a:lvl1pPr>
            <a:lvl2pPr marL="742950" indent="-285750" eaLnBrk="0" hangingPunct="0">
              <a:spcBef>
                <a:spcPct val="20000"/>
              </a:spcBef>
              <a:spcAft>
                <a:spcPts val="300"/>
              </a:spcAft>
              <a:buClr>
                <a:srgbClr val="C3260C"/>
              </a:buClr>
              <a:buSzPct val="130000"/>
              <a:buFont typeface="Georgia" pitchFamily="18" charset="0"/>
              <a:buChar char="*"/>
              <a:defRPr sz="2000">
                <a:solidFill>
                  <a:srgbClr val="404040"/>
                </a:solidFill>
                <a:latin typeface="Arial" pitchFamily="34" charset="0"/>
              </a:defRPr>
            </a:lvl2pPr>
            <a:lvl3pPr marL="1143000" indent="-228600" eaLnBrk="0" hangingPunct="0">
              <a:spcBef>
                <a:spcPct val="20000"/>
              </a:spcBef>
              <a:spcAft>
                <a:spcPts val="300"/>
              </a:spcAft>
              <a:buClr>
                <a:srgbClr val="C3260C"/>
              </a:buClr>
              <a:buSzPct val="130000"/>
              <a:buFont typeface="Georgia" pitchFamily="18" charset="0"/>
              <a:buChar char="*"/>
              <a:defRPr>
                <a:solidFill>
                  <a:srgbClr val="404040"/>
                </a:solidFill>
                <a:latin typeface="Arial" pitchFamily="34" charset="0"/>
              </a:defRPr>
            </a:lvl3pPr>
            <a:lvl4pPr marL="1600200" indent="-228600" eaLnBrk="0" hangingPunct="0">
              <a:spcBef>
                <a:spcPct val="20000"/>
              </a:spcBef>
              <a:spcAft>
                <a:spcPts val="300"/>
              </a:spcAft>
              <a:buClr>
                <a:srgbClr val="C3260C"/>
              </a:buClr>
              <a:buSzPct val="130000"/>
              <a:buFont typeface="Georgia" pitchFamily="18" charset="0"/>
              <a:buChar char="*"/>
              <a:defRPr sz="1600">
                <a:solidFill>
                  <a:srgbClr val="404040"/>
                </a:solidFill>
                <a:latin typeface="Arial" pitchFamily="34" charset="0"/>
              </a:defRPr>
            </a:lvl4pPr>
            <a:lvl5pPr marL="2057400" indent="-228600" eaLnBrk="0"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5pPr>
            <a:lvl6pPr marL="25146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6pPr>
            <a:lvl7pPr marL="29718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7pPr>
            <a:lvl8pPr marL="34290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8pPr>
            <a:lvl9pPr marL="3886200" indent="-22860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Arial" pitchFamily="34" charset="0"/>
              </a:defRPr>
            </a:lvl9pPr>
          </a:lstStyle>
          <a:p>
            <a:pPr algn="ctr" eaLnBrk="1" hangingPunct="1">
              <a:spcBef>
                <a:spcPct val="0"/>
              </a:spcBef>
              <a:spcAft>
                <a:spcPct val="0"/>
              </a:spcAft>
              <a:buClrTx/>
              <a:buSzTx/>
              <a:buFontTx/>
              <a:buNone/>
            </a:pPr>
            <a:endParaRPr lang="ru-RU" altLang="ru-RU" sz="2800" b="1">
              <a:solidFill>
                <a:srgbClr val="0000FF"/>
              </a:solidFill>
              <a:latin typeface="Georgia"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2_Воздушный поток">
      <a:majorFont>
        <a:latin typeface=""/>
        <a:ea typeface=""/>
        <a:cs typeface=""/>
      </a:majorFont>
      <a:minorFont>
        <a:latin typeface=""/>
        <a:ea typeface=""/>
        <a:cs typeface=""/>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8936</TotalTime>
  <Words>9880</Words>
  <Application>Microsoft Office PowerPoint</Application>
  <PresentationFormat>Экран (4:3)</PresentationFormat>
  <Paragraphs>859</Paragraphs>
  <Slides>93</Slides>
  <Notes>14</Notes>
  <HiddenSlides>0</HiddenSlides>
  <MMClips>0</MMClips>
  <ScaleCrop>false</ScaleCrop>
  <HeadingPairs>
    <vt:vector size="8" baseType="variant">
      <vt:variant>
        <vt:lpstr>Использованные шрифты</vt:lpstr>
      </vt:variant>
      <vt:variant>
        <vt:i4>13</vt:i4>
      </vt:variant>
      <vt:variant>
        <vt:lpstr>Тема</vt:lpstr>
      </vt:variant>
      <vt:variant>
        <vt:i4>1</vt:i4>
      </vt:variant>
      <vt:variant>
        <vt:lpstr>Внедренные серверы OLE</vt:lpstr>
      </vt:variant>
      <vt:variant>
        <vt:i4>3</vt:i4>
      </vt:variant>
      <vt:variant>
        <vt:lpstr>Заголовки слайдов</vt:lpstr>
      </vt:variant>
      <vt:variant>
        <vt:i4>93</vt:i4>
      </vt:variant>
    </vt:vector>
  </HeadingPairs>
  <TitlesOfParts>
    <vt:vector size="110" baseType="lpstr">
      <vt:lpstr>宋体</vt:lpstr>
      <vt:lpstr>Arial</vt:lpstr>
      <vt:lpstr>Arial Unicode MS</vt:lpstr>
      <vt:lpstr>Calibri</vt:lpstr>
      <vt:lpstr>Consolas</vt:lpstr>
      <vt:lpstr>Georgia</vt:lpstr>
      <vt:lpstr>Palatino Linotype</vt:lpstr>
      <vt:lpstr>Symbol</vt:lpstr>
      <vt:lpstr>Tahoma</vt:lpstr>
      <vt:lpstr>Times New Roman</vt:lpstr>
      <vt:lpstr>Times New Roman CYR</vt:lpstr>
      <vt:lpstr>Trebuchet MS</vt:lpstr>
      <vt:lpstr>Verdana</vt:lpstr>
      <vt:lpstr>2_Воздушный поток</vt:lpstr>
      <vt:lpstr>Visio.Drawing.11</vt:lpstr>
      <vt:lpstr>Visio</vt:lpstr>
      <vt:lpstr>Формула</vt:lpstr>
      <vt:lpstr>   </vt:lpstr>
      <vt:lpstr>Сборочный конвейер Глушкова (1975)  "Через 20-30 лет появятся фабрики программ, которые будут работать по принципу сборочных конвейера в автомобильной промышленности Форда. Индустрия компьютерных систем будет основываться на технологических линиях (ТЛ) конвейерного изготовлении различных продуктов: систем, компьютеров, АСУ, АСУ ТП, программных и информационных систем ".  Со временем эти предсказания полностью оправдались: в мире действует много  различных фабрик программ из готовых программных ресурсов (объектов – UML,  патернов Product Line,  генерационные  компоненты и сборка – К.Чернетски интеграционные Фаулер и др.). </vt:lpstr>
      <vt:lpstr>                 Пути развития конвейерной сборки  Постановление ГКНТ СМ СССР - «Создание ГосФАП и РФАП» (1966-1994) и «Программные средства как продукция производственно-технического назначения» (1972).  Программная инженерия - качество, производительность, индустрия (1968-НАТО).  Системы автоматизации производства ПС из модулей 1980-1990 (ПРИЗ, РТК, ПРОЕКТ, АПРОП, ДИСУППП, ДЕЛЬТАСТАТ, АЛЬФА, БЕТА ...). Композиционное программирование программ ДИСУП (Редько В.Н.). Сборочное программирование из модулей  В, М.Глушков, А.П.Ершов, Е.М.Лаврищева (1988 -защита диссертации - Методы и средства сборки). От ручного труда к конвейерной сборки программ "Чернецкий К, Айзенакер В." Порождающее программирование (2005). Потоковая сборка типовых приложений. Гринфильда Дж. "Фабрики разработки программ" (2007), UML инструмент фабрик программ для .Net. Гюнтера Ленца (2006). Фабрики программ в информационном мире (более 100),  Статья в Веснике НАНУ  (Андон П.И., Лаврищева Е.М.,  (2010). Сборочный конвейер Фаулера М. "Continuous integration" (2009), EPAM интеграционная фабрика программ (Белоруссия). Фабрика программ Авдошина по схемам сборки в UML (2010, Россия). AppFabric - IBM, MS.Net, Oberon, Sun… </vt:lpstr>
      <vt:lpstr>             ФАБРИКА ПРОГРАММ КНУ          http://programsfactory.univ.kiev.ua  Экспериментальную фабрику КНУ разработали  по отечественной сборочной методологии  проф. Лаврищевой Е.М. с участием студентов кафедры ИС факультета кибернетики КНУ Аронова А. и Дзубенко А.  Фабрика обеспечивает разработку и сохранение различных артефактов,  фундаментальных аспектов теорий по математике, информатики, Computer Sciences, Software Engineering, Information Systems, Information Technologies и представления их в виде артефактов программ, КПИЮ ПС и семейств программ.     На Фабрике КНУ  работают следующими ТЛ:  * Линия проектирования программ в MS.NET * Линия спецификации программ и артефактов * Линия сертификация КПИ и ведения в  репозитории * Конвейерная сборка. </vt:lpstr>
      <vt:lpstr>Лаврищева Е.М.</vt:lpstr>
      <vt:lpstr>Лаврищева Е.М.</vt:lpstr>
      <vt:lpstr>Лаврищева Е.М.</vt:lpstr>
      <vt:lpstr>Лаврищева Е.М.</vt:lpstr>
      <vt:lpstr>                1. Модульное программирование              Модуль, Интерфейс, Сборка</vt:lpstr>
      <vt:lpstr>Модуль – это логически законченная часть программы, выполняющая определенную функцию, обладающую свойствами завершенности, повторного использования и др.   Интерфейс – это модуль-связник, посредник двух отдельных программных элементов-модулей в ЯП для обмена данными.  Библиотека интерфейса (64 функции) по преобразованию нерелевантных типов данных ЯП.  Интерфейс-СЭВ-1987: Межмодульный интерфейс, межъязыковый, технологический интерфейс.  Система АПРОП, генератор интерфейсных модулей-посредников, тестировщик  связей и больших программ. Метод сборки базируется на теории абстрактных типов данных ЯП и формальном преобразовании типов данных ЯП к форме представления данных в памяти ЭВМ.  Язык сборки - Link &lt;имя модуля&gt;,&lt;имя модуля&gt;) и др.  Язык интерфейса ЯМК, МIL, IDL, API  и др.  Связь разноязыковых модулей в ОС ЕС.–/Лаврищева Е.М., Грищенко В.Н. М.: Финансы   и статистика, 1982.–127 с.</vt:lpstr>
      <vt:lpstr>  Сборочное программирование: модули, интерфейс, библиотека интерфейсных функций. метод сборки, ТЛ сборочного конвейера.   Основные публикации: 1. A method of analyzing programs based on a machine language         E. M. Lavrishcheva and E. L. Yushchenko 1972, Volume 8, Number 2, Pages 219-223 2. Modular design of large programs E. M. Lavrishcheva           1980, Volume 16, Number 2, Pages 244-249 3.  Methods and Tools of Component Programming V. N. Grishchenko and Ye. M. Lavrishcheva 2003, Volume 39, Number 1, Pages 33-45 4. Монография «Связь разноязыковых модулей в ОС ЕС», М.: 1982 5.  Ершов А.П. Научные основы доказательного  программирования. Научное сообщение  на академика СССР, 1986. 6. Диссертация Лаврищевой Е.М. «Методы, средства и инструменты сборочного программирования», 1988.  7. Монография Е.М.Лаврищева, В.Н.Грищенко  «Сборочное         программирование, 1991. 8. Монография «Сборочное  программирование. Основы индустрии     программных продуктов», 2009. </vt:lpstr>
      <vt:lpstr>          1. Объектное   моделирование систем       Теория, Технология, Инструменты</vt:lpstr>
      <vt:lpstr>   Объектный подход на смену  традиционным  методам программир. </vt:lpstr>
      <vt:lpstr>         Объектно-компонентный метод (ОКМ)</vt:lpstr>
      <vt:lpstr>    Принципы объектного моделирования  ПрО</vt:lpstr>
      <vt:lpstr>Лаврищева Е.М.</vt:lpstr>
      <vt:lpstr>       </vt:lpstr>
      <vt:lpstr>Лаврищева Е.М.</vt:lpstr>
      <vt:lpstr>Лаврищева Е.М.</vt:lpstr>
      <vt:lpstr>Лаврищева Е.М.</vt:lpstr>
      <vt:lpstr>Расширение и  сужение концепта</vt:lpstr>
      <vt:lpstr>Лаврищева Е.М.</vt:lpstr>
      <vt:lpstr>Лаврищева Е.М.</vt:lpstr>
      <vt:lpstr>Лаврищева Е.М.</vt:lpstr>
      <vt:lpstr>Лаврищева Е.М.</vt:lpstr>
      <vt:lpstr>Лаврищева Е.М.</vt:lpstr>
      <vt:lpstr>Обобщающий  уровень</vt:lpstr>
      <vt:lpstr>Структурный уровень </vt:lpstr>
      <vt:lpstr>                    Структурный уровень  На структурном уровне будет построен  граф G=(O)  </vt:lpstr>
      <vt:lpstr>Характеристический уровень</vt:lpstr>
      <vt:lpstr>Характеристический уровень</vt:lpstr>
      <vt:lpstr>Поведенческий  уровень</vt:lpstr>
      <vt:lpstr>Граф объектной модели</vt:lpstr>
      <vt:lpstr>Описание по графу G вариантов программ</vt:lpstr>
      <vt:lpstr>Лаврищева Е.М.</vt:lpstr>
      <vt:lpstr>Алгебра анализа объектов</vt:lpstr>
      <vt:lpstr>Операции объектного анализа </vt:lpstr>
      <vt:lpstr>Базовые понятия ООП Г.Буча   </vt:lpstr>
      <vt:lpstr>Вариабельность ПС и СПС</vt:lpstr>
      <vt:lpstr>Модель вариабельности  ПС</vt:lpstr>
      <vt:lpstr>Модель СПС и ПС</vt:lpstr>
      <vt:lpstr>Компонентная модель</vt:lpstr>
      <vt:lpstr> Жизненный  цикл ООП</vt:lpstr>
      <vt:lpstr>Лаврищева Е.М.</vt:lpstr>
      <vt:lpstr>Лаврищева Е.М.</vt:lpstr>
      <vt:lpstr>Лаврищева Е.М.</vt:lpstr>
      <vt:lpstr>Презентация PowerPoint</vt:lpstr>
      <vt:lpstr>Лаврищева Е.М.</vt:lpstr>
      <vt:lpstr>Лаврищева Е.М.</vt:lpstr>
      <vt:lpstr>Лаврищева Е.М.</vt:lpstr>
      <vt:lpstr>Лаврищева Е.М.</vt:lpstr>
      <vt:lpstr>Е.М.Лаврищева</vt:lpstr>
      <vt:lpstr>Лаврищева Е.м.</vt:lpstr>
      <vt:lpstr>Лаврищева Е.М.</vt:lpstr>
      <vt:lpstr>Лаврищева Е.М.</vt:lpstr>
      <vt:lpstr>Лаврищева Е.М.</vt:lpstr>
      <vt:lpstr>Лаврищева Е.М.</vt:lpstr>
      <vt:lpstr>Лаврищева Е.м.</vt:lpstr>
      <vt:lpstr>Лаврищева Е.М.</vt:lpstr>
      <vt:lpstr>Презентация PowerPoint</vt:lpstr>
      <vt:lpstr>Действующие  модели сборки</vt:lpstr>
      <vt:lpstr>Принципы КП</vt:lpstr>
      <vt:lpstr>  Методы,  технологии КП </vt:lpstr>
      <vt:lpstr>Объекты технологии КП</vt:lpstr>
      <vt:lpstr> Технология ОКМ </vt:lpstr>
      <vt:lpstr>Презентация PowerPoint</vt:lpstr>
      <vt:lpstr>             Базовые элементы сборочных технологий </vt:lpstr>
      <vt:lpstr>Системы поддержки ТП в мире</vt:lpstr>
      <vt:lpstr>Презентация PowerPoint</vt:lpstr>
      <vt:lpstr>Базовые положения  Генерирующего программирования (ГП)</vt:lpstr>
      <vt:lpstr>Общая  модель взаимодействия современных сред </vt:lpstr>
      <vt:lpstr>Содержание разделов веб-сайта ИТК</vt:lpstr>
      <vt:lpstr> Компонентна розробка ПС на веб-сайті  </vt:lpstr>
      <vt:lpstr>Е.М.Лаврищева </vt:lpstr>
      <vt:lpstr>Е.М.Лаврищева</vt:lpstr>
      <vt:lpstr>Е.М.Лаврищева</vt:lpstr>
      <vt:lpstr>Презентация PowerPoint</vt:lpstr>
      <vt:lpstr>Онтологічне подання обчислювальній геометрії</vt:lpstr>
      <vt:lpstr>Презентация PowerPoint</vt:lpstr>
      <vt:lpstr>Презентация PowerPoint</vt:lpstr>
      <vt:lpstr>Презентация PowerPoint</vt:lpstr>
      <vt:lpstr>Презентация PowerPoint</vt:lpstr>
      <vt:lpstr>Програма тестування КПВ  у   мові Ruby на веб-сайті</vt:lpstr>
      <vt:lpstr>Опис КПВ трансформацїї ТД вектору в ІТК</vt:lpstr>
      <vt:lpstr>Звернення до Веб-сайту для генерування комплексних чисел</vt:lpstr>
      <vt:lpstr> Подання веб-сервісу J2EE в ІТК</vt:lpstr>
      <vt:lpstr>Завдання для виконання прикладу з сервісу на веб-сайті</vt:lpstr>
      <vt:lpstr>Виконання прикладу на сайті</vt:lpstr>
      <vt:lpstr>Перспективи: Using ISO/IEC 11404 for Semantics</vt:lpstr>
      <vt:lpstr>Презентация PowerPoint</vt:lpstr>
      <vt:lpstr>Формат WSDL-специфікатора компонента на фабрики  КНУ</vt:lpstr>
      <vt:lpstr>РЕЗУЛЬТАТЫ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Computing - Облачные вычисления</dc:title>
  <dc:creator>Admin</dc:creator>
  <cp:lastModifiedBy>Zhuykov</cp:lastModifiedBy>
  <cp:revision>278</cp:revision>
  <dcterms:created xsi:type="dcterms:W3CDTF">2010-10-04T16:42:32Z</dcterms:created>
  <dcterms:modified xsi:type="dcterms:W3CDTF">2022-09-16T08:39:51Z</dcterms:modified>
</cp:coreProperties>
</file>