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66" r:id="rId2"/>
    <p:sldId id="273" r:id="rId3"/>
    <p:sldId id="341" r:id="rId4"/>
    <p:sldId id="355" r:id="rId5"/>
    <p:sldId id="371" r:id="rId6"/>
    <p:sldId id="383" r:id="rId7"/>
    <p:sldId id="372" r:id="rId8"/>
    <p:sldId id="392" r:id="rId9"/>
    <p:sldId id="385" r:id="rId10"/>
    <p:sldId id="390" r:id="rId11"/>
    <p:sldId id="397" r:id="rId12"/>
    <p:sldId id="396" r:id="rId13"/>
    <p:sldId id="399" r:id="rId14"/>
    <p:sldId id="395" r:id="rId15"/>
    <p:sldId id="400" r:id="rId16"/>
    <p:sldId id="373" r:id="rId17"/>
    <p:sldId id="386" r:id="rId18"/>
    <p:sldId id="384" r:id="rId19"/>
    <p:sldId id="374" r:id="rId20"/>
    <p:sldId id="389" r:id="rId21"/>
    <p:sldId id="393" r:id="rId22"/>
    <p:sldId id="388" r:id="rId23"/>
    <p:sldId id="375" r:id="rId24"/>
    <p:sldId id="376" r:id="rId25"/>
    <p:sldId id="377" r:id="rId26"/>
    <p:sldId id="378" r:id="rId27"/>
    <p:sldId id="379" r:id="rId28"/>
    <p:sldId id="367" r:id="rId29"/>
    <p:sldId id="394" r:id="rId30"/>
    <p:sldId id="366" r:id="rId31"/>
    <p:sldId id="370" r:id="rId32"/>
    <p:sldId id="369" r:id="rId33"/>
    <p:sldId id="368" r:id="rId34"/>
    <p:sldId id="315" r:id="rId35"/>
    <p:sldId id="352" r:id="rId36"/>
    <p:sldId id="350" r:id="rId37"/>
    <p:sldId id="351" r:id="rId38"/>
    <p:sldId id="353" r:id="rId39"/>
    <p:sldId id="354" r:id="rId40"/>
    <p:sldId id="307" r:id="rId41"/>
  </p:sldIdLst>
  <p:sldSz cx="9144000" cy="6858000" type="screen4x3"/>
  <p:notesSz cx="6858000" cy="9144000"/>
  <p:defaultTextStyle>
    <a:defPPr>
      <a:defRPr lang="ru-RU"/>
    </a:defPPr>
    <a:lvl1pPr algn="l" rtl="0" fontAlgn="base">
      <a:spcBef>
        <a:spcPct val="0"/>
      </a:spcBef>
      <a:spcAft>
        <a:spcPct val="0"/>
      </a:spcAft>
      <a:defRPr sz="1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70C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28" autoAdjust="0"/>
    <p:restoredTop sz="88215" autoAdjust="0"/>
  </p:normalViewPr>
  <p:slideViewPr>
    <p:cSldViewPr>
      <p:cViewPr varScale="1">
        <p:scale>
          <a:sx n="71" d="100"/>
          <a:sy n="71" d="100"/>
        </p:scale>
        <p:origin x="250"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0" hangingPunct="0">
              <a:defRPr sz="1200">
                <a:latin typeface="Arial" pitchFamily="34" charset="0"/>
              </a:defRPr>
            </a:lvl1pPr>
          </a:lstStyle>
          <a:p>
            <a:pPr>
              <a:defRPr/>
            </a:pPr>
            <a:endParaRPr lang="ru-RU" altLang="ru-RU"/>
          </a:p>
        </p:txBody>
      </p:sp>
      <p:sp>
        <p:nvSpPr>
          <p:cNvPr id="53251"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defRPr>
            </a:lvl1pPr>
          </a:lstStyle>
          <a:p>
            <a:pPr>
              <a:defRPr/>
            </a:pPr>
            <a:fld id="{C7654D5A-10E1-49EA-BCDE-EF7461171A9D}" type="datetimeFigureOut">
              <a:rPr lang="ru-RU" altLang="ru-RU"/>
              <a:pPr>
                <a:defRPr/>
              </a:pPr>
              <a:t>14.09.2022</a:t>
            </a:fld>
            <a:endParaRPr lang="ru-RU" altLang="ru-RU" dirty="0"/>
          </a:p>
        </p:txBody>
      </p:sp>
      <p:sp>
        <p:nvSpPr>
          <p:cNvPr id="378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3"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ru-RU" altLang="ru-RU" noProof="0" smtClean="0"/>
              <a:t>Образец текста</a:t>
            </a:r>
          </a:p>
          <a:p>
            <a:pPr lvl="1"/>
            <a:r>
              <a:rPr lang="ru-RU" altLang="ru-RU" noProof="0" smtClean="0"/>
              <a:t>Второй уровень</a:t>
            </a:r>
          </a:p>
          <a:p>
            <a:pPr lvl="2"/>
            <a:r>
              <a:rPr lang="ru-RU" altLang="ru-RU" noProof="0" smtClean="0"/>
              <a:t>Третий уровень</a:t>
            </a:r>
          </a:p>
          <a:p>
            <a:pPr lvl="3"/>
            <a:r>
              <a:rPr lang="ru-RU" altLang="ru-RU" noProof="0" smtClean="0"/>
              <a:t>Четвертый уровень</a:t>
            </a:r>
          </a:p>
          <a:p>
            <a:pPr lvl="4"/>
            <a:r>
              <a:rPr lang="ru-RU" altLang="ru-RU" noProof="0" smtClean="0"/>
              <a:t>Пятый уровень</a:t>
            </a:r>
          </a:p>
        </p:txBody>
      </p:sp>
      <p:sp>
        <p:nvSpPr>
          <p:cNvPr id="53254"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0" hangingPunct="0">
              <a:defRPr sz="1200">
                <a:latin typeface="Arial" pitchFamily="34" charset="0"/>
              </a:defRPr>
            </a:lvl1pPr>
          </a:lstStyle>
          <a:p>
            <a:pPr>
              <a:defRPr/>
            </a:pPr>
            <a:endParaRPr lang="ru-RU" altLang="ru-RU"/>
          </a:p>
        </p:txBody>
      </p:sp>
      <p:sp>
        <p:nvSpPr>
          <p:cNvPr id="53255"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0" hangingPunct="0">
              <a:defRPr sz="1200"/>
            </a:lvl1pPr>
          </a:lstStyle>
          <a:p>
            <a:fld id="{1E51C746-A68D-49BE-8523-BC68EA67A461}" type="slidenum">
              <a:rPr lang="ru-RU" altLang="ru-RU"/>
              <a:pPr/>
              <a:t>‹#›</a:t>
            </a:fld>
            <a:endParaRPr lang="ru-RU" altLang="ru-RU"/>
          </a:p>
        </p:txBody>
      </p:sp>
    </p:spTree>
    <p:extLst>
      <p:ext uri="{BB962C8B-B14F-4D97-AF65-F5344CB8AC3E}">
        <p14:creationId xmlns:p14="http://schemas.microsoft.com/office/powerpoint/2010/main" val="21771524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Образ слайда 1"/>
          <p:cNvSpPr>
            <a:spLocks noGrp="1" noRot="1" noChangeAspect="1" noTextEdit="1"/>
          </p:cNvSpPr>
          <p:nvPr>
            <p:ph type="sldImg"/>
          </p:nvPr>
        </p:nvSpPr>
        <p:spPr>
          <a:ln/>
        </p:spPr>
      </p:sp>
      <p:sp>
        <p:nvSpPr>
          <p:cNvPr id="38915" name="Заметки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p>
        </p:txBody>
      </p:sp>
      <p:sp>
        <p:nvSpPr>
          <p:cNvPr id="38916" name="Номер слайда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fld id="{11900C51-CD16-4990-8363-6BA5CFE4B83F}" type="slidenum">
              <a:rPr lang="ru-RU" altLang="ru-RU" sz="1200"/>
              <a:pPr/>
              <a:t>24</a:t>
            </a:fld>
            <a:endParaRPr lang="ru-RU" altLang="ru-RU" sz="1200"/>
          </a:p>
        </p:txBody>
      </p:sp>
    </p:spTree>
    <p:extLst>
      <p:ext uri="{BB962C8B-B14F-4D97-AF65-F5344CB8AC3E}">
        <p14:creationId xmlns:p14="http://schemas.microsoft.com/office/powerpoint/2010/main" val="777573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Образ слайда 1"/>
          <p:cNvSpPr>
            <a:spLocks noGrp="1" noRot="1" noChangeAspect="1" noTextEdit="1"/>
          </p:cNvSpPr>
          <p:nvPr>
            <p:ph type="sldImg"/>
          </p:nvPr>
        </p:nvSpPr>
        <p:spPr>
          <a:ln/>
        </p:spPr>
      </p:sp>
      <p:sp>
        <p:nvSpPr>
          <p:cNvPr id="39939" name="Заметки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p>
        </p:txBody>
      </p:sp>
      <p:sp>
        <p:nvSpPr>
          <p:cNvPr id="39940" name="Номер слайда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fld id="{DA6E3431-8EF0-4D27-B3E8-4E35D44C0C8F}" type="slidenum">
              <a:rPr lang="ru-RU" altLang="ru-RU" sz="1200"/>
              <a:pPr/>
              <a:t>35</a:t>
            </a:fld>
            <a:endParaRPr lang="ru-RU" altLang="ru-RU" sz="1200"/>
          </a:p>
        </p:txBody>
      </p:sp>
    </p:spTree>
    <p:extLst>
      <p:ext uri="{BB962C8B-B14F-4D97-AF65-F5344CB8AC3E}">
        <p14:creationId xmlns:p14="http://schemas.microsoft.com/office/powerpoint/2010/main" val="1636923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Образ слайда 1"/>
          <p:cNvSpPr>
            <a:spLocks noGrp="1" noRot="1" noChangeAspect="1" noTextEdit="1"/>
          </p:cNvSpPr>
          <p:nvPr>
            <p:ph type="sldImg"/>
          </p:nvPr>
        </p:nvSpPr>
        <p:spPr>
          <a:ln/>
        </p:spPr>
      </p:sp>
      <p:sp>
        <p:nvSpPr>
          <p:cNvPr id="40963" name="Заметки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p>
        </p:txBody>
      </p:sp>
      <p:sp>
        <p:nvSpPr>
          <p:cNvPr id="40964" name="Номер слайда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fld id="{6B7488CA-4A2C-454C-83F8-124D035F2750}" type="slidenum">
              <a:rPr lang="ru-RU" altLang="ru-RU" sz="1200"/>
              <a:pPr/>
              <a:t>36</a:t>
            </a:fld>
            <a:endParaRPr lang="ru-RU" altLang="ru-RU" sz="1200"/>
          </a:p>
        </p:txBody>
      </p:sp>
    </p:spTree>
    <p:extLst>
      <p:ext uri="{BB962C8B-B14F-4D97-AF65-F5344CB8AC3E}">
        <p14:creationId xmlns:p14="http://schemas.microsoft.com/office/powerpoint/2010/main" val="3792503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Образ слайда 1"/>
          <p:cNvSpPr>
            <a:spLocks noGrp="1" noRot="1" noChangeAspect="1" noTextEdit="1"/>
          </p:cNvSpPr>
          <p:nvPr>
            <p:ph type="sldImg"/>
          </p:nvPr>
        </p:nvSpPr>
        <p:spPr>
          <a:ln/>
        </p:spPr>
      </p:sp>
      <p:sp>
        <p:nvSpPr>
          <p:cNvPr id="41987" name="Заметки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p>
        </p:txBody>
      </p:sp>
      <p:sp>
        <p:nvSpPr>
          <p:cNvPr id="41988" name="Номер слайда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fld id="{C4F827CF-E61A-4DFE-80A3-1DAA655C6ED3}" type="slidenum">
              <a:rPr lang="ru-RU" altLang="ru-RU" sz="1200"/>
              <a:pPr/>
              <a:t>38</a:t>
            </a:fld>
            <a:endParaRPr lang="ru-RU" altLang="ru-RU" sz="1200"/>
          </a:p>
        </p:txBody>
      </p:sp>
    </p:spTree>
    <p:extLst>
      <p:ext uri="{BB962C8B-B14F-4D97-AF65-F5344CB8AC3E}">
        <p14:creationId xmlns:p14="http://schemas.microsoft.com/office/powerpoint/2010/main" val="1175635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Образ слайда 1"/>
          <p:cNvSpPr>
            <a:spLocks noGrp="1" noRot="1" noChangeAspect="1" noTextEdit="1"/>
          </p:cNvSpPr>
          <p:nvPr>
            <p:ph type="sldImg"/>
          </p:nvPr>
        </p:nvSpPr>
        <p:spPr>
          <a:ln/>
        </p:spPr>
      </p:sp>
      <p:sp>
        <p:nvSpPr>
          <p:cNvPr id="43011" name="Заметки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p>
        </p:txBody>
      </p:sp>
      <p:sp>
        <p:nvSpPr>
          <p:cNvPr id="43012" name="Номер слайда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fld id="{2AF556C7-B8AD-4830-8EE5-8E3A0D0110B7}" type="slidenum">
              <a:rPr lang="ru-RU" altLang="ru-RU" sz="1200"/>
              <a:pPr/>
              <a:t>39</a:t>
            </a:fld>
            <a:endParaRPr lang="ru-RU" altLang="ru-RU" sz="1200"/>
          </a:p>
        </p:txBody>
      </p:sp>
    </p:spTree>
    <p:extLst>
      <p:ext uri="{BB962C8B-B14F-4D97-AF65-F5344CB8AC3E}">
        <p14:creationId xmlns:p14="http://schemas.microsoft.com/office/powerpoint/2010/main" val="1642278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fld id="{918390C5-A567-4839-9B8B-A606D38E3ECC}" type="slidenum">
              <a:rPr lang="ru-RU" altLang="ru-RU"/>
              <a:pPr/>
              <a:t>‹#›</a:t>
            </a:fld>
            <a:endParaRPr lang="ru-RU" altLang="ru-RU"/>
          </a:p>
        </p:txBody>
      </p:sp>
    </p:spTree>
    <p:extLst>
      <p:ext uri="{BB962C8B-B14F-4D97-AF65-F5344CB8AC3E}">
        <p14:creationId xmlns:p14="http://schemas.microsoft.com/office/powerpoint/2010/main" val="527738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fld id="{17903AC5-0328-480F-BB05-6C23989DB698}" type="slidenum">
              <a:rPr lang="ru-RU" altLang="ru-RU"/>
              <a:pPr/>
              <a:t>‹#›</a:t>
            </a:fld>
            <a:endParaRPr lang="ru-RU" altLang="ru-RU"/>
          </a:p>
        </p:txBody>
      </p:sp>
    </p:spTree>
    <p:extLst>
      <p:ext uri="{BB962C8B-B14F-4D97-AF65-F5344CB8AC3E}">
        <p14:creationId xmlns:p14="http://schemas.microsoft.com/office/powerpoint/2010/main" val="4126357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fld id="{71C7326A-B5B8-4666-8EDE-FC1046916D3D}" type="slidenum">
              <a:rPr lang="ru-RU" altLang="ru-RU"/>
              <a:pPr/>
              <a:t>‹#›</a:t>
            </a:fld>
            <a:endParaRPr lang="ru-RU" altLang="ru-RU"/>
          </a:p>
        </p:txBody>
      </p:sp>
    </p:spTree>
    <p:extLst>
      <p:ext uri="{BB962C8B-B14F-4D97-AF65-F5344CB8AC3E}">
        <p14:creationId xmlns:p14="http://schemas.microsoft.com/office/powerpoint/2010/main" val="3177204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fld id="{B8998C9A-E31E-4DA3-9998-0FBF6EDD2C44}" type="slidenum">
              <a:rPr lang="ru-RU" altLang="ru-RU"/>
              <a:pPr/>
              <a:t>‹#›</a:t>
            </a:fld>
            <a:endParaRPr lang="ru-RU" altLang="ru-RU"/>
          </a:p>
        </p:txBody>
      </p:sp>
    </p:spTree>
    <p:extLst>
      <p:ext uri="{BB962C8B-B14F-4D97-AF65-F5344CB8AC3E}">
        <p14:creationId xmlns:p14="http://schemas.microsoft.com/office/powerpoint/2010/main" val="4207491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fld id="{C7DF3373-46F2-43E1-92BD-7F4962F9A848}" type="slidenum">
              <a:rPr lang="ru-RU" altLang="ru-RU"/>
              <a:pPr/>
              <a:t>‹#›</a:t>
            </a:fld>
            <a:endParaRPr lang="ru-RU" altLang="ru-RU"/>
          </a:p>
        </p:txBody>
      </p:sp>
    </p:spTree>
    <p:extLst>
      <p:ext uri="{BB962C8B-B14F-4D97-AF65-F5344CB8AC3E}">
        <p14:creationId xmlns:p14="http://schemas.microsoft.com/office/powerpoint/2010/main" val="2309054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fld id="{AA0C4DB9-768D-40C7-B13E-1CFA8C44D331}" type="slidenum">
              <a:rPr lang="ru-RU" altLang="ru-RU"/>
              <a:pPr/>
              <a:t>‹#›</a:t>
            </a:fld>
            <a:endParaRPr lang="ru-RU" altLang="ru-RU"/>
          </a:p>
        </p:txBody>
      </p:sp>
    </p:spTree>
    <p:extLst>
      <p:ext uri="{BB962C8B-B14F-4D97-AF65-F5344CB8AC3E}">
        <p14:creationId xmlns:p14="http://schemas.microsoft.com/office/powerpoint/2010/main" val="307390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9" name="Rectangle 6"/>
          <p:cNvSpPr>
            <a:spLocks noGrp="1" noChangeArrowheads="1"/>
          </p:cNvSpPr>
          <p:nvPr>
            <p:ph type="sldNum" sz="quarter" idx="12"/>
          </p:nvPr>
        </p:nvSpPr>
        <p:spPr>
          <a:ln/>
        </p:spPr>
        <p:txBody>
          <a:bodyPr/>
          <a:lstStyle>
            <a:lvl1pPr>
              <a:defRPr/>
            </a:lvl1pPr>
          </a:lstStyle>
          <a:p>
            <a:fld id="{F4817E70-68C6-432E-9AAF-64B745B1D94B}" type="slidenum">
              <a:rPr lang="ru-RU" altLang="ru-RU"/>
              <a:pPr/>
              <a:t>‹#›</a:t>
            </a:fld>
            <a:endParaRPr lang="ru-RU" altLang="ru-RU"/>
          </a:p>
        </p:txBody>
      </p:sp>
    </p:spTree>
    <p:extLst>
      <p:ext uri="{BB962C8B-B14F-4D97-AF65-F5344CB8AC3E}">
        <p14:creationId xmlns:p14="http://schemas.microsoft.com/office/powerpoint/2010/main" val="1194465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5" name="Rectangle 6"/>
          <p:cNvSpPr>
            <a:spLocks noGrp="1" noChangeArrowheads="1"/>
          </p:cNvSpPr>
          <p:nvPr>
            <p:ph type="sldNum" sz="quarter" idx="12"/>
          </p:nvPr>
        </p:nvSpPr>
        <p:spPr>
          <a:ln/>
        </p:spPr>
        <p:txBody>
          <a:bodyPr/>
          <a:lstStyle>
            <a:lvl1pPr>
              <a:defRPr/>
            </a:lvl1pPr>
          </a:lstStyle>
          <a:p>
            <a:fld id="{57470F7B-42E3-4CBA-8414-982E8AB35D4B}" type="slidenum">
              <a:rPr lang="ru-RU" altLang="ru-RU"/>
              <a:pPr/>
              <a:t>‹#›</a:t>
            </a:fld>
            <a:endParaRPr lang="ru-RU" altLang="ru-RU"/>
          </a:p>
        </p:txBody>
      </p:sp>
    </p:spTree>
    <p:extLst>
      <p:ext uri="{BB962C8B-B14F-4D97-AF65-F5344CB8AC3E}">
        <p14:creationId xmlns:p14="http://schemas.microsoft.com/office/powerpoint/2010/main" val="2878217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4" name="Rectangle 6"/>
          <p:cNvSpPr>
            <a:spLocks noGrp="1" noChangeArrowheads="1"/>
          </p:cNvSpPr>
          <p:nvPr>
            <p:ph type="sldNum" sz="quarter" idx="12"/>
          </p:nvPr>
        </p:nvSpPr>
        <p:spPr>
          <a:ln/>
        </p:spPr>
        <p:txBody>
          <a:bodyPr/>
          <a:lstStyle>
            <a:lvl1pPr>
              <a:defRPr/>
            </a:lvl1pPr>
          </a:lstStyle>
          <a:p>
            <a:fld id="{F0555C53-78EB-4CFF-9D6F-859A54AE6B30}" type="slidenum">
              <a:rPr lang="ru-RU" altLang="ru-RU"/>
              <a:pPr/>
              <a:t>‹#›</a:t>
            </a:fld>
            <a:endParaRPr lang="ru-RU" altLang="ru-RU"/>
          </a:p>
        </p:txBody>
      </p:sp>
    </p:spTree>
    <p:extLst>
      <p:ext uri="{BB962C8B-B14F-4D97-AF65-F5344CB8AC3E}">
        <p14:creationId xmlns:p14="http://schemas.microsoft.com/office/powerpoint/2010/main" val="2034180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fld id="{A7D17DBB-6DEF-4883-8E71-AA1475D6F43E}" type="slidenum">
              <a:rPr lang="ru-RU" altLang="ru-RU"/>
              <a:pPr/>
              <a:t>‹#›</a:t>
            </a:fld>
            <a:endParaRPr lang="ru-RU" altLang="ru-RU"/>
          </a:p>
        </p:txBody>
      </p:sp>
    </p:spTree>
    <p:extLst>
      <p:ext uri="{BB962C8B-B14F-4D97-AF65-F5344CB8AC3E}">
        <p14:creationId xmlns:p14="http://schemas.microsoft.com/office/powerpoint/2010/main" val="1911892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fld id="{DCAE1D39-AB22-4FB6-95BC-546EFAF429AA}" type="slidenum">
              <a:rPr lang="ru-RU" altLang="ru-RU"/>
              <a:pPr/>
              <a:t>‹#›</a:t>
            </a:fld>
            <a:endParaRPr lang="ru-RU" altLang="ru-RU"/>
          </a:p>
        </p:txBody>
      </p:sp>
    </p:spTree>
    <p:extLst>
      <p:ext uri="{BB962C8B-B14F-4D97-AF65-F5344CB8AC3E}">
        <p14:creationId xmlns:p14="http://schemas.microsoft.com/office/powerpoint/2010/main" val="2207935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Зразок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Зразок тексту</a:t>
            </a:r>
          </a:p>
          <a:p>
            <a:pPr lvl="1"/>
            <a:r>
              <a:rPr lang="ru-RU" altLang="ru-RU" smtClean="0"/>
              <a:t>Другий рівень</a:t>
            </a:r>
          </a:p>
          <a:p>
            <a:pPr lvl="2"/>
            <a:r>
              <a:rPr lang="ru-RU" altLang="ru-RU" smtClean="0"/>
              <a:t>Третій рівень</a:t>
            </a:r>
          </a:p>
          <a:p>
            <a:pPr lvl="3"/>
            <a:r>
              <a:rPr lang="ru-RU" altLang="ru-RU" smtClean="0"/>
              <a:t>Четвертий рівень</a:t>
            </a:r>
          </a:p>
          <a:p>
            <a:pPr lvl="4"/>
            <a:r>
              <a:rPr lang="ru-RU" altLang="ru-RU" smtClean="0"/>
              <a:t>П'ятий рівень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ru-RU" alt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ru-RU" alt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a:lvl1pPr>
          </a:lstStyle>
          <a:p>
            <a:fld id="{399F2679-500B-4967-9A3D-64A20882E39A}"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library.keldysh.ru/preprint.asp?id=2003-99"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ru.wikipedia.org/wiki/%D0%A1%D0%BB%D1%83%D0%B6%D0%B5%D0%B1%D0%BD%D0%B0%D1%8F:%D0%98%D1%81%D1%82%D0%BE%D1%87%D0%BD%D0%B8%D0%BA%D0%B8_%D0%BA%D0%BD%D0%B8%D0%B3/9785279034123" TargetMode="External"/><Relationship Id="rId2" Type="http://schemas.openxmlformats.org/officeDocument/2006/relationships/hyperlink" Target="https://ru.wikipedia.org/w/index.php?title=%D0%A4%D0%B8%D0%BD%D0%B0%D0%BD%D1%81%D1%8B_%D0%B8_%D1%81%D1%82%D0%B0%D1%82%D0%B8%D1%81%D1%82%D0%B8%D0%BA%D0%B0&amp;action=edit&amp;redlink=1"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ru.wikipedia.org/wiki/%D0%A1%D0%BB%D1%83%D0%B6%D0%B5%D0%B1%D0%BD%D0%B0%D1%8F:%D0%98%D1%81%D1%82%D0%BE%D1%87%D0%BD%D0%B8%D0%BA%D0%B8_%D0%BA%D0%BD%D0%B8%D0%B3/9785279034123" TargetMode="External"/><Relationship Id="rId2" Type="http://schemas.openxmlformats.org/officeDocument/2006/relationships/hyperlink" Target="https://ru.wikipedia.org/w/index.php?title=%D0%A4%D0%B8%D0%BD%D0%B0%D0%BD%D1%81%D1%8B_%D0%B8_%D1%81%D1%82%D0%B0%D1%82%D0%B8%D1%81%D1%82%D0%B8%D0%BA%D0%B0&amp;action=edit&amp;redlink=1"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http://www.scirp.org/Journal/PaperInformation.aspx?PaperID=58252"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hyperlink" Target="http://en.wikipedia.org/wiki/Gene_prediction"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hyperlink" Target="http://www.semantic_web.org/"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ru.wikipedia.org/wiki/%D0%9C%D0%B0%D1%88%D0%B8%D0%BD%D0%B0_%D0%B2%D1%8B%D0%B2%D0%BE%D0%B4%D0%B0" TargetMode="External"/><Relationship Id="rId2" Type="http://schemas.openxmlformats.org/officeDocument/2006/relationships/hyperlink" Target="https://ru.wikipedia.org/wiki/%D0%91%D0%B0%D0%B7%D0%B0_%D0%B7%D0%BD%D0%B0%D0%BD%D0%B8%D0%B9" TargetMode="External"/><Relationship Id="rId1" Type="http://schemas.openxmlformats.org/officeDocument/2006/relationships/slideLayout" Target="../slideLayouts/slideLayout2.xml"/><Relationship Id="rId6" Type="http://schemas.openxmlformats.org/officeDocument/2006/relationships/hyperlink" Target="https://ru.wikipedia.org/wiki/%D0%A1%D0%BB%D1%83%D0%B6%D0%B5%D0%B1%D0%BD%D0%B0%D1%8F:%D0%98%D1%81%D1%82%D0%BE%D1%87%D0%BD%D0%B8%D0%BA%D0%B8_%D0%BA%D0%BD%D0%B8%D0%B3/9785279034123" TargetMode="External"/><Relationship Id="rId5" Type="http://schemas.openxmlformats.org/officeDocument/2006/relationships/hyperlink" Target="https://ru.wikipedia.org/w/index.php?title=%D0%A4%D0%B8%D0%BD%D0%B0%D0%BD%D1%81%D1%8B_%D0%B8_%D1%81%D1%82%D0%B0%D1%82%D0%B8%D1%81%D1%82%D0%B8%D0%BA%D0%B0&amp;action=edit&amp;redlink=1" TargetMode="External"/><Relationship Id="rId4" Type="http://schemas.openxmlformats.org/officeDocument/2006/relationships/hyperlink" Target="https://ru.wikipedia.org/wiki/%D0%98%D0%BD%D1%82%D0%B5%D1%80%D1%84%D0%B5%D0%B9%D1%81"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hyperlink" Target="http://ru.wikipedia.org/wiki/REBOL" TargetMode="External"/><Relationship Id="rId3" Type="http://schemas.openxmlformats.org/officeDocument/2006/relationships/hyperlink" Target="http://ru.wikipedia.org/wiki/Self" TargetMode="External"/><Relationship Id="rId7" Type="http://schemas.openxmlformats.org/officeDocument/2006/relationships/hyperlink" Target="http://ru.wikipedia.org/w/index.php?title=MOO&amp;action=edit"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ru.wikipedia.org/w/index.php?title=NewtonScript&amp;action=edit" TargetMode="External"/><Relationship Id="rId5" Type="http://schemas.openxmlformats.org/officeDocument/2006/relationships/hyperlink" Target="http://ru.wikipedia.org/w/index.php?title=Squeak&amp;action=edit" TargetMode="External"/><Relationship Id="rId4" Type="http://schemas.openxmlformats.org/officeDocument/2006/relationships/hyperlink" Target="http://ru.wikipedia.org/wiki/JavaScript" TargetMode="External"/><Relationship Id="rId9" Type="http://schemas.openxmlformats.org/officeDocument/2006/relationships/hyperlink" Target="http://ru.wikipedia.org/w/index.php?title=Kevo&amp;action=edit"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agile.csc.ncsu.edu/"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6.xml"/><Relationship Id="rId5" Type="http://schemas.openxmlformats.org/officeDocument/2006/relationships/image" Target="../media/image4.emf"/><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395288" y="333375"/>
            <a:ext cx="8291512" cy="6524625"/>
          </a:xfrm>
        </p:spPr>
        <p:txBody>
          <a:bodyPr/>
          <a:lstStyle/>
          <a:p>
            <a:pPr eaLnBrk="1" hangingPunct="1"/>
            <a:r>
              <a:rPr lang="ru-RU" altLang="ru-RU" sz="3600" b="1" smtClean="0"/>
              <a:t>Открытая конференция ИСП РАН им. ИВАННИКОВА 2018</a:t>
            </a:r>
            <a:r>
              <a:rPr lang="ru-RU" altLang="ru-RU" sz="3600" b="1" smtClean="0">
                <a:solidFill>
                  <a:srgbClr val="0070C0"/>
                </a:solidFill>
              </a:rPr>
              <a:t/>
            </a:r>
            <a:br>
              <a:rPr lang="ru-RU" altLang="ru-RU" sz="3600" b="1" smtClean="0">
                <a:solidFill>
                  <a:srgbClr val="0070C0"/>
                </a:solidFill>
              </a:rPr>
            </a:br>
            <a:r>
              <a:rPr lang="ru-RU" altLang="ru-RU" sz="3600" b="1" smtClean="0">
                <a:solidFill>
                  <a:srgbClr val="0070C0"/>
                </a:solidFill>
              </a:rPr>
              <a:t>Доклад </a:t>
            </a:r>
            <a:r>
              <a:rPr lang="ru-RU" altLang="ru-RU" sz="3600" b="1" smtClean="0"/>
              <a:t/>
            </a:r>
            <a:br>
              <a:rPr lang="ru-RU" altLang="ru-RU" sz="3600" b="1" smtClean="0"/>
            </a:br>
            <a:r>
              <a:rPr lang="ru-RU" altLang="ru-RU" sz="3600" b="1" smtClean="0"/>
              <a:t>Информатика</a:t>
            </a:r>
            <a:r>
              <a:rPr lang="en-US" altLang="ru-RU" sz="3600" b="1" smtClean="0"/>
              <a:t> </a:t>
            </a:r>
            <a:r>
              <a:rPr lang="ru-RU" altLang="ru-RU" sz="3600" b="1" smtClean="0"/>
              <a:t>и ЭВМ-</a:t>
            </a:r>
            <a:r>
              <a:rPr lang="en-US" altLang="ru-RU" sz="3600" b="1" smtClean="0"/>
              <a:t>70</a:t>
            </a:r>
            <a:r>
              <a:rPr lang="ru-RU" altLang="ru-RU" sz="3600" b="1" smtClean="0"/>
              <a:t>лет. Аспекты развития</a:t>
            </a:r>
            <a:r>
              <a:rPr lang="ru-RU" altLang="ru-RU" sz="2400" b="1" smtClean="0"/>
              <a:t/>
            </a:r>
            <a:br>
              <a:rPr lang="ru-RU" altLang="ru-RU" sz="2400" b="1" smtClean="0"/>
            </a:br>
            <a:r>
              <a:rPr lang="ru-RU" altLang="ru-RU" sz="2400" b="1" smtClean="0">
                <a:solidFill>
                  <a:schemeClr val="tx1"/>
                </a:solidFill>
              </a:rPr>
              <a:t/>
            </a:r>
            <a:br>
              <a:rPr lang="ru-RU" altLang="ru-RU" sz="2400" b="1" smtClean="0">
                <a:solidFill>
                  <a:schemeClr val="tx1"/>
                </a:solidFill>
              </a:rPr>
            </a:br>
            <a:r>
              <a:rPr lang="ru-RU" altLang="ru-RU" sz="2400" b="1" smtClean="0"/>
              <a:t>Е.М.Лаврищева</a:t>
            </a:r>
            <a:br>
              <a:rPr lang="ru-RU" altLang="ru-RU" sz="2400" b="1" smtClean="0"/>
            </a:br>
            <a:r>
              <a:rPr lang="ru-RU" altLang="ru-RU" sz="2400" b="1" smtClean="0">
                <a:solidFill>
                  <a:schemeClr val="tx1"/>
                </a:solidFill>
              </a:rPr>
              <a:t>д.ф.-м.н.,  профессора, гнс. ИСП РАН</a:t>
            </a:r>
            <a:br>
              <a:rPr lang="ru-RU" altLang="ru-RU" sz="2400" b="1" smtClean="0">
                <a:solidFill>
                  <a:schemeClr val="tx1"/>
                </a:solidFill>
              </a:rPr>
            </a:br>
            <a:r>
              <a:rPr lang="ru-RU" altLang="ru-RU" sz="2400" b="1" smtClean="0">
                <a:solidFill>
                  <a:schemeClr val="tx1"/>
                </a:solidFill>
              </a:rPr>
              <a:t> </a:t>
            </a:r>
            <a:r>
              <a:rPr lang="ru-RU" altLang="ru-RU" sz="2000" b="1" smtClean="0">
                <a:solidFill>
                  <a:srgbClr val="0070C0"/>
                </a:solidFill>
              </a:rPr>
              <a:t/>
            </a:r>
            <a:br>
              <a:rPr lang="ru-RU" altLang="ru-RU" sz="2000" b="1" smtClean="0">
                <a:solidFill>
                  <a:srgbClr val="0070C0"/>
                </a:solidFill>
              </a:rPr>
            </a:br>
            <a:endParaRPr lang="ru-RU" altLang="ru-RU" sz="2000" b="1"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107504" y="0"/>
            <a:ext cx="9073009" cy="6858000"/>
          </a:xfrm>
        </p:spPr>
        <p:txBody>
          <a:bodyPr/>
          <a:lstStyle/>
          <a:p>
            <a:pPr lvl="0" algn="l"/>
            <a:r>
              <a:rPr lang="ru-RU" altLang="ru-RU" sz="1800" b="1" dirty="0" smtClean="0">
                <a:solidFill>
                  <a:srgbClr val="0070C0"/>
                </a:solidFill>
              </a:rPr>
              <a:t>2.4. </a:t>
            </a:r>
            <a:r>
              <a:rPr lang="ru-RU" sz="1800" b="1" dirty="0" smtClean="0">
                <a:solidFill>
                  <a:srgbClr val="0070C0"/>
                </a:solidFill>
              </a:rPr>
              <a:t>Сборочное программирование систем  из </a:t>
            </a:r>
            <a:r>
              <a:rPr lang="ru-RU" altLang="ru-RU" sz="1800" b="1" dirty="0" smtClean="0">
                <a:solidFill>
                  <a:srgbClr val="0070C0"/>
                </a:solidFill>
              </a:rPr>
              <a:t>модулей, объектов, компонентов и КПИ</a:t>
            </a:r>
            <a:r>
              <a:rPr lang="ru-RU" altLang="ru-RU" sz="1800" b="1" baseline="30000" dirty="0" smtClean="0">
                <a:solidFill>
                  <a:srgbClr val="0070C0"/>
                </a:solidFill>
              </a:rPr>
              <a:t> 1-5 </a:t>
            </a:r>
            <a:r>
              <a:rPr lang="ru-RU" altLang="ru-RU" sz="1600" b="1" dirty="0" smtClean="0">
                <a:solidFill>
                  <a:srgbClr val="0070C0"/>
                </a:solidFill>
              </a:rPr>
              <a:t/>
            </a:r>
            <a:br>
              <a:rPr lang="ru-RU" altLang="ru-RU" sz="1600" b="1" dirty="0" smtClean="0">
                <a:solidFill>
                  <a:srgbClr val="0070C0"/>
                </a:solidFill>
              </a:rPr>
            </a:br>
            <a:r>
              <a:rPr lang="ru-RU" altLang="ru-RU" sz="1600" b="1" dirty="0" smtClean="0"/>
              <a:t>Основу с</a:t>
            </a:r>
            <a:r>
              <a:rPr lang="ru-RU" sz="1600" b="1" dirty="0" smtClean="0"/>
              <a:t>борочного программирования составляет  </a:t>
            </a:r>
            <a:r>
              <a:rPr lang="ru-RU" sz="1600" b="1" dirty="0" smtClean="0">
                <a:solidFill>
                  <a:srgbClr val="0070C0"/>
                </a:solidFill>
              </a:rPr>
              <a:t>метод сборки </a:t>
            </a:r>
            <a:r>
              <a:rPr lang="ru-RU" sz="1600" b="1" dirty="0"/>
              <a:t> </a:t>
            </a:r>
            <a:r>
              <a:rPr lang="ru-RU" sz="1600" b="1" dirty="0" smtClean="0"/>
              <a:t>программных элементов (КПИ,  модуль, объект,  компонент), описанных в ЯП с интерфейсом связывания их в сложную программную структуру для выполнения в среде операционных систем Интернет. </a:t>
            </a:r>
            <a:br>
              <a:rPr lang="ru-RU" sz="1600" b="1" dirty="0" smtClean="0"/>
            </a:br>
            <a:r>
              <a:rPr lang="ru-RU" sz="1600" b="1" i="1" dirty="0" smtClean="0">
                <a:solidFill>
                  <a:srgbClr val="0070C0"/>
                </a:solidFill>
              </a:rPr>
              <a:t>Объект </a:t>
            </a:r>
            <a:r>
              <a:rPr lang="ru-RU" sz="1600" b="1" i="1" dirty="0">
                <a:solidFill>
                  <a:srgbClr val="0070C0"/>
                </a:solidFill>
              </a:rPr>
              <a:t>сборки</a:t>
            </a:r>
            <a:r>
              <a:rPr lang="ru-RU" sz="1600" b="1" dirty="0"/>
              <a:t> обладает свойствами (наследование,  полиморфизм и инкапсуляция), включает  данные и </a:t>
            </a:r>
            <a:r>
              <a:rPr lang="ru-RU" sz="1600" b="1" dirty="0" smtClean="0"/>
              <a:t>операции для </a:t>
            </a:r>
            <a:r>
              <a:rPr lang="ru-RU" sz="1600" b="1" dirty="0"/>
              <a:t>установления связей  между  разными  объектами. Объекты сборки  должны  иметь паспорта, которые содержат </a:t>
            </a:r>
            <a:r>
              <a:rPr lang="ru-RU" sz="1600" b="1" dirty="0" smtClean="0"/>
              <a:t>сведения  об обмениваемых данных,</a:t>
            </a:r>
            <a:r>
              <a:rPr lang="ru-RU" sz="1600" b="1" dirty="0"/>
              <a:t> </a:t>
            </a:r>
            <a:r>
              <a:rPr lang="ru-RU" sz="1600" b="1" dirty="0" smtClean="0"/>
              <a:t>необходимых </a:t>
            </a:r>
            <a:r>
              <a:rPr lang="ru-RU" sz="1600" b="1" dirty="0"/>
              <a:t> для их соединения  в  более </a:t>
            </a:r>
            <a:r>
              <a:rPr lang="ru-RU" sz="1600" b="1" dirty="0" smtClean="0"/>
              <a:t>сложные </a:t>
            </a:r>
            <a:r>
              <a:rPr lang="ru-RU" sz="1600" b="1" dirty="0"/>
              <a:t> структуры.                             </a:t>
            </a:r>
            <a:br>
              <a:rPr lang="ru-RU" sz="1600" b="1" dirty="0"/>
            </a:br>
            <a:r>
              <a:rPr lang="ru-RU" sz="1600" b="1" i="1" dirty="0">
                <a:solidFill>
                  <a:srgbClr val="0070C0"/>
                </a:solidFill>
              </a:rPr>
              <a:t>Операции сборки </a:t>
            </a:r>
            <a:r>
              <a:rPr lang="ru-RU" sz="1600" b="1" dirty="0"/>
              <a:t>выполняются в соответствии с паспортами объектов и правилами соединения между собой двух </a:t>
            </a:r>
            <a:r>
              <a:rPr lang="ru-RU" sz="1600" b="1" dirty="0" err="1"/>
              <a:t>разноязыковых</a:t>
            </a:r>
            <a:r>
              <a:rPr lang="ru-RU" sz="1600" b="1" dirty="0"/>
              <a:t> объектов. Информация в паспортах должна быть </a:t>
            </a:r>
            <a:r>
              <a:rPr lang="ru-RU" sz="1600" b="1" dirty="0" smtClean="0"/>
              <a:t>выделена </a:t>
            </a:r>
            <a:r>
              <a:rPr lang="ru-RU" sz="1600" b="1" dirty="0"/>
              <a:t>в отдельные группы данных и их типов. </a:t>
            </a:r>
            <a:r>
              <a:rPr lang="ru-RU" sz="1600" b="1" dirty="0">
                <a:solidFill>
                  <a:srgbClr val="0070C0"/>
                </a:solidFill>
              </a:rPr>
              <a:t>Правила соединения </a:t>
            </a:r>
            <a:r>
              <a:rPr lang="ru-RU" sz="1600" b="1" dirty="0" smtClean="0">
                <a:solidFill>
                  <a:srgbClr val="0070C0"/>
                </a:solidFill>
              </a:rPr>
              <a:t>объектов </a:t>
            </a:r>
            <a:r>
              <a:rPr lang="ru-RU" sz="1600" b="1" dirty="0" smtClean="0"/>
              <a:t>зависят </a:t>
            </a:r>
            <a:r>
              <a:rPr lang="ru-RU" sz="1600" b="1" dirty="0"/>
              <a:t>от совместимости объединяемых </a:t>
            </a:r>
            <a:r>
              <a:rPr lang="ru-RU" sz="1600" b="1" dirty="0" smtClean="0"/>
              <a:t>элементов, которые содержат описание функций, необходимых для </a:t>
            </a:r>
            <a:r>
              <a:rPr lang="ru-RU" sz="1600" b="1" dirty="0"/>
              <a:t> согласования  разных </a:t>
            </a:r>
            <a:r>
              <a:rPr lang="ru-RU" sz="1600" b="1" dirty="0" smtClean="0"/>
              <a:t>параметров в  </a:t>
            </a:r>
            <a:r>
              <a:rPr lang="ru-RU" sz="1600" b="1" dirty="0"/>
              <a:t>паспортах</a:t>
            </a:r>
            <a:r>
              <a:rPr lang="ru-RU" sz="1600" b="1" dirty="0" smtClean="0"/>
              <a:t>. </a:t>
            </a:r>
            <a:r>
              <a:rPr lang="ru-RU" sz="1600" b="1" dirty="0"/>
              <a:t/>
            </a:r>
            <a:br>
              <a:rPr lang="ru-RU" sz="1600" b="1" dirty="0"/>
            </a:br>
            <a:r>
              <a:rPr lang="ru-RU" sz="1600" b="1" i="1" dirty="0">
                <a:solidFill>
                  <a:srgbClr val="0070C0"/>
                </a:solidFill>
              </a:rPr>
              <a:t>Процесс сборки</a:t>
            </a:r>
            <a:r>
              <a:rPr lang="ru-RU" sz="1600" b="1" dirty="0">
                <a:solidFill>
                  <a:srgbClr val="0070C0"/>
                </a:solidFill>
              </a:rPr>
              <a:t> </a:t>
            </a:r>
            <a:r>
              <a:rPr lang="ru-RU" sz="1600" b="1" dirty="0" smtClean="0">
                <a:solidFill>
                  <a:srgbClr val="0070C0"/>
                </a:solidFill>
              </a:rPr>
              <a:t>программных модульных элементов </a:t>
            </a:r>
            <a:r>
              <a:rPr lang="ru-RU" sz="1600" b="1" dirty="0" smtClean="0"/>
              <a:t>может </a:t>
            </a:r>
            <a:r>
              <a:rPr lang="ru-RU" sz="1600" b="1" dirty="0"/>
              <a:t>проводиться ручным или  автоматизированным  способами.  Ручной способ нецелесообразен, поскольку сборка готовых КПИ представляет собой большой объем действий, которые носят рутинный характер.  Автоматизированный сборщик осуществляет сборку  с помощью стандартных правил соединения разнородных объектов</a:t>
            </a:r>
            <a:r>
              <a:rPr lang="ru-RU" sz="1600" b="1" dirty="0" smtClean="0"/>
              <a:t>.</a:t>
            </a:r>
            <a:br>
              <a:rPr lang="ru-RU" sz="1600" b="1" dirty="0" smtClean="0"/>
            </a:br>
            <a:r>
              <a:rPr lang="ru-RU" sz="1600" b="1" dirty="0" smtClean="0"/>
              <a:t>------------</a:t>
            </a:r>
            <a:br>
              <a:rPr lang="ru-RU" sz="1600" b="1" dirty="0" smtClean="0"/>
            </a:br>
            <a:r>
              <a:rPr lang="ru-RU" sz="1400" b="1" dirty="0" smtClean="0"/>
              <a:t>  </a:t>
            </a:r>
            <a:r>
              <a:rPr lang="ru-RU" sz="1200" b="1" dirty="0" smtClean="0"/>
              <a:t> 1. Лаврищева </a:t>
            </a:r>
            <a:r>
              <a:rPr lang="ru-RU" sz="1200" b="1" dirty="0"/>
              <a:t>Е.М., Грищенко В.Н. Связь </a:t>
            </a:r>
            <a:r>
              <a:rPr lang="ru-RU" sz="1200" b="1" dirty="0" err="1"/>
              <a:t>разноязыковых</a:t>
            </a:r>
            <a:r>
              <a:rPr lang="ru-RU" sz="1200" b="1" dirty="0"/>
              <a:t> модулей  в ОС ЕС.–М.: Финансы и статистика, 1982.–127с.</a:t>
            </a:r>
            <a:br>
              <a:rPr lang="ru-RU" sz="1200" b="1" dirty="0"/>
            </a:br>
            <a:r>
              <a:rPr lang="ru-RU" sz="1200" b="1" dirty="0" smtClean="0"/>
              <a:t>2. Лаврищева </a:t>
            </a:r>
            <a:r>
              <a:rPr lang="ru-RU" sz="1200" b="1" dirty="0"/>
              <a:t>Е.М. Интерфейс в программировании // </a:t>
            </a:r>
            <a:r>
              <a:rPr lang="ru-RU" sz="1200" b="1" dirty="0" err="1"/>
              <a:t>Пробеми</a:t>
            </a:r>
            <a:r>
              <a:rPr lang="ru-RU" sz="1200" b="1" dirty="0"/>
              <a:t>  </a:t>
            </a:r>
            <a:r>
              <a:rPr lang="ru-RU" sz="1200" b="1" dirty="0" err="1"/>
              <a:t>програмування</a:t>
            </a:r>
            <a:r>
              <a:rPr lang="ru-RU" sz="1200" b="1" dirty="0"/>
              <a:t>.– 2007.– №2.– С.126 –139.</a:t>
            </a:r>
            <a:br>
              <a:rPr lang="ru-RU" sz="1200" b="1" dirty="0"/>
            </a:br>
            <a:r>
              <a:rPr lang="ru-RU" sz="1200" b="1" dirty="0" smtClean="0"/>
              <a:t>3. Лаврищева </a:t>
            </a:r>
            <a:r>
              <a:rPr lang="ru-RU" sz="1200" b="1" dirty="0"/>
              <a:t>Е.М. Сборочное программирование. Теория и практика.– Кибернетика и системный анализ, 2009. – № 6. – с.1 – 12.</a:t>
            </a:r>
            <a:br>
              <a:rPr lang="ru-RU" sz="1200" b="1" dirty="0"/>
            </a:br>
            <a:endParaRPr lang="ru-RU" altLang="ru-RU" sz="1200" b="1" dirty="0" smtClean="0">
              <a:solidFill>
                <a:schemeClr val="tx1"/>
              </a:solidFill>
            </a:endParaRPr>
          </a:p>
        </p:txBody>
      </p:sp>
      <p:sp>
        <p:nvSpPr>
          <p:cNvPr id="11267" name="Rectangle 3"/>
          <p:cNvSpPr>
            <a:spLocks noChangeArrowheads="1"/>
          </p:cNvSpPr>
          <p:nvPr/>
        </p:nvSpPr>
        <p:spPr bwMode="auto">
          <a:xfrm>
            <a:off x="2252663" y="17605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ru-RU" altLang="ru-RU" sz="18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107504" y="-675456"/>
            <a:ext cx="9073009" cy="7533456"/>
          </a:xfrm>
        </p:spPr>
        <p:txBody>
          <a:bodyPr/>
          <a:lstStyle/>
          <a:p>
            <a:pPr algn="l"/>
            <a:r>
              <a:rPr lang="ru-RU" altLang="ru-RU" sz="1800" b="1" dirty="0" smtClean="0">
                <a:solidFill>
                  <a:srgbClr val="0070C0"/>
                </a:solidFill>
              </a:rPr>
              <a:t> </a:t>
            </a:r>
            <a:r>
              <a:rPr lang="ru-RU" sz="1800" b="1" dirty="0" smtClean="0">
                <a:solidFill>
                  <a:srgbClr val="0070C0"/>
                </a:solidFill>
              </a:rPr>
              <a:t>Сборочное программирование </a:t>
            </a:r>
            <a:r>
              <a:rPr lang="ru-RU" altLang="ru-RU" sz="1800" b="1" baseline="30000" dirty="0" smtClean="0">
                <a:solidFill>
                  <a:srgbClr val="0070C0"/>
                </a:solidFill>
              </a:rPr>
              <a:t> </a:t>
            </a:r>
            <a:r>
              <a:rPr lang="ru-RU" altLang="ru-RU" sz="1800" b="1" dirty="0" smtClean="0">
                <a:solidFill>
                  <a:srgbClr val="0070C0"/>
                </a:solidFill>
              </a:rPr>
              <a:t/>
            </a:r>
            <a:br>
              <a:rPr lang="ru-RU" altLang="ru-RU" sz="1800" b="1" dirty="0" smtClean="0">
                <a:solidFill>
                  <a:srgbClr val="0070C0"/>
                </a:solidFill>
              </a:rPr>
            </a:br>
            <a:r>
              <a:rPr lang="ru-RU" altLang="ru-RU" sz="1800" b="1" dirty="0" smtClean="0">
                <a:solidFill>
                  <a:srgbClr val="0070C0"/>
                </a:solidFill>
              </a:rPr>
              <a:t> Сборка </a:t>
            </a:r>
            <a:r>
              <a:rPr lang="ru-RU" sz="1800" b="1" dirty="0" smtClean="0"/>
              <a:t> </a:t>
            </a:r>
            <a:r>
              <a:rPr lang="ru-RU" sz="1800" b="1" dirty="0"/>
              <a:t>пар </a:t>
            </a:r>
            <a:r>
              <a:rPr lang="ru-RU" sz="1800" b="1" dirty="0" err="1"/>
              <a:t>разноязыковых</a:t>
            </a:r>
            <a:r>
              <a:rPr lang="ru-RU" sz="1800" b="1" dirty="0"/>
              <a:t> модулей сводится к устра­нению отличий в:</a:t>
            </a:r>
            <a:br>
              <a:rPr lang="ru-RU" sz="1800" b="1" dirty="0"/>
            </a:br>
            <a:r>
              <a:rPr lang="ru-RU" sz="1800" b="1" dirty="0"/>
              <a:t>языковых  средствах  </a:t>
            </a:r>
            <a:r>
              <a:rPr lang="ru-RU" sz="1800" b="1" dirty="0" smtClean="0"/>
              <a:t>ЯП в описании  </a:t>
            </a:r>
            <a:r>
              <a:rPr lang="ru-RU" sz="1800" b="1" dirty="0"/>
              <a:t>отдельных </a:t>
            </a:r>
            <a:r>
              <a:rPr lang="ru-RU" sz="1800" b="1" dirty="0" smtClean="0"/>
              <a:t>модулей и способах </a:t>
            </a:r>
            <a:r>
              <a:rPr lang="ru-RU" sz="1800" b="1" dirty="0"/>
              <a:t/>
            </a:r>
            <a:br>
              <a:rPr lang="ru-RU" sz="1800" b="1" dirty="0"/>
            </a:br>
            <a:r>
              <a:rPr lang="ru-RU" sz="1800" b="1" dirty="0" smtClean="0"/>
              <a:t>представления </a:t>
            </a:r>
            <a:r>
              <a:rPr lang="ru-RU" sz="1800" b="1" dirty="0"/>
              <a:t>модулей системами программирования с ЯП.</a:t>
            </a:r>
            <a:br>
              <a:rPr lang="ru-RU" sz="1800" b="1" dirty="0"/>
            </a:br>
            <a:r>
              <a:rPr lang="ru-RU" sz="1800" b="1" dirty="0" smtClean="0">
                <a:solidFill>
                  <a:srgbClr val="0070C0"/>
                </a:solidFill>
              </a:rPr>
              <a:t>Отличия </a:t>
            </a:r>
            <a:r>
              <a:rPr lang="ru-RU" sz="1800" b="1" dirty="0">
                <a:solidFill>
                  <a:srgbClr val="0070C0"/>
                </a:solidFill>
              </a:rPr>
              <a:t>в языковых средствах</a:t>
            </a:r>
            <a:r>
              <a:rPr lang="ru-RU" sz="1800" b="1" dirty="0"/>
              <a:t> ЯП являются следствием неоди­наковости   синтаксического  и   семантического  </a:t>
            </a:r>
            <a:r>
              <a:rPr lang="ru-RU" sz="1800" b="1" dirty="0" smtClean="0"/>
              <a:t>описания  </a:t>
            </a:r>
            <a:r>
              <a:rPr lang="ru-RU" sz="1800" b="1" dirty="0"/>
              <a:t>типов данных </a:t>
            </a:r>
            <a:r>
              <a:rPr lang="ru-RU" sz="1800" b="1" dirty="0" smtClean="0"/>
              <a:t>в ЯП  </a:t>
            </a:r>
            <a:r>
              <a:rPr lang="ru-RU" sz="1800" b="1" dirty="0"/>
              <a:t>функциональных возможностей. </a:t>
            </a:r>
            <a:r>
              <a:rPr lang="ru-RU" sz="1800" b="1" dirty="0" smtClean="0"/>
              <a:t/>
            </a:r>
            <a:br>
              <a:rPr lang="ru-RU" sz="1800" b="1" dirty="0" smtClean="0"/>
            </a:br>
            <a:r>
              <a:rPr lang="ru-RU" sz="1800" b="1" dirty="0" smtClean="0"/>
              <a:t>К </a:t>
            </a:r>
            <a:r>
              <a:rPr lang="ru-RU" sz="1800" b="1" dirty="0"/>
              <a:t>ним </a:t>
            </a:r>
            <a:r>
              <a:rPr lang="ru-RU" sz="1800" b="1" dirty="0" smtClean="0"/>
              <a:t> относятся:</a:t>
            </a:r>
            <a:r>
              <a:rPr lang="ru-RU" sz="1800" b="1" dirty="0"/>
              <a:t/>
            </a:r>
            <a:br>
              <a:rPr lang="ru-RU" sz="1800" b="1" dirty="0"/>
            </a:br>
            <a:r>
              <a:rPr lang="ru-RU" sz="1800" b="1" dirty="0" smtClean="0"/>
              <a:t>  -механизм </a:t>
            </a:r>
            <a:r>
              <a:rPr lang="ru-RU" sz="1800" b="1" dirty="0"/>
              <a:t>конструирования </a:t>
            </a:r>
            <a:r>
              <a:rPr lang="ru-RU" sz="1800" b="1" dirty="0" smtClean="0"/>
              <a:t>типов </a:t>
            </a:r>
            <a:r>
              <a:rPr lang="ru-RU" sz="1800" b="1" dirty="0"/>
              <a:t>данных отсутствует в языках Фортран, ПЛ/1, Кобол и имеется в языках Паскаль, Ада, Симула-67, Модула-2, Си, </a:t>
            </a:r>
            <a:r>
              <a:rPr lang="ru-RU" sz="1800" b="1" dirty="0" err="1"/>
              <a:t>Альфард</a:t>
            </a:r>
            <a:r>
              <a:rPr lang="ru-RU" sz="1800" b="1" dirty="0"/>
              <a:t>, </a:t>
            </a:r>
            <a:r>
              <a:rPr lang="ru-RU" sz="1800" b="1" dirty="0" smtClean="0"/>
              <a:t>CLU; некоторые </a:t>
            </a:r>
            <a:r>
              <a:rPr lang="ru-RU" sz="1800" b="1" dirty="0"/>
              <a:t>предопределенные типы отсутствуют в определенных ЯП (например, символьный тип в ЯП Фортран);</a:t>
            </a:r>
            <a:br>
              <a:rPr lang="ru-RU" sz="1800" b="1" dirty="0"/>
            </a:br>
            <a:r>
              <a:rPr lang="ru-RU" sz="1800" b="1" dirty="0" smtClean="0"/>
              <a:t>- некоторые предопределенные типы </a:t>
            </a:r>
            <a:r>
              <a:rPr lang="ru-RU" sz="1800" b="1" dirty="0"/>
              <a:t>отличается в разных ЯП (логический тип в языке ПЛ/1 представлен как битовая строка);</a:t>
            </a:r>
            <a:br>
              <a:rPr lang="ru-RU" sz="1800" b="1" dirty="0"/>
            </a:br>
            <a:r>
              <a:rPr lang="ru-RU" sz="1800" b="1" dirty="0" smtClean="0"/>
              <a:t>- динамические </a:t>
            </a:r>
            <a:r>
              <a:rPr lang="ru-RU" sz="1800" b="1" dirty="0"/>
              <a:t>типы данных отсутствуют в Фортране и Коболе и имеются в языках Паскаль, ПЛ/1, Ада, Симула-67 и др.;</a:t>
            </a:r>
            <a:br>
              <a:rPr lang="ru-RU" sz="1800" b="1" dirty="0"/>
            </a:br>
            <a:r>
              <a:rPr lang="ru-RU" sz="1800" b="1" dirty="0" smtClean="0"/>
              <a:t>- организация </a:t>
            </a:r>
            <a:r>
              <a:rPr lang="ru-RU" sz="1800" b="1" dirty="0"/>
              <a:t>внешних файлов различна (ПЛ/1 допускает последо­вательную, индексно-последовательную и прямую организацию фай­лов, Фортран не обеспечивает индексно-последовательной организа­ции файлов);</a:t>
            </a:r>
            <a:br>
              <a:rPr lang="ru-RU" sz="1800" b="1" dirty="0"/>
            </a:br>
            <a:r>
              <a:rPr lang="ru-RU" sz="1800" b="1" dirty="0" smtClean="0"/>
              <a:t>-  дескрипторы </a:t>
            </a:r>
            <a:r>
              <a:rPr lang="ru-RU" sz="1800" b="1" dirty="0"/>
              <a:t>для представления структурных типов данных имеются в некоторых ЯП и не требуются в Фортране и Коболе;</a:t>
            </a:r>
            <a:br>
              <a:rPr lang="ru-RU" sz="1800" b="1" dirty="0"/>
            </a:br>
            <a:r>
              <a:rPr lang="ru-RU" sz="1800" b="1" dirty="0"/>
              <a:t>представление некоторых структурных типов отличается в различ­ных ЯП (массивы в Фортране располагаются по столбцам, в других ЯП – по  строкам</a:t>
            </a:r>
            <a:r>
              <a:rPr lang="ru-RU" sz="1800" b="1" dirty="0" smtClean="0"/>
              <a:t>).</a:t>
            </a:r>
            <a:br>
              <a:rPr lang="ru-RU" sz="1800" b="1" dirty="0" smtClean="0"/>
            </a:br>
            <a:r>
              <a:rPr lang="ru-RU" sz="1800" b="1" dirty="0"/>
              <a:t/>
            </a:r>
            <a:br>
              <a:rPr lang="ru-RU" sz="1800" b="1" dirty="0"/>
            </a:br>
            <a:r>
              <a:rPr lang="ru-RU" sz="1200" b="1" dirty="0" smtClean="0"/>
              <a:t>4. Лаврищева Е.М., Грищенко В.Н. Сборочное программирование. Основы индустрии программных продуктов: 2-изд.–Доп. и пере</a:t>
            </a:r>
            <a:r>
              <a:rPr lang="uk-UA" sz="1200" b="1" dirty="0" smtClean="0"/>
              <a:t>-</a:t>
            </a:r>
            <a:r>
              <a:rPr lang="ru-RU" sz="1200" b="1" dirty="0" smtClean="0"/>
              <a:t> раб.–Киев.– Наук. думка, 2009. – 370с.</a:t>
            </a:r>
            <a:br>
              <a:rPr lang="ru-RU" sz="1200" b="1" dirty="0" smtClean="0"/>
            </a:br>
            <a:r>
              <a:rPr lang="ru-RU" sz="1200" b="1" dirty="0" smtClean="0"/>
              <a:t>5. Лаврищева Е.М. </a:t>
            </a:r>
            <a:r>
              <a:rPr lang="en-US" sz="1200" b="1" dirty="0" smtClean="0"/>
              <a:t>Software Engineering </a:t>
            </a:r>
            <a:r>
              <a:rPr lang="ru-RU" sz="1200" b="1" dirty="0" smtClean="0"/>
              <a:t>компьютерных систем. Теория, Технологии. </a:t>
            </a:r>
            <a:r>
              <a:rPr lang="en-US" sz="1200" b="1" dirty="0" smtClean="0"/>
              <a:t>CFSA-c</a:t>
            </a:r>
            <a:r>
              <a:rPr lang="ru-RU" sz="1200" b="1" dirty="0" err="1" smtClean="0"/>
              <a:t>редства</a:t>
            </a:r>
            <a:r>
              <a:rPr lang="ru-RU" sz="1200" b="1" dirty="0" smtClean="0"/>
              <a:t> программирования. 2014.- </a:t>
            </a:r>
            <a:r>
              <a:rPr lang="ru-RU" sz="1200" b="1" dirty="0" err="1" smtClean="0"/>
              <a:t>Наук.Думка</a:t>
            </a:r>
            <a:r>
              <a:rPr lang="ru-RU" sz="1200" b="1" dirty="0" smtClean="0"/>
              <a:t>.- 431с.</a:t>
            </a:r>
            <a:r>
              <a:rPr lang="ru-RU" altLang="ru-RU" sz="1200" b="1" dirty="0" smtClean="0"/>
              <a:t/>
            </a:r>
            <a:br>
              <a:rPr lang="ru-RU" altLang="ru-RU" sz="1200" b="1" dirty="0" smtClean="0"/>
            </a:br>
            <a:r>
              <a:rPr lang="ru-RU" sz="1800" b="1" dirty="0" smtClean="0"/>
              <a:t>. </a:t>
            </a:r>
            <a:r>
              <a:rPr lang="ru-RU" altLang="ru-RU" sz="1800" b="1" dirty="0" smtClean="0"/>
              <a:t/>
            </a:r>
            <a:br>
              <a:rPr lang="ru-RU" altLang="ru-RU" sz="1800" b="1" dirty="0" smtClean="0"/>
            </a:br>
            <a:r>
              <a:rPr lang="ru-RU" altLang="ru-RU" sz="1800" b="1" dirty="0" smtClean="0"/>
              <a:t/>
            </a:r>
            <a:br>
              <a:rPr lang="ru-RU" altLang="ru-RU" sz="1800" b="1" dirty="0" smtClean="0"/>
            </a:br>
            <a:endParaRPr lang="ru-RU" altLang="ru-RU" sz="1800" b="1" dirty="0" smtClean="0">
              <a:solidFill>
                <a:schemeClr val="tx1"/>
              </a:solidFill>
            </a:endParaRPr>
          </a:p>
        </p:txBody>
      </p:sp>
      <p:sp>
        <p:nvSpPr>
          <p:cNvPr id="11267" name="Rectangle 3"/>
          <p:cNvSpPr>
            <a:spLocks noChangeArrowheads="1"/>
          </p:cNvSpPr>
          <p:nvPr/>
        </p:nvSpPr>
        <p:spPr bwMode="auto">
          <a:xfrm>
            <a:off x="2252663" y="17605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ru-RU" altLang="ru-RU" sz="1800"/>
          </a:p>
        </p:txBody>
      </p:sp>
    </p:spTree>
    <p:extLst>
      <p:ext uri="{BB962C8B-B14F-4D97-AF65-F5344CB8AC3E}">
        <p14:creationId xmlns:p14="http://schemas.microsoft.com/office/powerpoint/2010/main" val="4909817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0" y="44624"/>
            <a:ext cx="9252521" cy="6824154"/>
          </a:xfrm>
        </p:spPr>
        <p:txBody>
          <a:bodyPr/>
          <a:lstStyle/>
          <a:p>
            <a:pPr algn="l"/>
            <a:r>
              <a:rPr lang="ru-RU" sz="1800" b="1" dirty="0" smtClean="0">
                <a:solidFill>
                  <a:srgbClr val="0070C0"/>
                </a:solidFill>
              </a:rPr>
              <a:t/>
            </a:r>
            <a:br>
              <a:rPr lang="ru-RU" sz="1800" b="1" dirty="0" smtClean="0">
                <a:solidFill>
                  <a:srgbClr val="0070C0"/>
                </a:solidFill>
              </a:rPr>
            </a:br>
            <a:r>
              <a:rPr lang="ru-RU" sz="1800" b="1" dirty="0">
                <a:solidFill>
                  <a:srgbClr val="0070C0"/>
                </a:solidFill>
              </a:rPr>
              <a:t/>
            </a:r>
            <a:br>
              <a:rPr lang="ru-RU" sz="1800" b="1" dirty="0">
                <a:solidFill>
                  <a:srgbClr val="0070C0"/>
                </a:solidFill>
              </a:rPr>
            </a:br>
            <a:r>
              <a:rPr lang="ru-RU" sz="1800" b="1" dirty="0" smtClean="0">
                <a:solidFill>
                  <a:srgbClr val="0070C0"/>
                </a:solidFill>
              </a:rPr>
              <a:t/>
            </a:r>
            <a:br>
              <a:rPr lang="ru-RU" sz="1800" b="1" dirty="0" smtClean="0">
                <a:solidFill>
                  <a:srgbClr val="0070C0"/>
                </a:solidFill>
              </a:rPr>
            </a:br>
            <a:r>
              <a:rPr lang="ru-RU" sz="1800" b="1" dirty="0">
                <a:solidFill>
                  <a:srgbClr val="0070C0"/>
                </a:solidFill>
              </a:rPr>
              <a:t/>
            </a:r>
            <a:br>
              <a:rPr lang="ru-RU" sz="1800" b="1" dirty="0">
                <a:solidFill>
                  <a:srgbClr val="0070C0"/>
                </a:solidFill>
              </a:rPr>
            </a:br>
            <a:r>
              <a:rPr lang="ru-RU" sz="1800" b="1" dirty="0" smtClean="0">
                <a:solidFill>
                  <a:srgbClr val="0070C0"/>
                </a:solidFill>
              </a:rPr>
              <a:t/>
            </a:r>
            <a:br>
              <a:rPr lang="ru-RU" sz="1800" b="1" dirty="0" smtClean="0">
                <a:solidFill>
                  <a:srgbClr val="0070C0"/>
                </a:solidFill>
              </a:rPr>
            </a:br>
            <a:r>
              <a:rPr lang="ru-RU" sz="1800" b="1" dirty="0">
                <a:solidFill>
                  <a:srgbClr val="0070C0"/>
                </a:solidFill>
              </a:rPr>
              <a:t/>
            </a:r>
            <a:br>
              <a:rPr lang="ru-RU" sz="1800" b="1" dirty="0">
                <a:solidFill>
                  <a:srgbClr val="0070C0"/>
                </a:solidFill>
              </a:rPr>
            </a:br>
            <a:r>
              <a:rPr lang="ru-RU" sz="1800" b="1" dirty="0" smtClean="0">
                <a:solidFill>
                  <a:srgbClr val="0070C0"/>
                </a:solidFill>
              </a:rPr>
              <a:t/>
            </a:r>
            <a:br>
              <a:rPr lang="ru-RU" sz="1800" b="1" dirty="0" smtClean="0">
                <a:solidFill>
                  <a:srgbClr val="0070C0"/>
                </a:solidFill>
              </a:rPr>
            </a:br>
            <a:r>
              <a:rPr lang="ru-RU" sz="1800" b="1" dirty="0">
                <a:solidFill>
                  <a:srgbClr val="0070C0"/>
                </a:solidFill>
              </a:rPr>
              <a:t/>
            </a:r>
            <a:br>
              <a:rPr lang="ru-RU" sz="1800" b="1" dirty="0">
                <a:solidFill>
                  <a:srgbClr val="0070C0"/>
                </a:solidFill>
              </a:rPr>
            </a:br>
            <a:r>
              <a:rPr lang="ru-RU" sz="1800" b="1" dirty="0" smtClean="0">
                <a:solidFill>
                  <a:srgbClr val="0070C0"/>
                </a:solidFill>
              </a:rPr>
              <a:t>Теория </a:t>
            </a:r>
            <a:r>
              <a:rPr lang="ru-RU" sz="1800" b="1" dirty="0">
                <a:solidFill>
                  <a:srgbClr val="0070C0"/>
                </a:solidFill>
              </a:rPr>
              <a:t>сборки программ</a:t>
            </a:r>
            <a:r>
              <a:rPr lang="ru-RU" sz="1800" b="1" dirty="0"/>
              <a:t> включает математические  формализмы </a:t>
            </a:r>
            <a:r>
              <a:rPr lang="ru-RU" sz="1800" b="1" dirty="0" err="1" smtClean="0"/>
              <a:t>описанияя</a:t>
            </a:r>
            <a:r>
              <a:rPr lang="ru-RU" sz="1800" b="1" dirty="0" smtClean="0"/>
              <a:t>  </a:t>
            </a:r>
            <a:r>
              <a:rPr lang="ru-RU" sz="1800" b="1" dirty="0"/>
              <a:t>связей  (по  данным  и  по управлению) между разнородными объектами и генерации интерфейсных модулей для связывания </a:t>
            </a:r>
            <a:r>
              <a:rPr lang="ru-RU" sz="1800" b="1" dirty="0" smtClean="0"/>
              <a:t>(сборки) пары </a:t>
            </a:r>
            <a:r>
              <a:rPr lang="ru-RU" sz="1800" b="1" dirty="0" err="1"/>
              <a:t>разноязыковых</a:t>
            </a:r>
            <a:r>
              <a:rPr lang="ru-RU" sz="1800" b="1" dirty="0"/>
              <a:t>  объектов. </a:t>
            </a:r>
            <a:r>
              <a:rPr lang="ru-RU" sz="1800" b="1" dirty="0" smtClean="0"/>
              <a:t/>
            </a:r>
            <a:br>
              <a:rPr lang="ru-RU" sz="1800" b="1" dirty="0" smtClean="0"/>
            </a:br>
            <a:r>
              <a:rPr lang="ru-RU" sz="1800" b="1" dirty="0"/>
              <a:t> </a:t>
            </a:r>
            <a:r>
              <a:rPr lang="ru-RU" sz="1800" b="1" dirty="0" smtClean="0"/>
              <a:t>    Взаимодействие  </a:t>
            </a:r>
            <a:r>
              <a:rPr lang="ru-RU" sz="1800" b="1" dirty="0"/>
              <a:t>объектов описывается  оператором  вызова типа </a:t>
            </a:r>
            <a:r>
              <a:rPr lang="en-US" sz="1800" b="1" dirty="0"/>
              <a:t>CALL</a:t>
            </a:r>
            <a:r>
              <a:rPr lang="ru-RU" sz="1800" b="1" dirty="0"/>
              <a:t>  с множеством фактических </a:t>
            </a:r>
            <a:r>
              <a:rPr lang="ru-RU" sz="1800" b="1" dirty="0" smtClean="0"/>
              <a:t>параметров, передаваемых </a:t>
            </a:r>
            <a:r>
              <a:rPr lang="ru-RU" sz="1800" b="1" dirty="0"/>
              <a:t>вызывающему </a:t>
            </a:r>
            <a:r>
              <a:rPr lang="ru-RU" sz="1800" b="1" dirty="0" smtClean="0"/>
              <a:t>объекту. </a:t>
            </a:r>
            <a:r>
              <a:rPr lang="ru-RU" sz="1800" b="1" dirty="0"/>
              <a:t/>
            </a:r>
            <a:br>
              <a:rPr lang="ru-RU" sz="1800" b="1" dirty="0"/>
            </a:br>
            <a:r>
              <a:rPr lang="ru-RU" sz="1800" b="1" dirty="0"/>
              <a:t>      </a:t>
            </a:r>
            <a:r>
              <a:rPr lang="ru-RU" sz="1800" b="1" dirty="0" smtClean="0"/>
              <a:t>Решение  </a:t>
            </a:r>
            <a:r>
              <a:rPr lang="ru-RU" sz="1800" b="1" dirty="0"/>
              <a:t>задачи интерфейса  пары </a:t>
            </a:r>
            <a:r>
              <a:rPr lang="ru-RU" sz="1800" b="1" dirty="0" err="1"/>
              <a:t>разноязыковых</a:t>
            </a:r>
            <a:r>
              <a:rPr lang="ru-RU" sz="1800" b="1" dirty="0"/>
              <a:t>  объектов </a:t>
            </a:r>
            <a:r>
              <a:rPr lang="ru-RU" sz="1800" b="1" dirty="0" smtClean="0"/>
              <a:t>основывается на </a:t>
            </a:r>
            <a:r>
              <a:rPr lang="ru-RU" sz="1800" b="1" dirty="0" err="1" smtClean="0"/>
              <a:t>ет</a:t>
            </a:r>
            <a:r>
              <a:rPr lang="ru-RU" sz="1800" b="1" dirty="0" smtClean="0"/>
              <a:t> </a:t>
            </a:r>
            <a:r>
              <a:rPr lang="ru-RU" sz="1800" b="1" dirty="0"/>
              <a:t>взаимно </a:t>
            </a:r>
            <a:r>
              <a:rPr lang="ru-RU" sz="1800" b="1" dirty="0" smtClean="0"/>
              <a:t>однозначном соответствии </a:t>
            </a:r>
            <a:r>
              <a:rPr lang="ru-RU" sz="1800" b="1" dirty="0"/>
              <a:t>между множеством фактических параметров V= {v</a:t>
            </a:r>
            <a:r>
              <a:rPr lang="ru-RU" sz="1800" b="1" baseline="30000" dirty="0"/>
              <a:t>1</a:t>
            </a:r>
            <a:r>
              <a:rPr lang="ru-RU" sz="1800" b="1" dirty="0"/>
              <a:t>,v</a:t>
            </a:r>
            <a:r>
              <a:rPr lang="ru-RU" sz="1800" b="1" baseline="30000" dirty="0"/>
              <a:t>2</a:t>
            </a:r>
            <a:r>
              <a:rPr lang="ru-RU" sz="1800" b="1" dirty="0"/>
              <a:t> ,...</a:t>
            </a:r>
            <a:r>
              <a:rPr lang="ru-RU" sz="1800" b="1" dirty="0" err="1"/>
              <a:t>v</a:t>
            </a:r>
            <a:r>
              <a:rPr lang="ru-RU" sz="1800" b="1" baseline="30000" dirty="0" err="1"/>
              <a:t>к</a:t>
            </a:r>
            <a:r>
              <a:rPr lang="ru-RU" sz="1800" b="1" dirty="0"/>
              <a:t>} вызывающего объекта  и  множеством  формальных   параметров  F = {f</a:t>
            </a:r>
            <a:r>
              <a:rPr lang="ru-RU" sz="1800" b="1" baseline="30000" dirty="0"/>
              <a:t>1</a:t>
            </a:r>
            <a:r>
              <a:rPr lang="ru-RU" sz="1800" b="1" dirty="0"/>
              <a:t>, f</a:t>
            </a:r>
            <a:r>
              <a:rPr lang="ru-RU" sz="1800" b="1" baseline="30000" dirty="0"/>
              <a:t>2</a:t>
            </a:r>
            <a:r>
              <a:rPr lang="ru-RU" sz="1800" b="1" dirty="0"/>
              <a:t> , ..., f</a:t>
            </a:r>
            <a:r>
              <a:rPr lang="ru-RU" sz="1800" b="1" baseline="30000" dirty="0"/>
              <a:t>к1</a:t>
            </a:r>
            <a:r>
              <a:rPr lang="ru-RU" sz="1800" b="1" dirty="0"/>
              <a:t> } вызываемого объекта. </a:t>
            </a:r>
            <a:br>
              <a:rPr lang="ru-RU" sz="1800" b="1" dirty="0"/>
            </a:br>
            <a:r>
              <a:rPr lang="ru-RU" sz="1800" b="1" dirty="0" smtClean="0"/>
              <a:t>     Каждому  </a:t>
            </a:r>
            <a:r>
              <a:rPr lang="ru-RU" sz="1800" b="1" dirty="0"/>
              <a:t>типу данных T</a:t>
            </a:r>
            <a:r>
              <a:rPr lang="ru-RU" sz="1800" b="1" baseline="-25000" dirty="0">
                <a:sym typeface="Symbol" panose="05050102010706020507" pitchFamily="18" charset="2"/>
              </a:rPr>
              <a:t></a:t>
            </a:r>
            <a:r>
              <a:rPr lang="en-US" sz="1800" b="1" baseline="30000" dirty="0"/>
              <a:t>t</a:t>
            </a:r>
            <a:r>
              <a:rPr lang="ru-RU" sz="1800" b="1" dirty="0"/>
              <a:t> языка l</a:t>
            </a:r>
            <a:r>
              <a:rPr lang="ru-RU" sz="1800" b="1" baseline="-25000" dirty="0">
                <a:sym typeface="Symbol" panose="05050102010706020507" pitchFamily="18" charset="2"/>
              </a:rPr>
              <a:t></a:t>
            </a:r>
            <a:r>
              <a:rPr lang="ru-RU" sz="1800" b="1" baseline="-25000" dirty="0"/>
              <a:t> </a:t>
            </a:r>
            <a:r>
              <a:rPr lang="ru-RU" sz="1800" b="1" dirty="0"/>
              <a:t>ставится   в соответствие алгебраическая система     G</a:t>
            </a:r>
            <a:r>
              <a:rPr lang="ru-RU" sz="1800" b="1" baseline="-25000" dirty="0">
                <a:sym typeface="Symbol" panose="05050102010706020507" pitchFamily="18" charset="2"/>
              </a:rPr>
              <a:t></a:t>
            </a:r>
            <a:r>
              <a:rPr lang="en-US" sz="1800" b="1" baseline="30000" dirty="0"/>
              <a:t>t</a:t>
            </a:r>
            <a:r>
              <a:rPr lang="ru-RU" sz="1800" b="1" dirty="0"/>
              <a:t> = &lt;X</a:t>
            </a:r>
            <a:r>
              <a:rPr lang="ru-RU" sz="1800" b="1" baseline="-25000" dirty="0">
                <a:sym typeface="Symbol" panose="05050102010706020507" pitchFamily="18" charset="2"/>
              </a:rPr>
              <a:t></a:t>
            </a:r>
            <a:r>
              <a:rPr lang="en-US" sz="1800" b="1" baseline="30000" dirty="0"/>
              <a:t>t</a:t>
            </a:r>
            <a:r>
              <a:rPr lang="en-US" sz="1800" b="1" baseline="-25000" dirty="0"/>
              <a:t> </a:t>
            </a:r>
            <a:r>
              <a:rPr lang="ru-RU" sz="1800" b="1" dirty="0"/>
              <a:t>, </a:t>
            </a:r>
            <a:r>
              <a:rPr lang="ru-RU" sz="1800" b="1" dirty="0">
                <a:sym typeface="Symbol" panose="05050102010706020507" pitchFamily="18" charset="2"/>
              </a:rPr>
              <a:t></a:t>
            </a:r>
            <a:r>
              <a:rPr lang="ru-RU" sz="1800" b="1" baseline="-25000" dirty="0">
                <a:sym typeface="Symbol" panose="05050102010706020507" pitchFamily="18" charset="2"/>
              </a:rPr>
              <a:t></a:t>
            </a:r>
            <a:r>
              <a:rPr lang="en-US" sz="1800" b="1" baseline="30000" dirty="0"/>
              <a:t>t</a:t>
            </a:r>
            <a:r>
              <a:rPr lang="ru-RU" sz="1800" b="1" dirty="0"/>
              <a:t> &gt; , </a:t>
            </a:r>
            <a:r>
              <a:rPr lang="ru-RU" sz="1800" b="1" dirty="0" smtClean="0"/>
              <a:t/>
            </a:r>
            <a:br>
              <a:rPr lang="ru-RU" sz="1800" b="1" dirty="0" smtClean="0"/>
            </a:br>
            <a:r>
              <a:rPr lang="ru-RU" sz="1800" b="1" dirty="0" smtClean="0"/>
              <a:t> </a:t>
            </a:r>
            <a:r>
              <a:rPr lang="ru-RU" sz="1800" b="1" dirty="0"/>
              <a:t>где  X</a:t>
            </a:r>
            <a:r>
              <a:rPr lang="ru-RU" sz="1800" b="1" baseline="-25000" dirty="0">
                <a:sym typeface="Symbol" panose="05050102010706020507" pitchFamily="18" charset="2"/>
              </a:rPr>
              <a:t></a:t>
            </a:r>
            <a:r>
              <a:rPr lang="en-US" sz="1800" b="1" baseline="30000" dirty="0"/>
              <a:t>t</a:t>
            </a:r>
            <a:r>
              <a:rPr lang="ru-RU" sz="1800" b="1" dirty="0"/>
              <a:t> – множество значений рассматриваемого типа,  а </a:t>
            </a:r>
            <a:r>
              <a:rPr lang="ru-RU" sz="1800" b="1" dirty="0">
                <a:sym typeface="Symbol" panose="05050102010706020507" pitchFamily="18" charset="2"/>
              </a:rPr>
              <a:t></a:t>
            </a:r>
            <a:r>
              <a:rPr lang="ru-RU" sz="1800" b="1" baseline="-25000" dirty="0">
                <a:sym typeface="Symbol" panose="05050102010706020507" pitchFamily="18" charset="2"/>
              </a:rPr>
              <a:t></a:t>
            </a:r>
            <a:r>
              <a:rPr lang="en-US" sz="1800" b="1" baseline="30000" dirty="0"/>
              <a:t>t</a:t>
            </a:r>
            <a:r>
              <a:rPr lang="ru-RU" sz="1800" b="1" dirty="0"/>
              <a:t> – множество операций над объектами данного типа. </a:t>
            </a:r>
            <a:br>
              <a:rPr lang="ru-RU" sz="1800" b="1" dirty="0"/>
            </a:br>
            <a:r>
              <a:rPr lang="ru-RU" sz="1800" b="1" dirty="0"/>
              <a:t>Формально преобразование </a:t>
            </a:r>
            <a:r>
              <a:rPr lang="ru-RU" sz="1800" b="1" i="1" dirty="0"/>
              <a:t>Р</a:t>
            </a:r>
            <a:r>
              <a:rPr lang="ru-RU" sz="1800" b="1" dirty="0"/>
              <a:t> неэквивалентных ТД в </a:t>
            </a:r>
            <a:r>
              <a:rPr lang="ru-RU" sz="1800" b="1" dirty="0" smtClean="0"/>
              <a:t>ЯП производится  так: .</a:t>
            </a:r>
            <a:r>
              <a:rPr lang="ru-RU" sz="1800" b="1" dirty="0"/>
              <a:t/>
            </a:r>
            <a:br>
              <a:rPr lang="ru-RU" sz="1800" b="1" dirty="0"/>
            </a:br>
            <a:r>
              <a:rPr lang="ru-RU" sz="1800" b="1" dirty="0" smtClean="0"/>
              <a:t> 1. Построение </a:t>
            </a:r>
            <a:r>
              <a:rPr lang="ru-RU" sz="1800" b="1" dirty="0"/>
              <a:t>операций преобразования типов данных  </a:t>
            </a:r>
            <a:r>
              <a:rPr lang="ru-RU" sz="1800" b="1" i="1" dirty="0"/>
              <a:t>T = </a:t>
            </a:r>
            <a:r>
              <a:rPr lang="ru-RU" sz="1800" b="1" dirty="0"/>
              <a:t>{</a:t>
            </a:r>
            <a:r>
              <a:rPr lang="ru-RU" sz="1800" b="1" i="1" dirty="0" err="1"/>
              <a:t>T</a:t>
            </a:r>
            <a:r>
              <a:rPr lang="ru-RU" sz="1800" b="1" baseline="-25000" dirty="0" err="1">
                <a:sym typeface="Symbol" panose="05050102010706020507" pitchFamily="18" charset="2"/>
              </a:rPr>
              <a:t></a:t>
            </a:r>
            <a:r>
              <a:rPr lang="ru-RU" sz="1800" b="1" i="1" baseline="30000" dirty="0" err="1"/>
              <a:t>t</a:t>
            </a:r>
            <a:r>
              <a:rPr lang="ru-RU" sz="1800" b="1" dirty="0"/>
              <a:t>} для множества ЯП </a:t>
            </a:r>
            <a:r>
              <a:rPr lang="ru-RU" sz="1800" b="1" i="1" dirty="0"/>
              <a:t>L =</a:t>
            </a:r>
            <a:r>
              <a:rPr lang="ru-RU" sz="1800" b="1" dirty="0"/>
              <a:t> {</a:t>
            </a:r>
            <a:r>
              <a:rPr lang="ru-RU" sz="1800" b="1" i="1" dirty="0"/>
              <a:t>l</a:t>
            </a:r>
            <a:r>
              <a:rPr lang="ru-RU" sz="1800" b="1" baseline="-25000" dirty="0">
                <a:sym typeface="Symbol" panose="05050102010706020507" pitchFamily="18" charset="2"/>
              </a:rPr>
              <a:t></a:t>
            </a:r>
            <a:r>
              <a:rPr lang="ru-RU" sz="1800" b="1" i="1" dirty="0"/>
              <a:t> </a:t>
            </a:r>
            <a:r>
              <a:rPr lang="ru-RU" sz="1800" b="1" dirty="0"/>
              <a:t>}</a:t>
            </a:r>
            <a:r>
              <a:rPr lang="ru-RU" sz="1800" b="1" baseline="-25000" dirty="0">
                <a:sym typeface="Symbol" panose="05050102010706020507" pitchFamily="18" charset="2"/>
              </a:rPr>
              <a:t></a:t>
            </a:r>
            <a:r>
              <a:rPr lang="ru-RU" sz="1800" b="1" baseline="-25000" dirty="0"/>
              <a:t>=1,</a:t>
            </a:r>
            <a:r>
              <a:rPr lang="ru-RU" sz="1800" b="1" i="1" baseline="-25000" dirty="0"/>
              <a:t> n</a:t>
            </a:r>
            <a:r>
              <a:rPr lang="ru-RU" sz="1800" b="1" dirty="0"/>
              <a:t>.</a:t>
            </a:r>
            <a:br>
              <a:rPr lang="ru-RU" sz="1800" b="1" dirty="0"/>
            </a:br>
            <a:r>
              <a:rPr lang="ru-RU" sz="1800" b="1" dirty="0"/>
              <a:t>2. Отображение простых ТД для каждой пары компонентов в </a:t>
            </a:r>
            <a:r>
              <a:rPr lang="ru-RU" sz="1800" b="1" i="1" dirty="0"/>
              <a:t> l</a:t>
            </a:r>
            <a:r>
              <a:rPr lang="ru-RU" sz="1800" b="1" baseline="-25000" dirty="0">
                <a:sym typeface="Symbol" panose="05050102010706020507" pitchFamily="18" charset="2"/>
              </a:rPr>
              <a:t></a:t>
            </a:r>
            <a:r>
              <a:rPr lang="ru-RU" sz="1800" b="1" baseline="-25000" dirty="0"/>
              <a:t>1</a:t>
            </a:r>
            <a:r>
              <a:rPr lang="ru-RU" sz="1800" b="1" i="1" baseline="-25000" dirty="0"/>
              <a:t> </a:t>
            </a:r>
            <a:r>
              <a:rPr lang="ru-RU" sz="1800" b="1" dirty="0"/>
              <a:t> и </a:t>
            </a:r>
            <a:r>
              <a:rPr lang="ru-RU" sz="1800" b="1" i="1" dirty="0"/>
              <a:t>l</a:t>
            </a:r>
            <a:r>
              <a:rPr lang="ru-RU" sz="1800" b="1" i="1" baseline="-25000" dirty="0">
                <a:sym typeface="Symbol" panose="05050102010706020507" pitchFamily="18" charset="2"/>
              </a:rPr>
              <a:t></a:t>
            </a:r>
            <a:r>
              <a:rPr lang="ru-RU" sz="1800" b="1" baseline="-25000" dirty="0"/>
              <a:t>2</a:t>
            </a:r>
            <a:r>
              <a:rPr lang="ru-RU" sz="1800" b="1" dirty="0"/>
              <a:t> .</a:t>
            </a:r>
            <a:r>
              <a:rPr lang="ru-RU" sz="1800" b="1" i="1" dirty="0"/>
              <a:t> </a:t>
            </a:r>
            <a:r>
              <a:rPr lang="ru-RU" sz="1800" b="1" dirty="0"/>
              <a:t/>
            </a:r>
            <a:br>
              <a:rPr lang="ru-RU" sz="1800" b="1" dirty="0"/>
            </a:br>
            <a:r>
              <a:rPr lang="ru-RU" sz="1800" b="1" dirty="0" smtClean="0"/>
              <a:t> Преобразование </a:t>
            </a:r>
            <a:r>
              <a:rPr lang="ru-RU" sz="1800" b="1" dirty="0"/>
              <a:t>ТД осуществляется с помощью алгебраических систем для каждого типа данных </a:t>
            </a:r>
            <a:r>
              <a:rPr lang="ru-RU" sz="1800" b="1" i="1" dirty="0" err="1"/>
              <a:t>T</a:t>
            </a:r>
            <a:r>
              <a:rPr lang="ru-RU" sz="1800" b="1" baseline="-25000" dirty="0" err="1">
                <a:sym typeface="Symbol" panose="05050102010706020507" pitchFamily="18" charset="2"/>
              </a:rPr>
              <a:t></a:t>
            </a:r>
            <a:r>
              <a:rPr lang="ru-RU" sz="1800" b="1" i="1" baseline="30000" dirty="0" err="1" smtClean="0"/>
              <a:t>t</a:t>
            </a:r>
            <a:r>
              <a:rPr lang="ru-RU" sz="1800" b="1" dirty="0" smtClean="0"/>
              <a:t>:     </a:t>
            </a:r>
            <a:r>
              <a:rPr lang="ru-RU" sz="1800" b="1" i="1" dirty="0" err="1" smtClean="0"/>
              <a:t>G</a:t>
            </a:r>
            <a:r>
              <a:rPr lang="ru-RU" sz="1800" b="1" baseline="-25000" dirty="0" err="1">
                <a:sym typeface="Symbol" panose="05050102010706020507" pitchFamily="18" charset="2"/>
              </a:rPr>
              <a:t></a:t>
            </a:r>
            <a:r>
              <a:rPr lang="ru-RU" sz="1800" b="1" i="1" baseline="30000" dirty="0" err="1"/>
              <a:t>t</a:t>
            </a:r>
            <a:r>
              <a:rPr lang="ru-RU" sz="1800" b="1" i="1" dirty="0"/>
              <a:t> = &lt;</a:t>
            </a:r>
            <a:r>
              <a:rPr lang="ru-RU" sz="1800" b="1" i="1" dirty="0" err="1"/>
              <a:t>X</a:t>
            </a:r>
            <a:r>
              <a:rPr lang="ru-RU" sz="1800" b="1" baseline="-25000" dirty="0" err="1">
                <a:sym typeface="Symbol" panose="05050102010706020507" pitchFamily="18" charset="2"/>
              </a:rPr>
              <a:t></a:t>
            </a:r>
            <a:r>
              <a:rPr lang="ru-RU" sz="1800" b="1" i="1" baseline="30000" dirty="0" err="1"/>
              <a:t>t</a:t>
            </a:r>
            <a:r>
              <a:rPr lang="ru-RU" sz="1800" b="1" baseline="-25000" dirty="0"/>
              <a:t> </a:t>
            </a:r>
            <a:r>
              <a:rPr lang="ru-RU" sz="1800" b="1" dirty="0"/>
              <a:t>, </a:t>
            </a:r>
            <a:r>
              <a:rPr lang="ru-RU" sz="1800" b="1" dirty="0">
                <a:sym typeface="Symbol" panose="05050102010706020507" pitchFamily="18" charset="2"/>
              </a:rPr>
              <a:t></a:t>
            </a:r>
            <a:r>
              <a:rPr lang="ru-RU" sz="1800" b="1" baseline="-25000" dirty="0">
                <a:sym typeface="Symbol" panose="05050102010706020507" pitchFamily="18" charset="2"/>
              </a:rPr>
              <a:t></a:t>
            </a:r>
            <a:r>
              <a:rPr lang="ru-RU" sz="1800" b="1" i="1" baseline="30000" dirty="0"/>
              <a:t>t</a:t>
            </a:r>
            <a:r>
              <a:rPr lang="ru-RU" sz="1800" b="1" i="1" dirty="0"/>
              <a:t> &gt;</a:t>
            </a:r>
            <a:r>
              <a:rPr lang="ru-RU" sz="1800" b="1" dirty="0"/>
              <a:t>,</a:t>
            </a:r>
            <a:br>
              <a:rPr lang="ru-RU" sz="1800" b="1" dirty="0"/>
            </a:br>
            <a:r>
              <a:rPr lang="ru-RU" sz="1800" b="1" dirty="0"/>
              <a:t>где </a:t>
            </a:r>
            <a:r>
              <a:rPr lang="ru-RU" sz="1800" b="1" i="1" dirty="0"/>
              <a:t>t</a:t>
            </a:r>
            <a:r>
              <a:rPr lang="ru-RU" sz="1800" b="1" dirty="0"/>
              <a:t> – тип данных; </a:t>
            </a:r>
            <a:r>
              <a:rPr lang="ru-RU" sz="1800" b="1" i="1" dirty="0" err="1"/>
              <a:t>X</a:t>
            </a:r>
            <a:r>
              <a:rPr lang="ru-RU" sz="1800" b="1" baseline="-25000" dirty="0" err="1">
                <a:sym typeface="Symbol" panose="05050102010706020507" pitchFamily="18" charset="2"/>
              </a:rPr>
              <a:t></a:t>
            </a:r>
            <a:r>
              <a:rPr lang="ru-RU" sz="1800" b="1" i="1" baseline="30000" dirty="0" err="1"/>
              <a:t>t</a:t>
            </a:r>
            <a:r>
              <a:rPr lang="ru-RU" sz="1800" b="1" dirty="0"/>
              <a:t> – множество значений, которые могут принимать переменные этого типа; </a:t>
            </a:r>
            <a:r>
              <a:rPr lang="ru-RU" sz="1800" b="1" i="1" dirty="0" smtClean="0"/>
              <a:t> </a:t>
            </a:r>
            <a:r>
              <a:rPr lang="ru-RU" sz="1800" b="1" dirty="0">
                <a:sym typeface="Symbol" panose="05050102010706020507" pitchFamily="18" charset="2"/>
              </a:rPr>
              <a:t></a:t>
            </a:r>
            <a:r>
              <a:rPr lang="ru-RU" sz="1800" b="1" baseline="-25000" dirty="0">
                <a:sym typeface="Symbol" panose="05050102010706020507" pitchFamily="18" charset="2"/>
              </a:rPr>
              <a:t></a:t>
            </a:r>
            <a:r>
              <a:rPr lang="ru-RU" sz="1800" b="1" i="1" baseline="30000" dirty="0"/>
              <a:t>t </a:t>
            </a:r>
            <a:r>
              <a:rPr lang="ru-RU" sz="1800" b="1" dirty="0"/>
              <a:t> – множество операций над этими ТД</a:t>
            </a:r>
            <a:r>
              <a:rPr lang="ru-RU" sz="1800" b="1" dirty="0" smtClean="0"/>
              <a:t>.</a:t>
            </a:r>
            <a:br>
              <a:rPr lang="ru-RU" sz="1800" b="1" dirty="0" smtClean="0"/>
            </a:br>
            <a:r>
              <a:rPr lang="ru-RU" sz="1800" b="1" dirty="0" smtClean="0"/>
              <a:t>Простым </a:t>
            </a:r>
            <a:r>
              <a:rPr lang="ru-RU" sz="1800" b="1" dirty="0"/>
              <a:t>и сложным ТД современных  ЯП соответствуют два класса алгебраических систем</a:t>
            </a:r>
            <a:r>
              <a:rPr lang="ru-RU" sz="1800" b="1" dirty="0" smtClean="0"/>
              <a:t>:    </a:t>
            </a:r>
            <a:r>
              <a:rPr lang="ru-RU" sz="1800" b="1" dirty="0">
                <a:sym typeface="Symbol" panose="05050102010706020507" pitchFamily="18" charset="2"/>
              </a:rPr>
              <a:t></a:t>
            </a:r>
            <a:r>
              <a:rPr lang="en-GB" sz="1800" b="1" baseline="-25000" dirty="0"/>
              <a:t>1</a:t>
            </a:r>
            <a:r>
              <a:rPr lang="en-GB" sz="1800" b="1" dirty="0"/>
              <a:t> = {</a:t>
            </a:r>
            <a:r>
              <a:rPr lang="en-GB" sz="1800" b="1" i="1" dirty="0"/>
              <a:t>G </a:t>
            </a:r>
            <a:r>
              <a:rPr lang="ru-RU" sz="1800" b="1" baseline="-25000" dirty="0">
                <a:sym typeface="Symbol" panose="05050102010706020507" pitchFamily="18" charset="2"/>
              </a:rPr>
              <a:t></a:t>
            </a:r>
            <a:r>
              <a:rPr lang="en-GB" sz="1800" b="1" i="1" baseline="30000" dirty="0"/>
              <a:t>b</a:t>
            </a:r>
            <a:r>
              <a:rPr lang="en-GB" sz="1800" b="1" i="1" dirty="0"/>
              <a:t> </a:t>
            </a:r>
            <a:r>
              <a:rPr lang="en-GB" sz="1800" b="1" dirty="0"/>
              <a:t>,</a:t>
            </a:r>
            <a:r>
              <a:rPr lang="en-GB" sz="1800" b="1" i="1" dirty="0"/>
              <a:t> G</a:t>
            </a:r>
            <a:r>
              <a:rPr lang="ru-RU" sz="1800" b="1" baseline="-25000" dirty="0">
                <a:sym typeface="Symbol" panose="05050102010706020507" pitchFamily="18" charset="2"/>
              </a:rPr>
              <a:t></a:t>
            </a:r>
            <a:r>
              <a:rPr lang="en-GB" sz="1800" b="1" i="1" baseline="30000" dirty="0"/>
              <a:t>c</a:t>
            </a:r>
            <a:r>
              <a:rPr lang="en-GB" sz="1800" b="1" dirty="0"/>
              <a:t> ,</a:t>
            </a:r>
            <a:r>
              <a:rPr lang="en-GB" sz="1800" b="1" i="1" dirty="0"/>
              <a:t>  G</a:t>
            </a:r>
            <a:r>
              <a:rPr lang="ru-RU" sz="1800" b="1" baseline="-25000" dirty="0">
                <a:sym typeface="Symbol" panose="05050102010706020507" pitchFamily="18" charset="2"/>
              </a:rPr>
              <a:t></a:t>
            </a:r>
            <a:r>
              <a:rPr lang="en-GB" sz="1800" b="1" i="1" baseline="30000" dirty="0" err="1"/>
              <a:t>i</a:t>
            </a:r>
            <a:r>
              <a:rPr lang="en-GB" sz="1800" b="1" dirty="0"/>
              <a:t> ,</a:t>
            </a:r>
            <a:r>
              <a:rPr lang="en-GB" sz="1800" b="1" i="1" dirty="0"/>
              <a:t> G</a:t>
            </a:r>
            <a:r>
              <a:rPr lang="ru-RU" sz="1800" b="1" baseline="-25000" dirty="0">
                <a:sym typeface="Symbol" panose="05050102010706020507" pitchFamily="18" charset="2"/>
              </a:rPr>
              <a:t></a:t>
            </a:r>
            <a:r>
              <a:rPr lang="en-GB" sz="1800" b="1" i="1" baseline="30000" dirty="0"/>
              <a:t>r</a:t>
            </a:r>
            <a:r>
              <a:rPr lang="en-GB" sz="1800" b="1" dirty="0"/>
              <a:t>}</a:t>
            </a:r>
            <a:r>
              <a:rPr lang="en-US" sz="1800" b="1" dirty="0"/>
              <a:t>,</a:t>
            </a:r>
            <a:r>
              <a:rPr lang="ru-RU" sz="1800" b="1" dirty="0"/>
              <a:t/>
            </a:r>
            <a:br>
              <a:rPr lang="ru-RU" sz="1800" b="1" dirty="0"/>
            </a:br>
            <a:r>
              <a:rPr lang="en-US" sz="1800" b="1" dirty="0"/>
              <a:t>                                    </a:t>
            </a:r>
            <a:r>
              <a:rPr lang="ru-RU" sz="1800" b="1" dirty="0" smtClean="0"/>
              <a:t>          </a:t>
            </a:r>
            <a:r>
              <a:rPr lang="en-US" sz="1800" b="1" dirty="0" smtClean="0"/>
              <a:t>  </a:t>
            </a:r>
            <a:r>
              <a:rPr lang="ru-RU" sz="1800" b="1" dirty="0">
                <a:sym typeface="Symbol" panose="05050102010706020507" pitchFamily="18" charset="2"/>
              </a:rPr>
              <a:t></a:t>
            </a:r>
            <a:r>
              <a:rPr lang="en-US" sz="1800" b="1" baseline="-25000" dirty="0"/>
              <a:t>2</a:t>
            </a:r>
            <a:r>
              <a:rPr lang="en-US" sz="1800" b="1" dirty="0"/>
              <a:t> = {</a:t>
            </a:r>
            <a:r>
              <a:rPr lang="en-GB" sz="1800" b="1" i="1" dirty="0"/>
              <a:t>G</a:t>
            </a:r>
            <a:r>
              <a:rPr lang="ru-RU" sz="1800" b="1" baseline="-25000" dirty="0">
                <a:sym typeface="Symbol" panose="05050102010706020507" pitchFamily="18" charset="2"/>
              </a:rPr>
              <a:t></a:t>
            </a:r>
            <a:r>
              <a:rPr lang="en-GB" sz="1800" b="1" baseline="30000" dirty="0"/>
              <a:t>a</a:t>
            </a:r>
            <a:r>
              <a:rPr lang="en-US" sz="1800" b="1" dirty="0"/>
              <a:t> ,</a:t>
            </a:r>
            <a:r>
              <a:rPr lang="en-US" sz="1800" b="1" i="1" dirty="0"/>
              <a:t> </a:t>
            </a:r>
            <a:r>
              <a:rPr lang="en-GB" sz="1800" b="1" i="1" dirty="0"/>
              <a:t>G</a:t>
            </a:r>
            <a:r>
              <a:rPr lang="ru-RU" sz="1800" b="1" baseline="-25000" dirty="0">
                <a:sym typeface="Symbol" panose="05050102010706020507" pitchFamily="18" charset="2"/>
              </a:rPr>
              <a:t></a:t>
            </a:r>
            <a:r>
              <a:rPr lang="en-GB" sz="1800" b="1" i="1" baseline="30000" dirty="0"/>
              <a:t>z </a:t>
            </a:r>
            <a:r>
              <a:rPr lang="en-US" sz="1800" b="1" dirty="0"/>
              <a:t>,</a:t>
            </a:r>
            <a:r>
              <a:rPr lang="en-US" sz="1800" b="1" i="1" dirty="0"/>
              <a:t> </a:t>
            </a:r>
            <a:r>
              <a:rPr lang="en-GB" sz="1800" b="1" i="1" dirty="0"/>
              <a:t>G </a:t>
            </a:r>
            <a:r>
              <a:rPr lang="ru-RU" sz="1800" b="1" baseline="-25000" dirty="0">
                <a:sym typeface="Symbol" panose="05050102010706020507" pitchFamily="18" charset="2"/>
              </a:rPr>
              <a:t></a:t>
            </a:r>
            <a:r>
              <a:rPr lang="en-GB" sz="1800" b="1" i="1" baseline="30000" dirty="0"/>
              <a:t>u</a:t>
            </a:r>
            <a:r>
              <a:rPr lang="en-US" sz="1800" b="1" dirty="0"/>
              <a:t> ,</a:t>
            </a:r>
            <a:r>
              <a:rPr lang="en-US" sz="1800" b="1" i="1" dirty="0"/>
              <a:t> </a:t>
            </a:r>
            <a:r>
              <a:rPr lang="en-GB" sz="1800" b="1" i="1" dirty="0"/>
              <a:t>G</a:t>
            </a:r>
            <a:r>
              <a:rPr lang="ru-RU" sz="1800" b="1" baseline="-25000" dirty="0">
                <a:sym typeface="Symbol" panose="05050102010706020507" pitchFamily="18" charset="2"/>
              </a:rPr>
              <a:t></a:t>
            </a:r>
            <a:r>
              <a:rPr lang="en-GB" sz="1800" b="1" i="1" baseline="30000" dirty="0"/>
              <a:t>e</a:t>
            </a:r>
            <a:r>
              <a:rPr lang="en-US" sz="1800" b="1" dirty="0"/>
              <a:t>},                                                    </a:t>
            </a:r>
            <a:r>
              <a:rPr lang="ru-RU" sz="1800" b="1" dirty="0"/>
              <a:t/>
            </a:r>
            <a:br>
              <a:rPr lang="ru-RU" sz="1800" b="1" dirty="0"/>
            </a:br>
            <a:r>
              <a:rPr lang="ru-RU" sz="1800" b="1" dirty="0"/>
              <a:t>где</a:t>
            </a:r>
            <a:r>
              <a:rPr lang="en-GB" sz="1800" b="1" i="1" dirty="0"/>
              <a:t> t = b</a:t>
            </a:r>
            <a:r>
              <a:rPr lang="en-GB" sz="1800" b="1" dirty="0"/>
              <a:t>,</a:t>
            </a:r>
            <a:r>
              <a:rPr lang="en-GB" sz="1800" b="1" i="1" dirty="0"/>
              <a:t> c</a:t>
            </a:r>
            <a:r>
              <a:rPr lang="en-GB" sz="1800" b="1" dirty="0"/>
              <a:t>,</a:t>
            </a:r>
            <a:r>
              <a:rPr lang="en-GB" sz="1800" b="1" i="1" dirty="0"/>
              <a:t> </a:t>
            </a:r>
            <a:r>
              <a:rPr lang="en-GB" sz="1800" b="1" i="1" dirty="0" err="1"/>
              <a:t>i</a:t>
            </a:r>
            <a:r>
              <a:rPr lang="en-GB" sz="1800" b="1" dirty="0"/>
              <a:t>,</a:t>
            </a:r>
            <a:r>
              <a:rPr lang="en-GB" sz="1800" b="1" i="1" dirty="0"/>
              <a:t> r</a:t>
            </a:r>
            <a:r>
              <a:rPr lang="en-GB" sz="1800" b="1" dirty="0"/>
              <a:t>,</a:t>
            </a:r>
            <a:r>
              <a:rPr lang="en-GB" sz="1800" b="1" i="1" dirty="0"/>
              <a:t> a</a:t>
            </a:r>
            <a:r>
              <a:rPr lang="en-GB" sz="1800" b="1" dirty="0"/>
              <a:t>,</a:t>
            </a:r>
            <a:r>
              <a:rPr lang="en-GB" sz="1800" b="1" i="1" dirty="0"/>
              <a:t> z</a:t>
            </a:r>
            <a:r>
              <a:rPr lang="en-GB" sz="1800" b="1" dirty="0"/>
              <a:t>,</a:t>
            </a:r>
            <a:r>
              <a:rPr lang="en-GB" sz="1800" b="1" i="1" dirty="0"/>
              <a:t> u</a:t>
            </a:r>
            <a:r>
              <a:rPr lang="en-GB" sz="1800" b="1" dirty="0"/>
              <a:t>,</a:t>
            </a:r>
            <a:r>
              <a:rPr lang="en-GB" sz="1800" b="1" i="1" dirty="0"/>
              <a:t> </a:t>
            </a:r>
            <a:r>
              <a:rPr lang="en-GB" sz="1800" b="1" i="1" dirty="0" smtClean="0"/>
              <a:t>e</a:t>
            </a:r>
            <a:r>
              <a:rPr lang="en-GB" sz="1800" b="1" dirty="0" smtClean="0"/>
              <a:t>.</a:t>
            </a:r>
            <a:r>
              <a:rPr lang="ru-RU" sz="1800" b="1" dirty="0" smtClean="0"/>
              <a:t>   Каждый </a:t>
            </a:r>
            <a:r>
              <a:rPr lang="ru-RU" sz="1800" b="1" dirty="0"/>
              <a:t>элемент </a:t>
            </a:r>
            <a:r>
              <a:rPr lang="ru-RU" sz="1800" b="1" dirty="0" smtClean="0"/>
              <a:t>из класса </a:t>
            </a:r>
            <a:r>
              <a:rPr lang="ru-RU" sz="1800" b="1" dirty="0"/>
              <a:t>простых и сложных ТД определяется на множестве  значений и операций над ними:</a:t>
            </a:r>
            <a:br>
              <a:rPr lang="ru-RU" sz="1800" b="1" dirty="0"/>
            </a:br>
            <a:r>
              <a:rPr lang="ru-RU" sz="1800" b="1" dirty="0" smtClean="0"/>
              <a:t>                                              </a:t>
            </a:r>
            <a:r>
              <a:rPr lang="en-GB" sz="1800" b="1" i="1" dirty="0" smtClean="0"/>
              <a:t>G</a:t>
            </a:r>
            <a:r>
              <a:rPr lang="ru-RU" sz="1800" b="1" baseline="-25000" dirty="0">
                <a:sym typeface="Symbol" panose="05050102010706020507" pitchFamily="18" charset="2"/>
              </a:rPr>
              <a:t></a:t>
            </a:r>
            <a:r>
              <a:rPr lang="en-GB" sz="1800" b="1" i="1" baseline="30000" dirty="0"/>
              <a:t>t</a:t>
            </a:r>
            <a:r>
              <a:rPr lang="ru-RU" sz="1800" b="1" i="1" dirty="0"/>
              <a:t> = &lt;</a:t>
            </a:r>
            <a:r>
              <a:rPr lang="en-GB" sz="1800" b="1" i="1" dirty="0"/>
              <a:t>X</a:t>
            </a:r>
            <a:r>
              <a:rPr lang="ru-RU" sz="1800" b="1" baseline="-25000" dirty="0">
                <a:sym typeface="Symbol" panose="05050102010706020507" pitchFamily="18" charset="2"/>
              </a:rPr>
              <a:t></a:t>
            </a:r>
            <a:r>
              <a:rPr lang="en-GB" sz="1800" b="1" i="1" baseline="30000" dirty="0"/>
              <a:t>t</a:t>
            </a:r>
            <a:r>
              <a:rPr lang="en-GB" sz="1800" b="1" i="1" baseline="-25000" dirty="0"/>
              <a:t> </a:t>
            </a:r>
            <a:r>
              <a:rPr lang="ru-RU" sz="1800" b="1" dirty="0"/>
              <a:t> ,</a:t>
            </a:r>
            <a:r>
              <a:rPr lang="ru-RU" sz="1800" b="1" i="1" dirty="0"/>
              <a:t> </a:t>
            </a:r>
            <a:r>
              <a:rPr lang="ru-RU" sz="1800" b="1" dirty="0">
                <a:sym typeface="Symbol" panose="05050102010706020507" pitchFamily="18" charset="2"/>
              </a:rPr>
              <a:t></a:t>
            </a:r>
            <a:r>
              <a:rPr lang="ru-RU" sz="1800" b="1" baseline="-25000" dirty="0">
                <a:sym typeface="Symbol" panose="05050102010706020507" pitchFamily="18" charset="2"/>
              </a:rPr>
              <a:t></a:t>
            </a:r>
            <a:r>
              <a:rPr lang="en-GB" sz="1800" b="1" i="1" baseline="30000" dirty="0"/>
              <a:t>t</a:t>
            </a:r>
            <a:r>
              <a:rPr lang="ru-RU" sz="1800" b="1" i="1" dirty="0"/>
              <a:t> &gt;</a:t>
            </a:r>
            <a:r>
              <a:rPr lang="ru-RU" sz="1800" b="1" dirty="0"/>
              <a:t>.</a:t>
            </a:r>
            <a:br>
              <a:rPr lang="ru-RU" sz="1800" b="1" dirty="0"/>
            </a:br>
            <a:r>
              <a:rPr lang="ru-RU" sz="1800" dirty="0"/>
              <a:t/>
            </a:r>
            <a:br>
              <a:rPr lang="ru-RU" sz="1800" dirty="0"/>
            </a:br>
            <a:r>
              <a:rPr lang="ru-RU" altLang="ru-RU" sz="1800" b="1" dirty="0" smtClean="0">
                <a:solidFill>
                  <a:srgbClr val="0070C0"/>
                </a:solidFill>
              </a:rPr>
              <a:t/>
            </a:r>
            <a:br>
              <a:rPr lang="ru-RU" altLang="ru-RU" sz="1800" b="1" dirty="0" smtClean="0">
                <a:solidFill>
                  <a:srgbClr val="0070C0"/>
                </a:solidFill>
              </a:rPr>
            </a:br>
            <a:r>
              <a:rPr lang="ru-RU" altLang="ru-RU" sz="1800" dirty="0" smtClean="0"/>
              <a:t/>
            </a:r>
            <a:br>
              <a:rPr lang="ru-RU" altLang="ru-RU" sz="1800" dirty="0" smtClean="0"/>
            </a:br>
            <a:r>
              <a:rPr lang="ru-RU" altLang="ru-RU" sz="1800" dirty="0" smtClean="0"/>
              <a:t/>
            </a:r>
            <a:br>
              <a:rPr lang="ru-RU" altLang="ru-RU" sz="1800" dirty="0" smtClean="0"/>
            </a:br>
            <a:endParaRPr lang="ru-RU" altLang="ru-RU" sz="1800" b="1" dirty="0" smtClean="0">
              <a:solidFill>
                <a:schemeClr val="tx1"/>
              </a:solidFill>
            </a:endParaRPr>
          </a:p>
        </p:txBody>
      </p:sp>
      <p:sp>
        <p:nvSpPr>
          <p:cNvPr id="11267" name="Rectangle 3"/>
          <p:cNvSpPr>
            <a:spLocks noChangeArrowheads="1"/>
          </p:cNvSpPr>
          <p:nvPr/>
        </p:nvSpPr>
        <p:spPr bwMode="auto">
          <a:xfrm>
            <a:off x="2252663" y="17605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ru-RU" altLang="ru-RU" sz="1800"/>
          </a:p>
        </p:txBody>
      </p:sp>
    </p:spTree>
    <p:extLst>
      <p:ext uri="{BB962C8B-B14F-4D97-AF65-F5344CB8AC3E}">
        <p14:creationId xmlns:p14="http://schemas.microsoft.com/office/powerpoint/2010/main" val="8035345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180528" y="-1467544"/>
            <a:ext cx="9433049" cy="8109520"/>
          </a:xfrm>
        </p:spPr>
        <p:txBody>
          <a:bodyPr/>
          <a:lstStyle/>
          <a:p>
            <a:pPr algn="l"/>
            <a:r>
              <a:rPr lang="ru-RU" sz="1800" b="1" dirty="0" smtClean="0">
                <a:solidFill>
                  <a:srgbClr val="0070C0"/>
                </a:solidFill>
              </a:rPr>
              <a:t/>
            </a:r>
            <a:br>
              <a:rPr lang="ru-RU" sz="1800" b="1" dirty="0" smtClean="0">
                <a:solidFill>
                  <a:srgbClr val="0070C0"/>
                </a:solidFill>
              </a:rPr>
            </a:br>
            <a:r>
              <a:rPr lang="ru-RU" sz="1800" b="1" dirty="0">
                <a:solidFill>
                  <a:srgbClr val="0070C0"/>
                </a:solidFill>
              </a:rPr>
              <a:t/>
            </a:r>
            <a:br>
              <a:rPr lang="ru-RU" sz="1800" b="1" dirty="0">
                <a:solidFill>
                  <a:srgbClr val="0070C0"/>
                </a:solidFill>
              </a:rPr>
            </a:br>
            <a:r>
              <a:rPr lang="ru-RU" sz="1800" b="1" dirty="0" smtClean="0">
                <a:solidFill>
                  <a:srgbClr val="0070C0"/>
                </a:solidFill>
              </a:rPr>
              <a:t/>
            </a:r>
            <a:br>
              <a:rPr lang="ru-RU" sz="1800" b="1" dirty="0" smtClean="0">
                <a:solidFill>
                  <a:srgbClr val="0070C0"/>
                </a:solidFill>
              </a:rPr>
            </a:br>
            <a:r>
              <a:rPr lang="ru-RU" sz="1800" b="1" dirty="0" smtClean="0">
                <a:solidFill>
                  <a:srgbClr val="0070C0"/>
                </a:solidFill>
              </a:rPr>
              <a:t/>
            </a:r>
            <a:br>
              <a:rPr lang="ru-RU" sz="1800" b="1" dirty="0" smtClean="0">
                <a:solidFill>
                  <a:srgbClr val="0070C0"/>
                </a:solidFill>
              </a:rPr>
            </a:br>
            <a:r>
              <a:rPr lang="ru-RU" sz="1800" b="1" dirty="0" smtClean="0">
                <a:solidFill>
                  <a:srgbClr val="0070C0"/>
                </a:solidFill>
              </a:rPr>
              <a:t>Каждый </a:t>
            </a:r>
            <a:r>
              <a:rPr lang="ru-RU" sz="1800" b="1" dirty="0">
                <a:solidFill>
                  <a:srgbClr val="0070C0"/>
                </a:solidFill>
              </a:rPr>
              <a:t>элемент </a:t>
            </a:r>
            <a:r>
              <a:rPr lang="ru-RU" sz="1800" b="1" dirty="0" smtClean="0">
                <a:solidFill>
                  <a:srgbClr val="0070C0"/>
                </a:solidFill>
              </a:rPr>
              <a:t>из класса </a:t>
            </a:r>
            <a:r>
              <a:rPr lang="ru-RU" sz="1800" b="1" dirty="0">
                <a:solidFill>
                  <a:srgbClr val="0070C0"/>
                </a:solidFill>
              </a:rPr>
              <a:t>простых и сложных ТД</a:t>
            </a:r>
            <a:r>
              <a:rPr lang="ru-RU" sz="1800" b="1" dirty="0"/>
              <a:t> определяется на множестве  значений и операций над ними:</a:t>
            </a:r>
            <a:br>
              <a:rPr lang="ru-RU" sz="1800" b="1" dirty="0"/>
            </a:br>
            <a:r>
              <a:rPr lang="ru-RU" sz="1800" b="1" dirty="0" smtClean="0"/>
              <a:t>                          </a:t>
            </a:r>
            <a:r>
              <a:rPr lang="en-GB" sz="1800" b="1" i="1" dirty="0" smtClean="0"/>
              <a:t>G</a:t>
            </a:r>
            <a:r>
              <a:rPr lang="ru-RU" sz="1800" b="1" baseline="-25000" dirty="0">
                <a:sym typeface="Symbol" panose="05050102010706020507" pitchFamily="18" charset="2"/>
              </a:rPr>
              <a:t></a:t>
            </a:r>
            <a:r>
              <a:rPr lang="en-GB" sz="1800" b="1" i="1" baseline="30000" dirty="0"/>
              <a:t>t</a:t>
            </a:r>
            <a:r>
              <a:rPr lang="ru-RU" sz="1800" b="1" i="1" dirty="0"/>
              <a:t> = &lt;</a:t>
            </a:r>
            <a:r>
              <a:rPr lang="en-GB" sz="1800" b="1" i="1" dirty="0"/>
              <a:t>X</a:t>
            </a:r>
            <a:r>
              <a:rPr lang="ru-RU" sz="1800" b="1" baseline="-25000" dirty="0">
                <a:sym typeface="Symbol" panose="05050102010706020507" pitchFamily="18" charset="2"/>
              </a:rPr>
              <a:t></a:t>
            </a:r>
            <a:r>
              <a:rPr lang="en-GB" sz="1800" b="1" i="1" baseline="30000" dirty="0"/>
              <a:t>t</a:t>
            </a:r>
            <a:r>
              <a:rPr lang="en-GB" sz="1800" b="1" i="1" baseline="-25000" dirty="0"/>
              <a:t> </a:t>
            </a:r>
            <a:r>
              <a:rPr lang="ru-RU" sz="1800" b="1" dirty="0"/>
              <a:t> ,</a:t>
            </a:r>
            <a:r>
              <a:rPr lang="ru-RU" sz="1800" b="1" i="1" dirty="0"/>
              <a:t> </a:t>
            </a:r>
            <a:r>
              <a:rPr lang="ru-RU" sz="1800" b="1" dirty="0">
                <a:sym typeface="Symbol" panose="05050102010706020507" pitchFamily="18" charset="2"/>
              </a:rPr>
              <a:t></a:t>
            </a:r>
            <a:r>
              <a:rPr lang="ru-RU" sz="1800" b="1" baseline="-25000" dirty="0">
                <a:sym typeface="Symbol" panose="05050102010706020507" pitchFamily="18" charset="2"/>
              </a:rPr>
              <a:t></a:t>
            </a:r>
            <a:r>
              <a:rPr lang="en-GB" sz="1800" b="1" i="1" baseline="30000" dirty="0"/>
              <a:t>t</a:t>
            </a:r>
            <a:r>
              <a:rPr lang="ru-RU" sz="1800" b="1" i="1" dirty="0"/>
              <a:t> </a:t>
            </a:r>
            <a:r>
              <a:rPr lang="ru-RU" sz="1800" b="1" i="1" dirty="0" smtClean="0"/>
              <a:t>&gt;</a:t>
            </a:r>
            <a:r>
              <a:rPr lang="ru-RU" sz="1800" b="1" dirty="0" smtClean="0"/>
              <a:t>.</a:t>
            </a:r>
            <a:br>
              <a:rPr lang="ru-RU" sz="1800" b="1" dirty="0" smtClean="0"/>
            </a:br>
            <a:r>
              <a:rPr lang="ru-RU" sz="1800" b="1" dirty="0" smtClean="0"/>
              <a:t>Операциям </a:t>
            </a:r>
            <a:r>
              <a:rPr lang="ru-RU" sz="1800" b="1" dirty="0"/>
              <a:t>преобразования каждого </a:t>
            </a:r>
            <a:r>
              <a:rPr lang="ru-RU" sz="1800" b="1" i="1" dirty="0"/>
              <a:t>t</a:t>
            </a:r>
            <a:r>
              <a:rPr lang="ru-RU" sz="1800" b="1" dirty="0"/>
              <a:t> </a:t>
            </a:r>
            <a:r>
              <a:rPr lang="ru-RU" sz="1800" b="1" dirty="0" smtClean="0"/>
              <a:t>-типа </a:t>
            </a:r>
            <a:r>
              <a:rPr lang="ru-RU" sz="1800" b="1" dirty="0"/>
              <a:t>данных соответствует изоморфное отображение двух алгебраических систем с совместимыми ТД двух разных ЯП. В классе систем </a:t>
            </a:r>
            <a:r>
              <a:rPr lang="ru-RU" sz="1800" b="1" dirty="0">
                <a:sym typeface="Symbol" panose="05050102010706020507" pitchFamily="18" charset="2"/>
              </a:rPr>
              <a:t></a:t>
            </a:r>
            <a:r>
              <a:rPr lang="ru-RU" sz="1800" b="1" baseline="-25000" dirty="0"/>
              <a:t>1</a:t>
            </a:r>
            <a:r>
              <a:rPr lang="ru-RU" sz="1800" b="1" dirty="0"/>
              <a:t> и </a:t>
            </a:r>
            <a:r>
              <a:rPr lang="ru-RU" sz="1800" b="1" dirty="0">
                <a:sym typeface="Symbol" panose="05050102010706020507" pitchFamily="18" charset="2"/>
              </a:rPr>
              <a:t></a:t>
            </a:r>
            <a:r>
              <a:rPr lang="ru-RU" sz="1800" b="1" baseline="-25000" dirty="0"/>
              <a:t>2</a:t>
            </a:r>
            <a:r>
              <a:rPr lang="ru-RU" sz="1800" b="1" dirty="0"/>
              <a:t> преобразование ТД </a:t>
            </a:r>
            <a:r>
              <a:rPr lang="ru-RU" sz="1800" b="1" i="1" dirty="0"/>
              <a:t>t </a:t>
            </a:r>
            <a:r>
              <a:rPr lang="ru-RU" sz="1800" b="1" dirty="0">
                <a:sym typeface="Symbol" panose="05050102010706020507" pitchFamily="18" charset="2"/>
              </a:rPr>
              <a:t></a:t>
            </a:r>
            <a:r>
              <a:rPr lang="ru-RU" sz="1800" b="1" i="1" dirty="0"/>
              <a:t> q </a:t>
            </a:r>
            <a:r>
              <a:rPr lang="ru-RU" sz="1800" b="1" dirty="0"/>
              <a:t> для пары языков </a:t>
            </a:r>
            <a:r>
              <a:rPr lang="ru-RU" sz="1800" b="1" i="1" dirty="0" err="1"/>
              <a:t>l</a:t>
            </a:r>
            <a:r>
              <a:rPr lang="ru-RU" sz="1800" b="1" i="1" baseline="-25000" dirty="0" err="1"/>
              <a:t>t</a:t>
            </a:r>
            <a:r>
              <a:rPr lang="ru-RU" sz="1800" b="1" i="1" baseline="-25000" dirty="0"/>
              <a:t> </a:t>
            </a:r>
            <a:r>
              <a:rPr lang="ru-RU" sz="1800" b="1" dirty="0"/>
              <a:t>и </a:t>
            </a:r>
            <a:r>
              <a:rPr lang="ru-RU" sz="1800" b="1" i="1" dirty="0" err="1"/>
              <a:t>l</a:t>
            </a:r>
            <a:r>
              <a:rPr lang="ru-RU" sz="1800" b="1" i="1" baseline="-25000" dirty="0" err="1"/>
              <a:t>q</a:t>
            </a:r>
            <a:r>
              <a:rPr lang="ru-RU" sz="1800" b="1" baseline="-25000" dirty="0"/>
              <a:t> </a:t>
            </a:r>
            <a:r>
              <a:rPr lang="ru-RU" sz="1800" b="1" dirty="0"/>
              <a:t> обладает  такими свойствами отображений:</a:t>
            </a:r>
            <a:br>
              <a:rPr lang="ru-RU" sz="1800" b="1" dirty="0"/>
            </a:br>
            <a:r>
              <a:rPr lang="ru-RU" sz="1800" b="1" dirty="0" smtClean="0"/>
              <a:t>     1</a:t>
            </a:r>
            <a:r>
              <a:rPr lang="ru-RU" sz="1800" b="1" dirty="0"/>
              <a:t>) </a:t>
            </a:r>
            <a:r>
              <a:rPr lang="ru-RU" sz="1800" b="1" i="1" dirty="0" err="1"/>
              <a:t>G</a:t>
            </a:r>
            <a:r>
              <a:rPr lang="ru-RU" sz="1800" b="1" baseline="-25000" dirty="0" err="1">
                <a:sym typeface="Symbol" panose="05050102010706020507" pitchFamily="18" charset="2"/>
              </a:rPr>
              <a:t></a:t>
            </a:r>
            <a:r>
              <a:rPr lang="ru-RU" sz="1800" b="1" i="1" baseline="30000" dirty="0" err="1"/>
              <a:t>t</a:t>
            </a:r>
            <a:r>
              <a:rPr lang="ru-RU" sz="1800" b="1" dirty="0"/>
              <a:t> и </a:t>
            </a:r>
            <a:r>
              <a:rPr lang="ru-RU" sz="1800" b="1" i="1" dirty="0" err="1"/>
              <a:t>G</a:t>
            </a:r>
            <a:r>
              <a:rPr lang="ru-RU" sz="1800" b="1" baseline="-25000" dirty="0" err="1">
                <a:sym typeface="Symbol" panose="05050102010706020507" pitchFamily="18" charset="2"/>
              </a:rPr>
              <a:t></a:t>
            </a:r>
            <a:r>
              <a:rPr lang="ru-RU" sz="1800" b="1" i="1" baseline="30000" dirty="0" err="1"/>
              <a:t>q</a:t>
            </a:r>
            <a:r>
              <a:rPr lang="ru-RU" sz="1800" b="1" i="1" dirty="0"/>
              <a:t> </a:t>
            </a:r>
            <a:r>
              <a:rPr lang="ru-RU" sz="1800" b="1" dirty="0"/>
              <a:t>– изоморфны (</a:t>
            </a:r>
            <a:r>
              <a:rPr lang="ru-RU" sz="1800" b="1" i="1" dirty="0"/>
              <a:t>q</a:t>
            </a:r>
            <a:r>
              <a:rPr lang="ru-RU" sz="1800" b="1" dirty="0"/>
              <a:t> определенный на одном множестве, что и </a:t>
            </a:r>
            <a:r>
              <a:rPr lang="ru-RU" sz="1800" b="1" i="1" dirty="0"/>
              <a:t>t</a:t>
            </a:r>
            <a:r>
              <a:rPr lang="ru-RU" sz="1800" b="1" dirty="0"/>
              <a:t>);</a:t>
            </a:r>
            <a:br>
              <a:rPr lang="ru-RU" sz="1800" b="1" dirty="0"/>
            </a:br>
            <a:r>
              <a:rPr lang="ru-RU" sz="1800" b="1" dirty="0" smtClean="0"/>
              <a:t>     2</a:t>
            </a:r>
            <a:r>
              <a:rPr lang="ru-RU" sz="1800" b="1" dirty="0"/>
              <a:t>) между </a:t>
            </a:r>
            <a:r>
              <a:rPr lang="ru-RU" sz="1800" b="1" i="1" dirty="0" err="1"/>
              <a:t>X</a:t>
            </a:r>
            <a:r>
              <a:rPr lang="ru-RU" sz="1800" b="1" baseline="-25000" dirty="0" err="1">
                <a:sym typeface="Symbol" panose="05050102010706020507" pitchFamily="18" charset="2"/>
              </a:rPr>
              <a:t></a:t>
            </a:r>
            <a:r>
              <a:rPr lang="ru-RU" sz="1800" b="1" i="1" baseline="30000" dirty="0" err="1"/>
              <a:t>t</a:t>
            </a:r>
            <a:r>
              <a:rPr lang="ru-RU" sz="1800" b="1" dirty="0"/>
              <a:t> и </a:t>
            </a:r>
            <a:r>
              <a:rPr lang="ru-RU" sz="1800" b="1" i="1" dirty="0" err="1"/>
              <a:t>X</a:t>
            </a:r>
            <a:r>
              <a:rPr lang="ru-RU" sz="1800" b="1" baseline="-25000" dirty="0" err="1">
                <a:sym typeface="Symbol" panose="05050102010706020507" pitchFamily="18" charset="2"/>
              </a:rPr>
              <a:t></a:t>
            </a:r>
            <a:r>
              <a:rPr lang="ru-RU" sz="1800" b="1" i="1" baseline="30000" dirty="0" err="1"/>
              <a:t>q</a:t>
            </a:r>
            <a:r>
              <a:rPr lang="ru-RU" sz="1800" b="1" dirty="0"/>
              <a:t> существует изоморфизм, для которых  множества </a:t>
            </a:r>
            <a:r>
              <a:rPr lang="ru-RU" sz="1800" b="1" dirty="0">
                <a:sym typeface="Symbol" panose="05050102010706020507" pitchFamily="18" charset="2"/>
              </a:rPr>
              <a:t></a:t>
            </a:r>
            <a:r>
              <a:rPr lang="ru-RU" sz="1800" b="1" baseline="-25000" dirty="0">
                <a:sym typeface="Symbol" panose="05050102010706020507" pitchFamily="18" charset="2"/>
              </a:rPr>
              <a:t></a:t>
            </a:r>
            <a:r>
              <a:rPr lang="ru-RU" sz="1800" b="1" baseline="30000" dirty="0"/>
              <a:t>t</a:t>
            </a:r>
            <a:r>
              <a:rPr lang="ru-RU" sz="1800" b="1" dirty="0"/>
              <a:t> и </a:t>
            </a:r>
            <a:r>
              <a:rPr lang="ru-RU" sz="1800" b="1" dirty="0">
                <a:sym typeface="Symbol" panose="05050102010706020507" pitchFamily="18" charset="2"/>
              </a:rPr>
              <a:t></a:t>
            </a:r>
            <a:r>
              <a:rPr lang="ru-RU" sz="1800" b="1" baseline="-25000" dirty="0">
                <a:sym typeface="Symbol" panose="05050102010706020507" pitchFamily="18" charset="2"/>
              </a:rPr>
              <a:t></a:t>
            </a:r>
            <a:r>
              <a:rPr lang="ru-RU" sz="1800" b="1" i="1" baseline="30000" dirty="0"/>
              <a:t>q</a:t>
            </a:r>
            <a:r>
              <a:rPr lang="ru-RU" sz="1800" b="1" i="1" baseline="-25000" dirty="0"/>
              <a:t> </a:t>
            </a:r>
            <a:r>
              <a:rPr lang="ru-RU" sz="1800" b="1" baseline="-25000" dirty="0"/>
              <a:t> </a:t>
            </a:r>
            <a:r>
              <a:rPr lang="ru-RU" sz="1800" b="1" dirty="0"/>
              <a:t>разные.  Если  </a:t>
            </a:r>
            <a:r>
              <a:rPr lang="ru-RU" sz="1800" b="1" dirty="0">
                <a:sym typeface="Symbol" panose="05050102010706020507" pitchFamily="18" charset="2"/>
              </a:rPr>
              <a:t></a:t>
            </a:r>
            <a:r>
              <a:rPr lang="ru-RU" sz="1800" b="1" dirty="0"/>
              <a:t>  = </a:t>
            </a:r>
            <a:r>
              <a:rPr lang="ru-RU" sz="1800" b="1" dirty="0">
                <a:sym typeface="Symbol" panose="05050102010706020507" pitchFamily="18" charset="2"/>
              </a:rPr>
              <a:t></a:t>
            </a:r>
            <a:r>
              <a:rPr lang="ru-RU" sz="1800" b="1" baseline="-25000" dirty="0">
                <a:sym typeface="Symbol" panose="05050102010706020507" pitchFamily="18" charset="2"/>
              </a:rPr>
              <a:t></a:t>
            </a:r>
            <a:r>
              <a:rPr lang="ru-RU" sz="1800" b="1" i="1" baseline="30000" dirty="0"/>
              <a:t>t</a:t>
            </a:r>
            <a:r>
              <a:rPr lang="ru-RU" sz="1800" b="1" i="1" dirty="0"/>
              <a:t> </a:t>
            </a:r>
            <a:r>
              <a:rPr lang="ru-RU" sz="1800" b="1" dirty="0">
                <a:sym typeface="Symbol" panose="05050102010706020507" pitchFamily="18" charset="2"/>
              </a:rPr>
              <a:t></a:t>
            </a:r>
            <a:r>
              <a:rPr lang="ru-RU" sz="1800" b="1" dirty="0"/>
              <a:t> </a:t>
            </a:r>
            <a:r>
              <a:rPr lang="ru-RU" sz="1800" b="1" dirty="0">
                <a:sym typeface="Symbol" panose="05050102010706020507" pitchFamily="18" charset="2"/>
              </a:rPr>
              <a:t></a:t>
            </a:r>
            <a:r>
              <a:rPr lang="ru-RU" sz="1800" b="1" baseline="-25000" dirty="0">
                <a:sym typeface="Symbol" panose="05050102010706020507" pitchFamily="18" charset="2"/>
              </a:rPr>
              <a:t></a:t>
            </a:r>
            <a:r>
              <a:rPr lang="ru-RU" sz="1800" b="1" i="1" baseline="30000" dirty="0"/>
              <a:t>q</a:t>
            </a:r>
            <a:r>
              <a:rPr lang="ru-RU" sz="1800" b="1" i="1" dirty="0"/>
              <a:t> </a:t>
            </a:r>
            <a:r>
              <a:rPr lang="ru-RU" sz="1800" b="1" dirty="0"/>
              <a:t>не пусто, то рассматривается изоморфизм между G </a:t>
            </a:r>
            <a:r>
              <a:rPr lang="ru-RU" sz="1800" b="1" baseline="-25000" dirty="0">
                <a:sym typeface="Symbol" panose="05050102010706020507" pitchFamily="18" charset="2"/>
              </a:rPr>
              <a:t></a:t>
            </a:r>
            <a:r>
              <a:rPr lang="ru-RU" sz="1800" b="1" i="1" baseline="30000" dirty="0"/>
              <a:t>t</a:t>
            </a:r>
            <a:r>
              <a:rPr lang="ru-RU" sz="1800" b="1" i="1" baseline="30000" dirty="0">
                <a:sym typeface="Symbol" panose="05050102010706020507" pitchFamily="18" charset="2"/>
              </a:rPr>
              <a:t></a:t>
            </a:r>
            <a:r>
              <a:rPr lang="ru-RU" sz="1800" b="1" i="1" dirty="0"/>
              <a:t> </a:t>
            </a:r>
            <a:r>
              <a:rPr lang="ru-RU" sz="1800" b="1" dirty="0"/>
              <a:t>= &lt; </a:t>
            </a:r>
            <a:r>
              <a:rPr lang="ru-RU" sz="1800" b="1" dirty="0" err="1"/>
              <a:t>X</a:t>
            </a:r>
            <a:r>
              <a:rPr lang="ru-RU" sz="1800" b="1" baseline="-25000" dirty="0" err="1">
                <a:sym typeface="Symbol" panose="05050102010706020507" pitchFamily="18" charset="2"/>
              </a:rPr>
              <a:t></a:t>
            </a:r>
            <a:r>
              <a:rPr lang="ru-RU" sz="1800" b="1" i="1" baseline="30000" dirty="0" err="1"/>
              <a:t>t</a:t>
            </a:r>
            <a:r>
              <a:rPr lang="ru-RU" sz="1800" b="1" dirty="0"/>
              <a:t> , </a:t>
            </a:r>
            <a:r>
              <a:rPr lang="ru-RU" sz="1800" b="1" dirty="0">
                <a:sym typeface="Symbol" panose="05050102010706020507" pitchFamily="18" charset="2"/>
              </a:rPr>
              <a:t></a:t>
            </a:r>
            <a:r>
              <a:rPr lang="ru-RU" sz="1800" b="1" dirty="0"/>
              <a:t> &gt;  и   </a:t>
            </a:r>
            <a:r>
              <a:rPr lang="ru-RU" sz="1800" b="1" dirty="0" err="1"/>
              <a:t>G</a:t>
            </a:r>
            <a:r>
              <a:rPr lang="ru-RU" sz="1800" b="1" baseline="-25000" dirty="0" err="1">
                <a:sym typeface="Symbol" panose="05050102010706020507" pitchFamily="18" charset="2"/>
              </a:rPr>
              <a:t></a:t>
            </a:r>
            <a:r>
              <a:rPr lang="ru-RU" sz="1800" b="1" i="1" baseline="30000" dirty="0" err="1"/>
              <a:t>q</a:t>
            </a:r>
            <a:r>
              <a:rPr lang="ru-RU" sz="1800" b="1" i="1" baseline="30000" dirty="0">
                <a:sym typeface="Symbol" panose="05050102010706020507" pitchFamily="18" charset="2"/>
              </a:rPr>
              <a:t></a:t>
            </a:r>
            <a:r>
              <a:rPr lang="ru-RU" sz="1800" b="1" dirty="0"/>
              <a:t> = &lt; </a:t>
            </a:r>
            <a:r>
              <a:rPr lang="ru-RU" sz="1800" b="1" dirty="0" err="1"/>
              <a:t>X</a:t>
            </a:r>
            <a:r>
              <a:rPr lang="ru-RU" sz="1800" b="1" baseline="-25000" dirty="0" err="1">
                <a:sym typeface="Symbol" panose="05050102010706020507" pitchFamily="18" charset="2"/>
              </a:rPr>
              <a:t></a:t>
            </a:r>
            <a:r>
              <a:rPr lang="ru-RU" sz="1800" b="1" i="1" baseline="30000" dirty="0" err="1"/>
              <a:t>q</a:t>
            </a:r>
            <a:r>
              <a:rPr lang="ru-RU" sz="1800" b="1" dirty="0"/>
              <a:t> , </a:t>
            </a:r>
            <a:r>
              <a:rPr lang="ru-RU" sz="1800" b="1" dirty="0">
                <a:sym typeface="Symbol" panose="05050102010706020507" pitchFamily="18" charset="2"/>
              </a:rPr>
              <a:t></a:t>
            </a:r>
            <a:r>
              <a:rPr lang="ru-RU" sz="1800" b="1" dirty="0"/>
              <a:t>  &gt; .  Такое преобразование сводится  к 1).</a:t>
            </a:r>
            <a:br>
              <a:rPr lang="ru-RU" sz="1800" b="1" dirty="0"/>
            </a:br>
            <a:r>
              <a:rPr lang="ru-RU" sz="1800" b="1" dirty="0"/>
              <a:t>Если между множествами </a:t>
            </a:r>
            <a:r>
              <a:rPr lang="ru-RU" sz="1800" b="1" i="1" dirty="0" err="1"/>
              <a:t>X</a:t>
            </a:r>
            <a:r>
              <a:rPr lang="ru-RU" sz="1800" b="1" baseline="-25000" dirty="0" err="1">
                <a:sym typeface="Symbol" panose="05050102010706020507" pitchFamily="18" charset="2"/>
              </a:rPr>
              <a:t></a:t>
            </a:r>
            <a:r>
              <a:rPr lang="ru-RU" sz="1800" b="1" i="1" baseline="30000" dirty="0" err="1"/>
              <a:t>t</a:t>
            </a:r>
            <a:r>
              <a:rPr lang="ru-RU" sz="1800" b="1" dirty="0"/>
              <a:t> и  </a:t>
            </a:r>
            <a:r>
              <a:rPr lang="ru-RU" sz="1800" b="1" i="1" dirty="0" err="1"/>
              <a:t>X</a:t>
            </a:r>
            <a:r>
              <a:rPr lang="ru-RU" sz="1800" b="1" baseline="-25000" dirty="0" err="1">
                <a:sym typeface="Symbol" panose="05050102010706020507" pitchFamily="18" charset="2"/>
              </a:rPr>
              <a:t></a:t>
            </a:r>
            <a:r>
              <a:rPr lang="ru-RU" sz="1800" b="1" i="1" baseline="30000" dirty="0" err="1"/>
              <a:t>q</a:t>
            </a:r>
            <a:r>
              <a:rPr lang="ru-RU" sz="1800" b="1" dirty="0"/>
              <a:t> нет изоморфного соответствия, то  необходимо построить такое отображение между </a:t>
            </a:r>
            <a:r>
              <a:rPr lang="ru-RU" sz="1800" b="1" i="1" dirty="0" err="1"/>
              <a:t>X</a:t>
            </a:r>
            <a:r>
              <a:rPr lang="ru-RU" sz="1800" b="1" baseline="-25000" dirty="0" err="1">
                <a:sym typeface="Symbol" panose="05050102010706020507" pitchFamily="18" charset="2"/>
              </a:rPr>
              <a:t></a:t>
            </a:r>
            <a:r>
              <a:rPr lang="ru-RU" sz="1800" b="1" i="1" baseline="30000" dirty="0" err="1"/>
              <a:t>t</a:t>
            </a:r>
            <a:r>
              <a:rPr lang="ru-RU" sz="1800" b="1" dirty="0"/>
              <a:t> и  </a:t>
            </a:r>
            <a:r>
              <a:rPr lang="ru-RU" sz="1800" b="1" i="1" dirty="0" err="1"/>
              <a:t>X</a:t>
            </a:r>
            <a:r>
              <a:rPr lang="ru-RU" sz="1800" b="1" baseline="-25000" dirty="0" err="1">
                <a:sym typeface="Symbol" panose="05050102010706020507" pitchFamily="18" charset="2"/>
              </a:rPr>
              <a:t></a:t>
            </a:r>
            <a:r>
              <a:rPr lang="ru-RU" sz="1800" b="1" i="1" baseline="30000" dirty="0" err="1"/>
              <a:t>q</a:t>
            </a:r>
            <a:r>
              <a:rPr lang="ru-RU" sz="1800" b="1" dirty="0"/>
              <a:t>, чтобы оно было изоморфным. Если такое отображение построено, то выполняется условие 1).</a:t>
            </a:r>
            <a:br>
              <a:rPr lang="ru-RU" sz="1800" b="1" dirty="0"/>
            </a:br>
            <a:r>
              <a:rPr lang="ru-RU" sz="1800" b="1" dirty="0" smtClean="0"/>
              <a:t>      3</a:t>
            </a:r>
            <a:r>
              <a:rPr lang="ru-RU" sz="1800" b="1" dirty="0"/>
              <a:t>) мощности алгебраических систем должны быть равны  </a:t>
            </a:r>
            <a:r>
              <a:rPr lang="ru-RU" sz="1800" b="1" dirty="0">
                <a:sym typeface="Symbol" panose="05050102010706020507" pitchFamily="18" charset="2"/>
              </a:rPr>
              <a:t></a:t>
            </a:r>
            <a:r>
              <a:rPr lang="ru-RU" sz="1800" b="1" i="1" dirty="0" err="1"/>
              <a:t>G</a:t>
            </a:r>
            <a:r>
              <a:rPr lang="ru-RU" sz="1800" b="1" baseline="-25000" dirty="0" err="1">
                <a:sym typeface="Symbol" panose="05050102010706020507" pitchFamily="18" charset="2"/>
              </a:rPr>
              <a:t></a:t>
            </a:r>
            <a:r>
              <a:rPr lang="ru-RU" sz="1800" b="1" i="1" baseline="30000" dirty="0" err="1"/>
              <a:t>t</a:t>
            </a:r>
            <a:r>
              <a:rPr lang="ru-RU" sz="1800" b="1" dirty="0"/>
              <a:t> </a:t>
            </a:r>
            <a:r>
              <a:rPr lang="ru-RU" sz="1800" b="1" dirty="0">
                <a:sym typeface="Symbol" panose="05050102010706020507" pitchFamily="18" charset="2"/>
              </a:rPr>
              <a:t></a:t>
            </a:r>
            <a:r>
              <a:rPr lang="ru-RU" sz="1800" b="1" dirty="0"/>
              <a:t> = </a:t>
            </a:r>
            <a:r>
              <a:rPr lang="ru-RU" sz="1800" b="1" dirty="0">
                <a:sym typeface="Symbol" panose="05050102010706020507" pitchFamily="18" charset="2"/>
              </a:rPr>
              <a:t></a:t>
            </a:r>
            <a:r>
              <a:rPr lang="ru-RU" sz="1800" b="1" dirty="0"/>
              <a:t> </a:t>
            </a:r>
            <a:r>
              <a:rPr lang="ru-RU" sz="1800" b="1" i="1" dirty="0" err="1"/>
              <a:t>G</a:t>
            </a:r>
            <a:r>
              <a:rPr lang="ru-RU" sz="1800" b="1" baseline="-25000" dirty="0" err="1">
                <a:sym typeface="Symbol" panose="05050102010706020507" pitchFamily="18" charset="2"/>
              </a:rPr>
              <a:t></a:t>
            </a:r>
            <a:r>
              <a:rPr lang="ru-RU" sz="1800" b="1" i="1" baseline="30000" dirty="0" err="1"/>
              <a:t>q</a:t>
            </a:r>
            <a:r>
              <a:rPr lang="ru-RU" sz="1800" b="1" dirty="0"/>
              <a:t> </a:t>
            </a:r>
            <a:r>
              <a:rPr lang="ru-RU" sz="1800" b="1" dirty="0">
                <a:sym typeface="Symbol" panose="05050102010706020507" pitchFamily="18" charset="2"/>
              </a:rPr>
              <a:t></a:t>
            </a:r>
            <a:r>
              <a:rPr lang="ru-RU" sz="1800" b="1" dirty="0"/>
              <a:t>. </a:t>
            </a:r>
            <a:br>
              <a:rPr lang="ru-RU" sz="1800" b="1" dirty="0"/>
            </a:br>
            <a:r>
              <a:rPr lang="ru-RU" sz="1800" b="1" dirty="0"/>
              <a:t>Любое отображение 1), 2) сохраняет линейный порядок, так как алгебраические системы  (1) линейно упорядочены.</a:t>
            </a:r>
            <a:br>
              <a:rPr lang="ru-RU" sz="1800" b="1" dirty="0"/>
            </a:br>
            <a:r>
              <a:rPr lang="ru-RU" sz="1800" b="1" dirty="0" smtClean="0"/>
              <a:t>       </a:t>
            </a:r>
            <a:r>
              <a:rPr lang="ru-RU" sz="1800" b="1" dirty="0" smtClean="0">
                <a:solidFill>
                  <a:srgbClr val="0070C0"/>
                </a:solidFill>
              </a:rPr>
              <a:t> Лемма </a:t>
            </a:r>
            <a:r>
              <a:rPr lang="ru-RU" sz="1800" b="1" dirty="0">
                <a:solidFill>
                  <a:srgbClr val="0070C0"/>
                </a:solidFill>
              </a:rPr>
              <a:t>1</a:t>
            </a:r>
            <a:r>
              <a:rPr lang="ru-RU" sz="1800" b="1" dirty="0"/>
              <a:t>. Для </a:t>
            </a:r>
            <a:r>
              <a:rPr lang="ru-RU" sz="1800" b="1" dirty="0" smtClean="0"/>
              <a:t>изоморфного </a:t>
            </a:r>
            <a:r>
              <a:rPr lang="ru-RU" sz="1800" b="1" dirty="0"/>
              <a:t>отображения </a:t>
            </a:r>
            <a:r>
              <a:rPr lang="ru-RU" sz="1800" b="1" dirty="0">
                <a:sym typeface="Symbol" panose="05050102010706020507" pitchFamily="18" charset="2"/>
              </a:rPr>
              <a:t></a:t>
            </a:r>
            <a:r>
              <a:rPr lang="ru-RU" sz="1800" b="1" dirty="0"/>
              <a:t> между алгебраическими </a:t>
            </a:r>
            <a:r>
              <a:rPr lang="ru-RU" sz="1800" b="1" dirty="0" err="1" smtClean="0"/>
              <a:t>систе-мами</a:t>
            </a:r>
            <a:r>
              <a:rPr lang="ru-RU" sz="1800" b="1" dirty="0" smtClean="0"/>
              <a:t> </a:t>
            </a:r>
            <a:r>
              <a:rPr lang="ru-RU" sz="1800" b="1" i="1" dirty="0" err="1"/>
              <a:t>G</a:t>
            </a:r>
            <a:r>
              <a:rPr lang="ru-RU" sz="1800" b="1" baseline="-25000" dirty="0" err="1">
                <a:sym typeface="Symbol" panose="05050102010706020507" pitchFamily="18" charset="2"/>
              </a:rPr>
              <a:t></a:t>
            </a:r>
            <a:r>
              <a:rPr lang="ru-RU" sz="1800" b="1" i="1" baseline="30000" dirty="0" err="1"/>
              <a:t>t</a:t>
            </a:r>
            <a:r>
              <a:rPr lang="ru-RU" sz="1800" b="1" dirty="0"/>
              <a:t> и </a:t>
            </a:r>
            <a:r>
              <a:rPr lang="ru-RU" sz="1800" b="1" i="1" dirty="0" err="1"/>
              <a:t>G</a:t>
            </a:r>
            <a:r>
              <a:rPr lang="ru-RU" sz="1800" b="1" baseline="-25000" dirty="0" err="1">
                <a:sym typeface="Symbol" panose="05050102010706020507" pitchFamily="18" charset="2"/>
              </a:rPr>
              <a:t></a:t>
            </a:r>
            <a:r>
              <a:rPr lang="ru-RU" sz="1800" b="1" i="1" baseline="30000" dirty="0" err="1"/>
              <a:t>q</a:t>
            </a:r>
            <a:r>
              <a:rPr lang="ru-RU" sz="1800" b="1" i="1" dirty="0"/>
              <a:t> </a:t>
            </a:r>
            <a:r>
              <a:rPr lang="ru-RU" sz="1800" b="1" dirty="0"/>
              <a:t>выполняются равенства </a:t>
            </a:r>
            <a:r>
              <a:rPr lang="ru-RU" sz="1800" b="1" dirty="0">
                <a:sym typeface="Symbol" panose="05050102010706020507" pitchFamily="18" charset="2"/>
              </a:rPr>
              <a:t></a:t>
            </a:r>
            <a:r>
              <a:rPr lang="ru-RU" sz="1800" b="1" dirty="0"/>
              <a:t> (</a:t>
            </a:r>
            <a:r>
              <a:rPr lang="ru-RU" sz="1800" b="1" i="1" dirty="0" err="1"/>
              <a:t>Х</a:t>
            </a:r>
            <a:r>
              <a:rPr lang="ru-RU" sz="1800" b="1" baseline="-25000" dirty="0" err="1">
                <a:sym typeface="Symbol" panose="05050102010706020507" pitchFamily="18" charset="2"/>
              </a:rPr>
              <a:t></a:t>
            </a:r>
            <a:r>
              <a:rPr lang="ru-RU" sz="1800" b="1" i="1" baseline="30000" dirty="0" err="1"/>
              <a:t>t</a:t>
            </a:r>
            <a:r>
              <a:rPr lang="ru-RU" sz="1800" b="1" dirty="0"/>
              <a:t> . </a:t>
            </a:r>
            <a:r>
              <a:rPr lang="ru-RU" sz="1800" b="1" baseline="-25000" dirty="0" err="1"/>
              <a:t>min</a:t>
            </a:r>
            <a:r>
              <a:rPr lang="ru-RU" sz="1800" b="1" dirty="0"/>
              <a:t>) = </a:t>
            </a:r>
            <a:r>
              <a:rPr lang="ru-RU" sz="1800" b="1" i="1" dirty="0" err="1"/>
              <a:t>X</a:t>
            </a:r>
            <a:r>
              <a:rPr lang="ru-RU" sz="1800" b="1" baseline="-25000" dirty="0" err="1">
                <a:sym typeface="Symbol" panose="05050102010706020507" pitchFamily="18" charset="2"/>
              </a:rPr>
              <a:t></a:t>
            </a:r>
            <a:r>
              <a:rPr lang="ru-RU" sz="1800" b="1" i="1" baseline="30000" dirty="0" err="1"/>
              <a:t>q</a:t>
            </a:r>
            <a:r>
              <a:rPr lang="ru-RU" sz="1800" b="1" baseline="-25000" dirty="0"/>
              <a:t> </a:t>
            </a:r>
            <a:r>
              <a:rPr lang="ru-RU" sz="1800" b="1" dirty="0"/>
              <a:t>. </a:t>
            </a:r>
            <a:r>
              <a:rPr lang="ru-RU" sz="1800" b="1" baseline="-25000" dirty="0" err="1"/>
              <a:t>min</a:t>
            </a:r>
            <a:r>
              <a:rPr lang="ru-RU" sz="1800" b="1" dirty="0"/>
              <a:t> ,  </a:t>
            </a:r>
            <a:r>
              <a:rPr lang="ru-RU" sz="1800" b="1" dirty="0">
                <a:sym typeface="Symbol" panose="05050102010706020507" pitchFamily="18" charset="2"/>
              </a:rPr>
              <a:t></a:t>
            </a:r>
            <a:r>
              <a:rPr lang="ru-RU" sz="1800" b="1" dirty="0"/>
              <a:t> (</a:t>
            </a:r>
            <a:r>
              <a:rPr lang="ru-RU" sz="1800" b="1" i="1" dirty="0" err="1"/>
              <a:t>X</a:t>
            </a:r>
            <a:r>
              <a:rPr lang="ru-RU" sz="1800" b="1" baseline="-25000" dirty="0" err="1">
                <a:sym typeface="Symbol" panose="05050102010706020507" pitchFamily="18" charset="2"/>
              </a:rPr>
              <a:t></a:t>
            </a:r>
            <a:r>
              <a:rPr lang="ru-RU" sz="1800" b="1" i="1" baseline="30000" dirty="0" err="1"/>
              <a:t>t</a:t>
            </a:r>
            <a:r>
              <a:rPr lang="ru-RU" sz="1800" b="1" i="1" dirty="0"/>
              <a:t> </a:t>
            </a:r>
            <a:r>
              <a:rPr lang="ru-RU" sz="1800" b="1" baseline="30000" dirty="0"/>
              <a:t> </a:t>
            </a:r>
            <a:r>
              <a:rPr lang="ru-RU" sz="1800" b="1" dirty="0"/>
              <a:t>.</a:t>
            </a:r>
            <a:r>
              <a:rPr lang="ru-RU" sz="1800" b="1" baseline="-25000" dirty="0"/>
              <a:t> </a:t>
            </a:r>
            <a:r>
              <a:rPr lang="ru-RU" sz="1800" b="1" baseline="-25000" dirty="0" err="1"/>
              <a:t>max</a:t>
            </a:r>
            <a:r>
              <a:rPr lang="ru-RU" sz="1800" b="1" dirty="0"/>
              <a:t>) = </a:t>
            </a:r>
            <a:r>
              <a:rPr lang="ru-RU" sz="1800" b="1" i="1" dirty="0" err="1"/>
              <a:t>X</a:t>
            </a:r>
            <a:r>
              <a:rPr lang="ru-RU" sz="1800" b="1" baseline="-25000" dirty="0" err="1">
                <a:sym typeface="Symbol" panose="05050102010706020507" pitchFamily="18" charset="2"/>
              </a:rPr>
              <a:t></a:t>
            </a:r>
            <a:r>
              <a:rPr lang="ru-RU" sz="1800" b="1" i="1" baseline="30000" dirty="0" err="1"/>
              <a:t>q</a:t>
            </a:r>
            <a:r>
              <a:rPr lang="ru-RU" sz="1800" b="1" baseline="-25000" dirty="0" err="1"/>
              <a:t>max</a:t>
            </a:r>
            <a:r>
              <a:rPr lang="ru-RU" sz="1800" b="1" baseline="-25000" dirty="0"/>
              <a:t>.</a:t>
            </a:r>
            <a:r>
              <a:rPr lang="ru-RU" sz="1800" b="1" dirty="0"/>
              <a:t/>
            </a:r>
            <a:br>
              <a:rPr lang="ru-RU" sz="1800" b="1" dirty="0"/>
            </a:br>
            <a:r>
              <a:rPr lang="ru-RU" sz="1800" b="1" dirty="0"/>
              <a:t>Доказательство </a:t>
            </a:r>
            <a:r>
              <a:rPr lang="ru-RU" sz="1800" b="1" dirty="0" smtClean="0"/>
              <a:t>тривиальное </a:t>
            </a:r>
            <a:r>
              <a:rPr lang="ru-RU" sz="1800" b="1" dirty="0"/>
              <a:t>и простое. При условии, когда одно или два вышеприведенных равенства не выполняются, тогда для основных множеств алгебраических систем изменяется  линейный порядок, что противоречит  определению. </a:t>
            </a:r>
            <a:br>
              <a:rPr lang="ru-RU" sz="1800" b="1" dirty="0"/>
            </a:br>
            <a:r>
              <a:rPr lang="uk-UA" sz="1800" b="1" dirty="0" err="1"/>
              <a:t>Формальные</a:t>
            </a:r>
            <a:r>
              <a:rPr lang="uk-UA" sz="1800" b="1" dirty="0"/>
              <a:t> </a:t>
            </a:r>
            <a:r>
              <a:rPr lang="uk-UA" sz="1800" b="1" dirty="0" err="1"/>
              <a:t>условия</a:t>
            </a:r>
            <a:r>
              <a:rPr lang="uk-UA" sz="1800" b="1" dirty="0"/>
              <a:t> </a:t>
            </a:r>
            <a:r>
              <a:rPr lang="uk-UA" sz="1800" b="1" dirty="0" err="1"/>
              <a:t>преобразования</a:t>
            </a:r>
            <a:r>
              <a:rPr lang="uk-UA" sz="1800" b="1" dirty="0"/>
              <a:t> </a:t>
            </a:r>
            <a:r>
              <a:rPr lang="uk-UA" sz="1800" b="1" dirty="0" err="1"/>
              <a:t>типов</a:t>
            </a:r>
            <a:r>
              <a:rPr lang="uk-UA" sz="1800" b="1" dirty="0"/>
              <a:t> </a:t>
            </a:r>
            <a:r>
              <a:rPr lang="uk-UA" sz="1800" b="1" dirty="0" err="1"/>
              <a:t>данных</a:t>
            </a:r>
            <a:r>
              <a:rPr lang="uk-UA" sz="1800" b="1" i="1" dirty="0"/>
              <a:t> </a:t>
            </a:r>
            <a:r>
              <a:rPr lang="en-US" sz="1800" b="1" i="1" dirty="0"/>
              <a:t>t </a:t>
            </a:r>
            <a:r>
              <a:rPr lang="uk-UA" sz="1800" b="1" dirty="0"/>
              <a:t>= </a:t>
            </a:r>
            <a:r>
              <a:rPr lang="en-US" sz="1800" b="1" i="1" dirty="0"/>
              <a:t>c</a:t>
            </a:r>
            <a:r>
              <a:rPr lang="uk-UA" sz="1800" b="1" dirty="0"/>
              <a:t>, </a:t>
            </a:r>
            <a:r>
              <a:rPr lang="en-US" sz="1800" b="1" i="1" dirty="0"/>
              <a:t>b</a:t>
            </a:r>
            <a:r>
              <a:rPr lang="uk-UA" sz="1800" b="1" dirty="0"/>
              <a:t>, </a:t>
            </a:r>
            <a:r>
              <a:rPr lang="en-US" sz="1800" b="1" i="1" dirty="0"/>
              <a:t>r</a:t>
            </a:r>
            <a:r>
              <a:rPr lang="uk-UA" sz="1800" b="1" dirty="0"/>
              <a:t>, </a:t>
            </a:r>
            <a:r>
              <a:rPr lang="en-US" sz="1800" b="1" i="1" dirty="0"/>
              <a:t>a</a:t>
            </a:r>
            <a:r>
              <a:rPr lang="uk-UA" sz="1800" b="1" dirty="0"/>
              <a:t>, </a:t>
            </a:r>
            <a:r>
              <a:rPr lang="en-US" sz="1800" b="1" i="1" dirty="0"/>
              <a:t>z</a:t>
            </a:r>
            <a:r>
              <a:rPr lang="uk-UA" sz="1800" b="1" dirty="0"/>
              <a:t> </a:t>
            </a:r>
            <a:r>
              <a:rPr lang="uk-UA" sz="1800" b="1" dirty="0" err="1"/>
              <a:t>определяются</a:t>
            </a:r>
            <a:r>
              <a:rPr lang="uk-UA" sz="1800" b="1" dirty="0"/>
              <a:t> теоремами 1–5 </a:t>
            </a:r>
            <a:r>
              <a:rPr lang="uk-UA" sz="1800" b="1" dirty="0" smtClean="0"/>
              <a:t>[1, 2].</a:t>
            </a:r>
            <a:r>
              <a:rPr lang="ru-RU" sz="1800" b="1" dirty="0" smtClean="0"/>
              <a:t> </a:t>
            </a:r>
            <a:r>
              <a:rPr lang="ru-RU" sz="1800" b="1" dirty="0"/>
              <a:t/>
            </a:r>
            <a:br>
              <a:rPr lang="ru-RU" sz="1800" b="1" dirty="0"/>
            </a:br>
            <a:r>
              <a:rPr lang="ru-RU" sz="1800" b="1" dirty="0"/>
              <a:t/>
            </a:r>
            <a:br>
              <a:rPr lang="ru-RU" sz="1800" b="1" dirty="0"/>
            </a:br>
            <a:r>
              <a:rPr lang="ru-RU" sz="1800" b="1" dirty="0"/>
              <a:t>РАЗВИТИЕ ПАРАДИГМЫ ГЛУШКОВА – </a:t>
            </a:r>
            <a:r>
              <a:rPr lang="ru-RU" sz="1800" b="1" dirty="0" smtClean="0"/>
              <a:t>сборочный конвейер программ,- Книга 90-летие академика Глушкова.-2013- Киев. </a:t>
            </a:r>
            <a:r>
              <a:rPr lang="ru-RU" sz="1800" b="1" dirty="0" err="1" smtClean="0"/>
              <a:t>Академпериодика</a:t>
            </a:r>
            <a:r>
              <a:rPr lang="ru-RU" sz="1800" b="1" dirty="0" smtClean="0"/>
              <a:t>.</a:t>
            </a:r>
            <a:r>
              <a:rPr lang="ru-RU" sz="1800" dirty="0"/>
              <a:t> </a:t>
            </a:r>
            <a:br>
              <a:rPr lang="ru-RU" sz="1800" dirty="0"/>
            </a:br>
            <a:r>
              <a:rPr lang="ru-RU" sz="1800" dirty="0"/>
              <a:t/>
            </a:r>
            <a:br>
              <a:rPr lang="ru-RU" sz="1800" dirty="0"/>
            </a:br>
            <a:r>
              <a:rPr lang="ru-RU" altLang="ru-RU" sz="1800" b="1" dirty="0" smtClean="0">
                <a:solidFill>
                  <a:srgbClr val="0070C0"/>
                </a:solidFill>
              </a:rPr>
              <a:t/>
            </a:r>
            <a:br>
              <a:rPr lang="ru-RU" altLang="ru-RU" sz="1800" b="1" dirty="0" smtClean="0">
                <a:solidFill>
                  <a:srgbClr val="0070C0"/>
                </a:solidFill>
              </a:rPr>
            </a:br>
            <a:r>
              <a:rPr lang="ru-RU" altLang="ru-RU" sz="1800" dirty="0" smtClean="0"/>
              <a:t/>
            </a:r>
            <a:br>
              <a:rPr lang="ru-RU" altLang="ru-RU" sz="1800" dirty="0" smtClean="0"/>
            </a:br>
            <a:r>
              <a:rPr lang="ru-RU" altLang="ru-RU" sz="1800" dirty="0" smtClean="0"/>
              <a:t/>
            </a:r>
            <a:br>
              <a:rPr lang="ru-RU" altLang="ru-RU" sz="1800" dirty="0" smtClean="0"/>
            </a:br>
            <a:endParaRPr lang="ru-RU" altLang="ru-RU" sz="1800" b="1" dirty="0" smtClean="0">
              <a:solidFill>
                <a:schemeClr val="tx1"/>
              </a:solidFill>
            </a:endParaRPr>
          </a:p>
        </p:txBody>
      </p:sp>
      <p:sp>
        <p:nvSpPr>
          <p:cNvPr id="11267" name="Rectangle 3"/>
          <p:cNvSpPr>
            <a:spLocks noChangeArrowheads="1"/>
          </p:cNvSpPr>
          <p:nvPr/>
        </p:nvSpPr>
        <p:spPr bwMode="auto">
          <a:xfrm>
            <a:off x="2252663" y="17605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ru-RU" altLang="ru-RU" sz="1800"/>
          </a:p>
        </p:txBody>
      </p:sp>
    </p:spTree>
    <p:extLst>
      <p:ext uri="{BB962C8B-B14F-4D97-AF65-F5344CB8AC3E}">
        <p14:creationId xmlns:p14="http://schemas.microsoft.com/office/powerpoint/2010/main" val="39792635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0" y="44450"/>
            <a:ext cx="9180513" cy="6813550"/>
          </a:xfrm>
        </p:spPr>
        <p:txBody>
          <a:bodyPr/>
          <a:lstStyle/>
          <a:p>
            <a:pPr algn="l"/>
            <a:r>
              <a:rPr lang="ru-RU" altLang="ru-RU" sz="1400" b="1" dirty="0" smtClean="0">
                <a:solidFill>
                  <a:srgbClr val="0070C0"/>
                </a:solidFill>
              </a:rPr>
              <a:t/>
            </a:r>
            <a:br>
              <a:rPr lang="ru-RU" altLang="ru-RU" sz="1400" b="1" dirty="0" smtClean="0">
                <a:solidFill>
                  <a:srgbClr val="0070C0"/>
                </a:solidFill>
              </a:rPr>
            </a:br>
            <a:r>
              <a:rPr lang="ru-RU" altLang="ru-RU" sz="1400" b="1" dirty="0" smtClean="0">
                <a:solidFill>
                  <a:srgbClr val="0070C0"/>
                </a:solidFill>
              </a:rPr>
              <a:t/>
            </a:r>
            <a:br>
              <a:rPr lang="ru-RU" altLang="ru-RU" sz="1400" b="1" dirty="0" smtClean="0">
                <a:solidFill>
                  <a:srgbClr val="0070C0"/>
                </a:solidFill>
              </a:rPr>
            </a:br>
            <a:r>
              <a:rPr lang="ru-RU" altLang="ru-RU" sz="1400" b="1" dirty="0">
                <a:solidFill>
                  <a:srgbClr val="0070C0"/>
                </a:solidFill>
              </a:rPr>
              <a:t/>
            </a:r>
            <a:br>
              <a:rPr lang="ru-RU" altLang="ru-RU" sz="1400" b="1" dirty="0">
                <a:solidFill>
                  <a:srgbClr val="0070C0"/>
                </a:solidFill>
              </a:rPr>
            </a:br>
            <a:r>
              <a:rPr lang="ru-RU" altLang="ru-RU" sz="1400" b="1" dirty="0" smtClean="0">
                <a:solidFill>
                  <a:srgbClr val="0070C0"/>
                </a:solidFill>
              </a:rPr>
              <a:t/>
            </a:r>
            <a:br>
              <a:rPr lang="ru-RU" altLang="ru-RU" sz="1400" b="1" dirty="0" smtClean="0">
                <a:solidFill>
                  <a:srgbClr val="0070C0"/>
                </a:solidFill>
              </a:rPr>
            </a:br>
            <a:r>
              <a:rPr lang="ru-RU" altLang="ru-RU" sz="1400" b="1" dirty="0">
                <a:solidFill>
                  <a:srgbClr val="0070C0"/>
                </a:solidFill>
              </a:rPr>
              <a:t/>
            </a:r>
            <a:br>
              <a:rPr lang="ru-RU" altLang="ru-RU" sz="1400" b="1" dirty="0">
                <a:solidFill>
                  <a:srgbClr val="0070C0"/>
                </a:solidFill>
              </a:rPr>
            </a:br>
            <a:r>
              <a:rPr lang="en-US" altLang="ru-RU" sz="1800" b="1" dirty="0" smtClean="0">
                <a:solidFill>
                  <a:srgbClr val="0070C0"/>
                </a:solidFill>
              </a:rPr>
              <a:t> </a:t>
            </a:r>
            <a:r>
              <a:rPr lang="ru-RU" altLang="ru-RU" sz="1800" b="1" dirty="0" smtClean="0">
                <a:solidFill>
                  <a:srgbClr val="0070C0"/>
                </a:solidFill>
              </a:rPr>
              <a:t>2.4. Синтез программы, как способ манипулирования знаниями</a:t>
            </a:r>
            <a:r>
              <a:rPr lang="ru-RU" altLang="ru-RU" sz="1800" b="1" baseline="30000" dirty="0" smtClean="0"/>
              <a:t> 1-5</a:t>
            </a:r>
            <a:r>
              <a:rPr lang="ru-RU" altLang="ru-RU" sz="1800" b="1" dirty="0" smtClean="0">
                <a:solidFill>
                  <a:srgbClr val="0070C0"/>
                </a:solidFill>
              </a:rPr>
              <a:t/>
            </a:r>
            <a:br>
              <a:rPr lang="ru-RU" altLang="ru-RU" sz="1800" b="1" dirty="0" smtClean="0">
                <a:solidFill>
                  <a:srgbClr val="0070C0"/>
                </a:solidFill>
              </a:rPr>
            </a:br>
            <a:r>
              <a:rPr lang="ru-RU" altLang="ru-RU" sz="1800" dirty="0" smtClean="0"/>
              <a:t> </a:t>
            </a:r>
            <a:r>
              <a:rPr lang="ru-RU" altLang="ru-RU" sz="1800" b="1" dirty="0" smtClean="0"/>
              <a:t>Синтезирующее программирование — это процесс получения программы из условия задачи и метода ее решения. </a:t>
            </a:r>
            <a:r>
              <a:rPr lang="ru-RU" altLang="ru-RU" sz="1800" b="1" dirty="0" smtClean="0">
                <a:solidFill>
                  <a:srgbClr val="0070C0"/>
                </a:solidFill>
              </a:rPr>
              <a:t>Синтез программ </a:t>
            </a:r>
            <a:r>
              <a:rPr lang="ru-RU" altLang="ru-RU" sz="1800" b="1" dirty="0" smtClean="0"/>
              <a:t>основан на логической и аналитической спецификациях и состоит в доказательстве теоремы существования и преобразования этих спецификаций в программу решения задачи. При логическом подходе спецификация трактуется как формулировка теоремы, утверждающей существование решения задачи. При аналитическом подходе спецификация трактуется как уравнение для символьного преобразования программы с проверкой правильности.</a:t>
            </a:r>
            <a:br>
              <a:rPr lang="ru-RU" altLang="ru-RU" sz="1800" b="1" dirty="0" smtClean="0"/>
            </a:br>
            <a:r>
              <a:rPr lang="ru-RU" sz="1800" b="1" dirty="0" smtClean="0"/>
              <a:t>Синтез </a:t>
            </a:r>
            <a:r>
              <a:rPr lang="ru-RU" sz="1800" b="1" dirty="0"/>
              <a:t>про­граммы состоит в поиске доказательства </a:t>
            </a:r>
            <a:r>
              <a:rPr lang="ru-RU" sz="1800" b="1" dirty="0" smtClean="0"/>
              <a:t> </a:t>
            </a:r>
            <a:r>
              <a:rPr lang="ru-RU" sz="1800" b="1" dirty="0"/>
              <a:t>теоремы существования в некотором конструктивном логическом исчислении. Если такое доказа­тельство удается построить, то существуют формальные правила, позволя­ющие преобразовать доказательство в программу, находящую решение задачи.</a:t>
            </a:r>
            <a:r>
              <a:rPr lang="ru-RU" altLang="ru-RU" sz="1800" b="1" dirty="0" smtClean="0"/>
              <a:t> У</a:t>
            </a:r>
            <a:r>
              <a:rPr lang="ru-RU" sz="1800" b="1" dirty="0" smtClean="0"/>
              <a:t>ниверсальная </a:t>
            </a:r>
            <a:r>
              <a:rPr lang="ru-RU" sz="1800" b="1" dirty="0"/>
              <a:t>контролирующая </a:t>
            </a:r>
            <a:r>
              <a:rPr lang="ru-RU" sz="1800" b="1" dirty="0" smtClean="0"/>
              <a:t>процеду­ра  </a:t>
            </a:r>
            <a:r>
              <a:rPr lang="ru-RU" sz="1800" b="1" dirty="0"/>
              <a:t>проверяет правильность доказательства </a:t>
            </a:r>
            <a:r>
              <a:rPr lang="ru-RU" sz="1800" b="1" dirty="0" smtClean="0"/>
              <a:t>правилами </a:t>
            </a:r>
            <a:r>
              <a:rPr lang="ru-RU" sz="1800" b="1" dirty="0"/>
              <a:t>перехода </a:t>
            </a:r>
            <a:r>
              <a:rPr lang="ru-RU" sz="1800" b="1" dirty="0" smtClean="0"/>
              <a:t>к доказательству </a:t>
            </a:r>
            <a:r>
              <a:rPr lang="ru-RU" sz="1800" b="1" dirty="0"/>
              <a:t>к программе.</a:t>
            </a:r>
            <a:r>
              <a:rPr lang="ru-RU" altLang="ru-RU" sz="1800" b="1" dirty="0" smtClean="0"/>
              <a:t/>
            </a:r>
            <a:br>
              <a:rPr lang="ru-RU" altLang="ru-RU" sz="1800" b="1" dirty="0" smtClean="0"/>
            </a:br>
            <a:r>
              <a:rPr lang="ru-RU" altLang="ru-RU" sz="1800" b="1" dirty="0" smtClean="0">
                <a:solidFill>
                  <a:srgbClr val="0070C0"/>
                </a:solidFill>
              </a:rPr>
              <a:t>Синтезирующее  программирование</a:t>
            </a:r>
            <a:r>
              <a:rPr lang="ru-RU" altLang="ru-RU" sz="1800" b="1" dirty="0" smtClean="0"/>
              <a:t> — это некоторый способ манипулирования знаниями, воплощенными в условии задачи предметной области и универсальным знанием, отражающим общематематические закономерности и сущность доказательного рассуждения некоторой математической задачи.</a:t>
            </a:r>
            <a:r>
              <a:rPr lang="ru-RU" altLang="ru-RU" sz="1800" b="1" dirty="0" smtClean="0">
                <a:solidFill>
                  <a:srgbClr val="0070C0"/>
                </a:solidFill>
              </a:rPr>
              <a:t/>
            </a:r>
            <a:br>
              <a:rPr lang="ru-RU" altLang="ru-RU" sz="1800" b="1" dirty="0" smtClean="0">
                <a:solidFill>
                  <a:srgbClr val="0070C0"/>
                </a:solidFill>
              </a:rPr>
            </a:br>
            <a:r>
              <a:rPr lang="ru-RU" altLang="ru-RU" sz="1800" b="1" dirty="0" smtClean="0"/>
              <a:t> _________</a:t>
            </a:r>
            <a:br>
              <a:rPr lang="ru-RU" altLang="ru-RU" sz="1800" b="1" dirty="0" smtClean="0"/>
            </a:br>
            <a:r>
              <a:rPr lang="ru-RU" altLang="ru-RU" sz="1800" b="1" dirty="0"/>
              <a:t> </a:t>
            </a:r>
            <a:r>
              <a:rPr lang="ru-RU" altLang="ru-RU" sz="1200" b="1" dirty="0" smtClean="0"/>
              <a:t>1.Ершов А.П. </a:t>
            </a:r>
            <a:r>
              <a:rPr lang="ru-RU" sz="1200" b="1" dirty="0"/>
              <a:t>НАУЧНЫЕ </a:t>
            </a:r>
            <a:r>
              <a:rPr lang="ru-RU" sz="1200" b="1" dirty="0" smtClean="0"/>
              <a:t>ОСНОВЫ ДОКАЗАТЕЛЬНОГОПРОГРАММИРОВАНИЯ. Научное сообщение в РАН на академика.-1986.-</a:t>
            </a:r>
            <a:r>
              <a:rPr lang="ru-RU" sz="1200" b="1" dirty="0"/>
              <a:t/>
            </a:r>
            <a:br>
              <a:rPr lang="ru-RU" sz="1200" b="1" dirty="0"/>
            </a:br>
            <a:r>
              <a:rPr lang="ru-RU" altLang="ru-RU" sz="1200" b="1" dirty="0" smtClean="0"/>
              <a:t> 2</a:t>
            </a:r>
            <a:r>
              <a:rPr lang="ru-RU" altLang="ru-RU" sz="1400" b="1" dirty="0" smtClean="0"/>
              <a:t>. </a:t>
            </a:r>
            <a:r>
              <a:rPr lang="ru-RU" altLang="ru-RU" sz="1400" b="1" dirty="0" err="1" smtClean="0"/>
              <a:t>Кахро</a:t>
            </a:r>
            <a:r>
              <a:rPr lang="ru-RU" altLang="ru-RU" sz="1400" b="1" dirty="0" smtClean="0"/>
              <a:t> М. И., Калья А. П., </a:t>
            </a:r>
            <a:r>
              <a:rPr lang="ru-RU" altLang="ru-RU" sz="1400" b="1" dirty="0" err="1" smtClean="0"/>
              <a:t>Тыугу</a:t>
            </a:r>
            <a:r>
              <a:rPr lang="ru-RU" altLang="ru-RU" sz="1400" b="1" dirty="0" smtClean="0"/>
              <a:t> Э. </a:t>
            </a:r>
            <a:r>
              <a:rPr lang="en-US" altLang="ru-RU" sz="1400" b="1" dirty="0" smtClean="0"/>
              <a:t>X</a:t>
            </a:r>
            <a:r>
              <a:rPr lang="ru-RU" altLang="ru-RU" sz="1400" b="1" dirty="0" smtClean="0"/>
              <a:t>. Инструментальная система программирования ЕС ЭВМ (ПРИЗ).  М.: Финансы и статистика, 1981.-157с.</a:t>
            </a:r>
            <a:br>
              <a:rPr lang="ru-RU" altLang="ru-RU" sz="1400" b="1" dirty="0" smtClean="0"/>
            </a:br>
            <a:r>
              <a:rPr lang="ru-RU" altLang="ru-RU" sz="1400" b="1" dirty="0" smtClean="0"/>
              <a:t> 3. </a:t>
            </a:r>
            <a:r>
              <a:rPr lang="ru-RU" altLang="ru-RU" sz="1400" b="1" dirty="0" err="1" smtClean="0"/>
              <a:t>Тыугу</a:t>
            </a:r>
            <a:r>
              <a:rPr lang="ru-RU" altLang="ru-RU" sz="1400" b="1" dirty="0" smtClean="0"/>
              <a:t> Э. </a:t>
            </a:r>
            <a:r>
              <a:rPr lang="en-US" altLang="ru-RU" sz="1400" b="1" dirty="0" smtClean="0"/>
              <a:t>X</a:t>
            </a:r>
            <a:r>
              <a:rPr lang="ru-RU" altLang="ru-RU" sz="1400" b="1" dirty="0" smtClean="0"/>
              <a:t>. Концептуальное проектирование. М.: 1984.- 287 с.</a:t>
            </a:r>
            <a:br>
              <a:rPr lang="ru-RU" altLang="ru-RU" sz="1400" b="1" dirty="0" smtClean="0"/>
            </a:br>
            <a:r>
              <a:rPr lang="ru-RU" altLang="ru-RU" sz="1400" dirty="0" smtClean="0"/>
              <a:t> </a:t>
            </a:r>
            <a:r>
              <a:rPr lang="ru-RU" altLang="ru-RU" sz="1800" dirty="0" smtClean="0"/>
              <a:t/>
            </a:r>
            <a:br>
              <a:rPr lang="ru-RU" altLang="ru-RU" sz="1800" dirty="0" smtClean="0"/>
            </a:br>
            <a:r>
              <a:rPr lang="ru-RU" altLang="ru-RU" sz="1800" dirty="0" smtClean="0"/>
              <a:t/>
            </a:r>
            <a:br>
              <a:rPr lang="ru-RU" altLang="ru-RU" sz="1800" dirty="0" smtClean="0"/>
            </a:br>
            <a:endParaRPr lang="ru-RU" altLang="ru-RU" sz="1800" b="1" dirty="0" smtClean="0">
              <a:solidFill>
                <a:schemeClr val="tx1"/>
              </a:solidFill>
            </a:endParaRPr>
          </a:p>
        </p:txBody>
      </p:sp>
      <p:sp>
        <p:nvSpPr>
          <p:cNvPr id="11267" name="Rectangle 3"/>
          <p:cNvSpPr>
            <a:spLocks noChangeArrowheads="1"/>
          </p:cNvSpPr>
          <p:nvPr/>
        </p:nvSpPr>
        <p:spPr bwMode="auto">
          <a:xfrm>
            <a:off x="2252663" y="17605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ru-RU" altLang="ru-RU" sz="1800"/>
          </a:p>
        </p:txBody>
      </p:sp>
    </p:spTree>
    <p:extLst>
      <p:ext uri="{BB962C8B-B14F-4D97-AF65-F5344CB8AC3E}">
        <p14:creationId xmlns:p14="http://schemas.microsoft.com/office/powerpoint/2010/main" val="203414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0" y="-1107504"/>
            <a:ext cx="9252520" cy="11089232"/>
          </a:xfrm>
        </p:spPr>
        <p:txBody>
          <a:bodyPr/>
          <a:lstStyle/>
          <a:p>
            <a:pPr algn="l"/>
            <a:r>
              <a:rPr lang="ru-RU" altLang="ru-RU" sz="1400" b="1" dirty="0" err="1" smtClean="0">
                <a:solidFill>
                  <a:srgbClr val="0070C0"/>
                </a:solidFill>
              </a:rPr>
              <a:t>ЕР</a:t>
            </a:r>
            <a:r>
              <a:rPr lang="ru-RU" altLang="ru-RU" sz="1800" b="1" dirty="0" err="1" smtClean="0">
                <a:solidFill>
                  <a:srgbClr val="0070C0"/>
                </a:solidFill>
              </a:rPr>
              <a:t>шов</a:t>
            </a:r>
            <a:r>
              <a:rPr lang="ru-RU" altLang="ru-RU" sz="1800" b="1" dirty="0" smtClean="0">
                <a:solidFill>
                  <a:srgbClr val="0070C0"/>
                </a:solidFill>
              </a:rPr>
              <a:t> А.П.  </a:t>
            </a:r>
            <a:r>
              <a:rPr lang="ru-RU" sz="1800" b="1" i="1" dirty="0" smtClean="0">
                <a:solidFill>
                  <a:srgbClr val="0070C0"/>
                </a:solidFill>
              </a:rPr>
              <a:t>Сборочное </a:t>
            </a:r>
            <a:r>
              <a:rPr lang="ru-RU" sz="1800" b="1" i="1" dirty="0">
                <a:solidFill>
                  <a:srgbClr val="0070C0"/>
                </a:solidFill>
              </a:rPr>
              <a:t>программирование </a:t>
            </a:r>
            <a:r>
              <a:rPr lang="ru-RU" sz="1800" b="1" dirty="0">
                <a:solidFill>
                  <a:srgbClr val="0070C0"/>
                </a:solidFill>
              </a:rPr>
              <a:t>решает задачу многократного и быстрого применения в процессе создания программы заранее изготовленных </a:t>
            </a:r>
            <a:r>
              <a:rPr lang="ru-RU" sz="1800" b="1" dirty="0" smtClean="0">
                <a:solidFill>
                  <a:srgbClr val="0070C0"/>
                </a:solidFill>
              </a:rPr>
              <a:t>де­талей (1986)</a:t>
            </a:r>
            <a:r>
              <a:rPr lang="ru-RU" altLang="ru-RU" sz="1800" b="1" baseline="30000" dirty="0" smtClean="0"/>
              <a:t> 1-5</a:t>
            </a:r>
            <a:r>
              <a:rPr lang="ru-RU" sz="1800" b="1" dirty="0" smtClean="0">
                <a:solidFill>
                  <a:srgbClr val="0070C0"/>
                </a:solidFill>
              </a:rPr>
              <a:t>.</a:t>
            </a:r>
            <a:r>
              <a:rPr lang="ru-RU" sz="1800" b="1" dirty="0"/>
              <a:t/>
            </a:r>
            <a:br>
              <a:rPr lang="ru-RU" sz="1800" b="1" dirty="0"/>
            </a:br>
            <a:r>
              <a:rPr lang="ru-RU" sz="1800" b="1" dirty="0" smtClean="0"/>
              <a:t>Полезность </a:t>
            </a:r>
            <a:r>
              <a:rPr lang="ru-RU" sz="1800" b="1" dirty="0"/>
              <a:t>и важность такого подхода </a:t>
            </a:r>
            <a:r>
              <a:rPr lang="ru-RU" sz="1800" b="1" dirty="0" smtClean="0"/>
              <a:t>к </a:t>
            </a:r>
            <a:r>
              <a:rPr lang="ru-RU" sz="1800" b="1" dirty="0"/>
              <a:t>программированию, достаточно вспомнить о роли сборных конструкций в современном домостроении. Роль деталей в сборочном программиро­вании играют программные модули. Это — программы, обладающие опре­деленной </a:t>
            </a:r>
            <a:r>
              <a:rPr lang="ru-RU" sz="1800" b="1" dirty="0" smtClean="0"/>
              <a:t> </a:t>
            </a:r>
            <a:r>
              <a:rPr lang="ru-RU" sz="1800" b="1" dirty="0"/>
              <a:t>функциональной целостностью и </a:t>
            </a:r>
            <a:r>
              <a:rPr lang="ru-RU" sz="1800" b="1" dirty="0" smtClean="0"/>
              <a:t>специально </a:t>
            </a:r>
            <a:r>
              <a:rPr lang="ru-RU" sz="1800" b="1" dirty="0"/>
              <a:t>приспособленные к тому, чтобы вступать в четко </a:t>
            </a:r>
            <a:r>
              <a:rPr lang="ru-RU" sz="1800" b="1" dirty="0" err="1" smtClean="0"/>
              <a:t>определиемое</a:t>
            </a:r>
            <a:r>
              <a:rPr lang="ru-RU" sz="1800" b="1" dirty="0" smtClean="0"/>
              <a:t> </a:t>
            </a:r>
            <a:r>
              <a:rPr lang="ru-RU" sz="1800" b="1" dirty="0"/>
              <a:t>и контролируемое информационно-логическое взаимодействие с дру­гими модулями (под взаимодействием понимается или обмен информа­цией или определенная соподчиненность выполнения).</a:t>
            </a:r>
            <a:br>
              <a:rPr lang="ru-RU" sz="1800" b="1" dirty="0"/>
            </a:br>
            <a:r>
              <a:rPr lang="ru-RU" sz="1800" b="1" dirty="0">
                <a:solidFill>
                  <a:srgbClr val="0070C0"/>
                </a:solidFill>
              </a:rPr>
              <a:t>Сборочное программирование эффективно</a:t>
            </a:r>
            <a:r>
              <a:rPr lang="ru-RU" sz="1800" b="1" dirty="0"/>
              <a:t>, когда комбинирование сравнительно небольшого числа заранее запрограммированных модулей позволяет быстро решить любую задачу из некоторого класса часто воз­никающих проблем. Ориентация на класс задач — особенность сборочного программирования — объясняет его актуальность, поскольку широкое рас­пространение мини- и микро-ЭВМ позволяет применять каждую отдель­ную машину для решения определенных специальных задач. В общем случае </a:t>
            </a:r>
            <a:r>
              <a:rPr lang="ru-RU" sz="1800" b="1" dirty="0">
                <a:solidFill>
                  <a:srgbClr val="0070C0"/>
                </a:solidFill>
              </a:rPr>
              <a:t>сборочное программирование — это </a:t>
            </a:r>
            <a:r>
              <a:rPr lang="ru-RU" sz="1800" b="1" dirty="0" smtClean="0">
                <a:solidFill>
                  <a:srgbClr val="0070C0"/>
                </a:solidFill>
              </a:rPr>
              <a:t>т </a:t>
            </a:r>
            <a:r>
              <a:rPr lang="ru-RU" sz="1800" b="1" dirty="0">
                <a:solidFill>
                  <a:srgbClr val="0070C0"/>
                </a:solidFill>
              </a:rPr>
              <a:t>синтез программы по спецификации задачи, </a:t>
            </a:r>
            <a:r>
              <a:rPr lang="ru-RU" sz="1800" b="1" dirty="0" smtClean="0">
                <a:solidFill>
                  <a:srgbClr val="0070C0"/>
                </a:solidFill>
              </a:rPr>
              <a:t>когда </a:t>
            </a:r>
            <a:r>
              <a:rPr lang="ru-RU" sz="1800" b="1" dirty="0">
                <a:solidFill>
                  <a:srgbClr val="0070C0"/>
                </a:solidFill>
              </a:rPr>
              <a:t>отдельные блоки ее ре­шения </a:t>
            </a:r>
            <a:r>
              <a:rPr lang="ru-RU" sz="1800" b="1" dirty="0"/>
              <a:t>уже отработаны и запрограммированы. </a:t>
            </a:r>
            <a:r>
              <a:rPr lang="ru-RU" sz="1800" b="1" dirty="0" smtClean="0"/>
              <a:t>Синтез </a:t>
            </a:r>
            <a:r>
              <a:rPr lang="ru-RU" sz="1800" b="1" dirty="0"/>
              <a:t>конкрет­ной программы сводится к извлечению из условия задачи схемы сборки </a:t>
            </a:r>
            <a:r>
              <a:rPr lang="ru-RU" sz="1800" b="1" dirty="0" smtClean="0"/>
              <a:t>модулей по которой извле­кается  </a:t>
            </a:r>
            <a:r>
              <a:rPr lang="ru-RU" sz="1800" b="1" dirty="0"/>
              <a:t>из условия задачи </a:t>
            </a:r>
            <a:r>
              <a:rPr lang="ru-RU" sz="1800" b="1" dirty="0" smtClean="0"/>
              <a:t>формальным правила </a:t>
            </a:r>
            <a:r>
              <a:rPr lang="ru-RU" sz="1800" b="1" dirty="0"/>
              <a:t>построения программы </a:t>
            </a:r>
            <a:r>
              <a:rPr lang="ru-RU" sz="1800" b="1" dirty="0" smtClean="0"/>
              <a:t>автоматически….</a:t>
            </a:r>
            <a:r>
              <a:rPr lang="ru-RU" sz="1800" b="1" dirty="0"/>
              <a:t/>
            </a:r>
            <a:br>
              <a:rPr lang="ru-RU" sz="1800" b="1" dirty="0"/>
            </a:br>
            <a:r>
              <a:rPr lang="ru-RU" altLang="ru-RU" sz="1800" b="1" dirty="0" smtClean="0"/>
              <a:t>_________</a:t>
            </a:r>
            <a:br>
              <a:rPr lang="ru-RU" altLang="ru-RU" sz="1800" b="1" dirty="0" smtClean="0"/>
            </a:br>
            <a:r>
              <a:rPr lang="ru-RU" altLang="ru-RU" sz="1200" b="1" dirty="0" smtClean="0"/>
              <a:t>1.Ершов А.П. </a:t>
            </a:r>
            <a:r>
              <a:rPr lang="ru-RU" sz="1200" b="1" dirty="0"/>
              <a:t>НАУЧНЫЕ </a:t>
            </a:r>
            <a:r>
              <a:rPr lang="ru-RU" sz="1200" b="1" dirty="0" smtClean="0"/>
              <a:t>ОСНОВЫ ДОКАЗАТЕЛЬНОГОПРОГРАММИРОВАНИЯ. Научное сообщение в РАН .-1986.-</a:t>
            </a:r>
            <a:br>
              <a:rPr lang="ru-RU" sz="1200" b="1" dirty="0" smtClean="0"/>
            </a:br>
            <a:r>
              <a:rPr lang="ru-RU" sz="1200" b="1" dirty="0" smtClean="0"/>
              <a:t>2. Лаврищева Е.М. </a:t>
            </a:r>
            <a:r>
              <a:rPr lang="ru-RU" sz="1200" dirty="0" smtClean="0"/>
              <a:t>доклад-статья </a:t>
            </a:r>
            <a:r>
              <a:rPr lang="ru-RU" sz="1200" dirty="0"/>
              <a:t>«Технология промышленной сборки </a:t>
            </a:r>
            <a:r>
              <a:rPr lang="ru-RU" sz="1200" dirty="0" err="1"/>
              <a:t>программ</a:t>
            </a:r>
            <a:r>
              <a:rPr lang="ru-RU" sz="1200" dirty="0" err="1" smtClean="0"/>
              <a:t>».на</a:t>
            </a:r>
            <a:r>
              <a:rPr lang="ru-RU" sz="1200" dirty="0" smtClean="0"/>
              <a:t> </a:t>
            </a:r>
            <a:r>
              <a:rPr lang="ru-RU" sz="1200" dirty="0" err="1" smtClean="0"/>
              <a:t>конф</a:t>
            </a:r>
            <a:r>
              <a:rPr lang="ru-RU" sz="1200" dirty="0" smtClean="0"/>
              <a:t>. Перспективы развития в системном и </a:t>
            </a:r>
            <a:r>
              <a:rPr lang="ru-RU" sz="1200" dirty="0" err="1" smtClean="0"/>
              <a:t>теоретичекском</a:t>
            </a:r>
            <a:r>
              <a:rPr lang="ru-RU" sz="1200" dirty="0" smtClean="0"/>
              <a:t> программировании» 1978г.</a:t>
            </a:r>
            <a:br>
              <a:rPr lang="ru-RU" sz="1200" dirty="0" smtClean="0"/>
            </a:br>
            <a:r>
              <a:rPr lang="ru-RU" sz="1200" b="1" dirty="0" smtClean="0"/>
              <a:t>3. Лаврищева Е.М. Метод объединения модулей в систему.-Программирование.-1979.</a:t>
            </a:r>
            <a:br>
              <a:rPr lang="ru-RU" sz="1200" b="1" dirty="0" smtClean="0"/>
            </a:br>
            <a:r>
              <a:rPr lang="ru-RU" sz="1200" b="1" dirty="0" smtClean="0"/>
              <a:t>4.</a:t>
            </a:r>
            <a:r>
              <a:rPr lang="ru-RU" sz="1200" dirty="0" smtClean="0"/>
              <a:t> 4</a:t>
            </a:r>
            <a:r>
              <a:rPr lang="ru-RU" sz="1200" b="1" dirty="0" smtClean="0"/>
              <a:t>. Лаврищева Е.М., Грищенко В.Н. Сборочное программирование.-1991.281с.</a:t>
            </a:r>
            <a:br>
              <a:rPr lang="ru-RU" sz="1200" b="1" dirty="0" smtClean="0"/>
            </a:br>
            <a:r>
              <a:rPr lang="ru-RU" sz="1200" b="1" dirty="0" smtClean="0"/>
              <a:t>5. Лаврищева Е.М. </a:t>
            </a:r>
            <a:r>
              <a:rPr lang="en-US" sz="1200" dirty="0" smtClean="0"/>
              <a:t>Software </a:t>
            </a:r>
            <a:r>
              <a:rPr lang="en-US" sz="1200" dirty="0"/>
              <a:t>Engineering</a:t>
            </a:r>
            <a:r>
              <a:rPr lang="ru-RU" sz="1200" dirty="0"/>
              <a:t> компьютерных систем. Технология, парадигмы, CАSE-</a:t>
            </a:r>
            <a:r>
              <a:rPr lang="ru-RU" sz="1200" dirty="0" err="1"/>
              <a:t>cредства</a:t>
            </a:r>
            <a:r>
              <a:rPr lang="ru-RU" sz="1200" dirty="0"/>
              <a:t> программирования»,  изд.-во  Наук. Думка,  К.: 2014. -284с. </a:t>
            </a:r>
            <a:br>
              <a:rPr lang="ru-RU" sz="1200" dirty="0"/>
            </a:br>
            <a:r>
              <a:rPr lang="ru-RU" altLang="ru-RU" sz="1400" dirty="0" smtClean="0"/>
              <a:t> </a:t>
            </a:r>
            <a:r>
              <a:rPr lang="ru-RU" altLang="ru-RU" sz="1800" dirty="0" smtClean="0"/>
              <a:t/>
            </a:r>
            <a:br>
              <a:rPr lang="ru-RU" altLang="ru-RU" sz="1800" dirty="0" smtClean="0"/>
            </a:br>
            <a:r>
              <a:rPr lang="ru-RU" altLang="ru-RU" sz="1800" dirty="0" smtClean="0"/>
              <a:t/>
            </a:r>
            <a:br>
              <a:rPr lang="ru-RU" altLang="ru-RU" sz="1800" dirty="0" smtClean="0"/>
            </a:br>
            <a:endParaRPr lang="ru-RU" altLang="ru-RU" sz="1800" b="1" dirty="0" smtClean="0">
              <a:solidFill>
                <a:schemeClr val="tx1"/>
              </a:solidFill>
            </a:endParaRPr>
          </a:p>
        </p:txBody>
      </p:sp>
      <p:sp>
        <p:nvSpPr>
          <p:cNvPr id="11267" name="Rectangle 3"/>
          <p:cNvSpPr>
            <a:spLocks noChangeArrowheads="1"/>
          </p:cNvSpPr>
          <p:nvPr/>
        </p:nvSpPr>
        <p:spPr bwMode="auto">
          <a:xfrm>
            <a:off x="2252663" y="17605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ru-RU" altLang="ru-RU" sz="1800"/>
          </a:p>
        </p:txBody>
      </p:sp>
    </p:spTree>
    <p:extLst>
      <p:ext uri="{BB962C8B-B14F-4D97-AF65-F5344CB8AC3E}">
        <p14:creationId xmlns:p14="http://schemas.microsoft.com/office/powerpoint/2010/main" val="7724830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179388" y="0"/>
            <a:ext cx="9001125" cy="6858000"/>
          </a:xfrm>
        </p:spPr>
        <p:txBody>
          <a:bodyPr/>
          <a:lstStyle/>
          <a:p>
            <a:pPr algn="l"/>
            <a:r>
              <a:rPr lang="ru-RU" altLang="ru-RU" sz="2000" b="1" dirty="0" smtClean="0">
                <a:solidFill>
                  <a:srgbClr val="0070C0"/>
                </a:solidFill>
              </a:rPr>
              <a:t/>
            </a:r>
            <a:br>
              <a:rPr lang="ru-RU" altLang="ru-RU" sz="2000" b="1" dirty="0" smtClean="0">
                <a:solidFill>
                  <a:srgbClr val="0070C0"/>
                </a:solidFill>
              </a:rPr>
            </a:br>
            <a:r>
              <a:rPr lang="ru-RU" altLang="ru-RU" sz="1800" dirty="0" smtClean="0">
                <a:solidFill>
                  <a:srgbClr val="0070C0"/>
                </a:solidFill>
              </a:rPr>
              <a:t> </a:t>
            </a:r>
            <a:r>
              <a:rPr lang="ru-RU" altLang="ru-RU" sz="1800" b="1" dirty="0" smtClean="0">
                <a:solidFill>
                  <a:srgbClr val="0070C0"/>
                </a:solidFill>
              </a:rPr>
              <a:t>2.5. Композиция программ </a:t>
            </a:r>
            <a:r>
              <a:rPr lang="ru-RU" altLang="ru-RU" sz="1800" b="1" i="1" dirty="0" smtClean="0"/>
              <a:t>- это </a:t>
            </a:r>
            <a:r>
              <a:rPr lang="ru-RU" altLang="ru-RU" sz="1800" b="1" dirty="0" smtClean="0"/>
              <a:t>операции объединения функций и данных вида: «данные–функция–имя» и «функция-композиция-дескрипция» на множестве именованных данных, дескрипций и денотатов (значений).</a:t>
            </a:r>
            <a:r>
              <a:rPr lang="ru-RU" altLang="ru-RU" sz="1800" dirty="0" smtClean="0"/>
              <a:t> </a:t>
            </a:r>
            <a:br>
              <a:rPr lang="ru-RU" altLang="ru-RU" sz="1800" dirty="0" smtClean="0"/>
            </a:br>
            <a:r>
              <a:rPr lang="uk-UA" altLang="ru-RU" sz="1200" b="1" dirty="0" smtClean="0"/>
              <a:t> Редько В.Н. </a:t>
            </a:r>
            <a:r>
              <a:rPr lang="uk-UA" altLang="ru-RU" sz="1200" b="1" dirty="0" err="1" smtClean="0"/>
              <a:t>Композиции</a:t>
            </a:r>
            <a:r>
              <a:rPr lang="uk-UA" altLang="ru-RU" sz="1200" b="1" dirty="0" smtClean="0"/>
              <a:t> </a:t>
            </a:r>
            <a:r>
              <a:rPr lang="uk-UA" altLang="ru-RU" sz="1200" b="1" dirty="0" err="1" smtClean="0"/>
              <a:t>программ</a:t>
            </a:r>
            <a:r>
              <a:rPr lang="uk-UA" altLang="ru-RU" sz="1200" b="1" dirty="0" smtClean="0"/>
              <a:t> и </a:t>
            </a:r>
            <a:r>
              <a:rPr lang="uk-UA" altLang="ru-RU" sz="1200" b="1" dirty="0" err="1" smtClean="0"/>
              <a:t>композиционное</a:t>
            </a:r>
            <a:r>
              <a:rPr lang="uk-UA" altLang="ru-RU" sz="1200" b="1" dirty="0" smtClean="0"/>
              <a:t> </a:t>
            </a:r>
            <a:r>
              <a:rPr lang="uk-UA" altLang="ru-RU" sz="1200" b="1" dirty="0" err="1" smtClean="0"/>
              <a:t>программирование</a:t>
            </a:r>
            <a:r>
              <a:rPr lang="uk-UA" altLang="ru-RU" sz="1200" b="1" dirty="0" smtClean="0"/>
              <a:t> // </a:t>
            </a:r>
            <a:r>
              <a:rPr lang="uk-UA" altLang="ru-RU" sz="1200" b="1" dirty="0" err="1" smtClean="0"/>
              <a:t>Программирование</a:t>
            </a:r>
            <a:r>
              <a:rPr lang="uk-UA" altLang="ru-RU" sz="1200" b="1" dirty="0" smtClean="0"/>
              <a:t>. –    </a:t>
            </a:r>
            <a:r>
              <a:rPr lang="ru-RU" altLang="ru-RU" sz="1200" b="1" dirty="0" smtClean="0"/>
              <a:t/>
            </a:r>
            <a:br>
              <a:rPr lang="ru-RU" altLang="ru-RU" sz="1200" b="1" dirty="0" smtClean="0"/>
            </a:br>
            <a:r>
              <a:rPr lang="uk-UA" altLang="ru-RU" sz="1200" b="1" dirty="0" smtClean="0"/>
              <a:t>1978. – № 5. с. 17–26).</a:t>
            </a:r>
            <a:r>
              <a:rPr lang="ru-RU" altLang="ru-RU" sz="1200" b="1" dirty="0" smtClean="0"/>
              <a:t/>
            </a:r>
            <a:br>
              <a:rPr lang="ru-RU" altLang="ru-RU" sz="1200" b="1" dirty="0" smtClean="0"/>
            </a:br>
            <a:r>
              <a:rPr lang="ru-RU" altLang="ru-RU" sz="1800" b="1" dirty="0" smtClean="0">
                <a:solidFill>
                  <a:srgbClr val="0070C0"/>
                </a:solidFill>
              </a:rPr>
              <a:t>6.6. Функциональное программирование РЕФАЛ </a:t>
            </a:r>
            <a:r>
              <a:rPr lang="ru-RU" altLang="ru-RU" sz="1800" b="1" dirty="0" smtClean="0"/>
              <a:t>применяется для решения задач, связанных с распознаванием образов, общением на естественном языке, реализацией экспертных систем, доказательством теорем, </a:t>
            </a:r>
            <a:r>
              <a:rPr lang="ru-RU" altLang="ru-RU" sz="1600" b="1" dirty="0" smtClean="0"/>
              <a:t>символьными вычислениями и др. </a:t>
            </a:r>
            <a:r>
              <a:rPr lang="ru-RU" altLang="ru-RU" sz="1600" b="1" dirty="0" err="1" smtClean="0"/>
              <a:t>СмирновВ.К</a:t>
            </a:r>
            <a:r>
              <a:rPr lang="ru-RU" altLang="ru-RU" sz="1600" b="1" dirty="0" smtClean="0"/>
              <a:t>. </a:t>
            </a:r>
            <a:r>
              <a:rPr lang="ru-RU" altLang="ru-RU" sz="1600" b="1" u="sng" dirty="0" smtClean="0">
                <a:hlinkClick r:id="rId2"/>
              </a:rPr>
              <a:t>Аппаратная реализация языка Рефал в ИПМ </a:t>
            </a:r>
            <a:r>
              <a:rPr lang="ru-RU" altLang="ru-RU" sz="1600" b="1" u="sng" dirty="0" err="1" smtClean="0">
                <a:hlinkClick r:id="rId2"/>
              </a:rPr>
              <a:t>им.М.В.Келдыша</a:t>
            </a:r>
            <a:r>
              <a:rPr lang="ru-RU" altLang="ru-RU" sz="1600" b="1" u="sng" dirty="0" smtClean="0"/>
              <a:t> </a:t>
            </a:r>
            <a:r>
              <a:rPr lang="ru-RU" altLang="ru-RU" sz="1600" b="1" dirty="0" smtClean="0"/>
              <a:t>//Препринт ИПМ им. </a:t>
            </a:r>
            <a:r>
              <a:rPr lang="ru-RU" altLang="ru-RU" sz="1600" b="1" dirty="0" err="1" smtClean="0"/>
              <a:t>М.В.Келдыша</a:t>
            </a:r>
            <a:r>
              <a:rPr lang="ru-RU" altLang="ru-RU" sz="1600" b="1" dirty="0" smtClean="0"/>
              <a:t>. — 2003. — № 99. — С. 1-21.</a:t>
            </a:r>
            <a:br>
              <a:rPr lang="ru-RU" altLang="ru-RU" sz="1600" b="1" dirty="0" smtClean="0"/>
            </a:br>
            <a:r>
              <a:rPr lang="ru-RU" altLang="ru-RU" sz="1800" b="1" dirty="0" smtClean="0">
                <a:solidFill>
                  <a:srgbClr val="0070C0"/>
                </a:solidFill>
              </a:rPr>
              <a:t>2.7.  Расслоенное (аспектное) программирование</a:t>
            </a:r>
            <a:r>
              <a:rPr lang="ru-RU" altLang="ru-RU" sz="1800" b="1" dirty="0" smtClean="0"/>
              <a:t> </a:t>
            </a:r>
            <a:r>
              <a:rPr lang="ru-RU" altLang="ru-RU" sz="1800" dirty="0" smtClean="0"/>
              <a:t/>
            </a:r>
            <a:br>
              <a:rPr lang="ru-RU" altLang="ru-RU" sz="1800" dirty="0" smtClean="0"/>
            </a:br>
            <a:r>
              <a:rPr lang="ru-RU" altLang="ru-RU" sz="1800" b="1" dirty="0" smtClean="0"/>
              <a:t>Технология рассредоточенных действий, технология вертикального слоения разработал</a:t>
            </a:r>
            <a:br>
              <a:rPr lang="ru-RU" altLang="ru-RU" sz="1800" b="1" dirty="0" smtClean="0"/>
            </a:br>
            <a:r>
              <a:rPr lang="ru-RU" altLang="ru-RU" sz="1400" b="1" dirty="0" smtClean="0"/>
              <a:t> </a:t>
            </a:r>
            <a:r>
              <a:rPr lang="ru-RU" altLang="ru-RU" sz="1300" b="1" dirty="0" err="1" smtClean="0"/>
              <a:t>Фуксман</a:t>
            </a:r>
            <a:r>
              <a:rPr lang="ru-RU" altLang="ru-RU" sz="1300" b="1" dirty="0" smtClean="0"/>
              <a:t>. А.Л. Технологические аспекты создания программных систем. М.: Статистика,1979.- 183с.</a:t>
            </a:r>
            <a:r>
              <a:rPr lang="ru-RU" altLang="ru-RU" sz="1400" b="1" dirty="0" smtClean="0"/>
              <a:t> </a:t>
            </a:r>
            <a:r>
              <a:rPr lang="ru-RU" altLang="ru-RU" sz="1200" b="1" dirty="0" smtClean="0"/>
              <a:t/>
            </a:r>
            <a:br>
              <a:rPr lang="ru-RU" altLang="ru-RU" sz="1200" b="1" dirty="0" smtClean="0"/>
            </a:br>
            <a:r>
              <a:rPr lang="ru-RU" altLang="ru-RU" sz="1800" b="1" dirty="0" smtClean="0">
                <a:solidFill>
                  <a:srgbClr val="0070C0"/>
                </a:solidFill>
              </a:rPr>
              <a:t> 2.8. Алгебраическое и </a:t>
            </a:r>
            <a:r>
              <a:rPr lang="ru-RU" altLang="ru-RU" sz="1800" b="1" dirty="0" err="1" smtClean="0">
                <a:solidFill>
                  <a:srgbClr val="0070C0"/>
                </a:solidFill>
              </a:rPr>
              <a:t>агентное</a:t>
            </a:r>
            <a:r>
              <a:rPr lang="ru-RU" altLang="ru-RU" sz="1800" b="1" dirty="0" smtClean="0">
                <a:solidFill>
                  <a:srgbClr val="0070C0"/>
                </a:solidFill>
              </a:rPr>
              <a:t> программирование (АП)</a:t>
            </a:r>
            <a:r>
              <a:rPr lang="ru-RU" altLang="ru-RU" sz="1200" b="1" dirty="0" smtClean="0"/>
              <a:t/>
            </a:r>
            <a:br>
              <a:rPr lang="ru-RU" altLang="ru-RU" sz="1200" b="1" dirty="0" smtClean="0"/>
            </a:br>
            <a:r>
              <a:rPr lang="ru-RU" altLang="ru-RU" sz="1600" b="1" dirty="0" smtClean="0"/>
              <a:t>Парадигма АП основывается на теории переписывания термов с помощью системы равенств алгоритма вычислений. </a:t>
            </a:r>
            <a:br>
              <a:rPr lang="ru-RU" altLang="ru-RU" sz="1600" b="1" dirty="0" smtClean="0"/>
            </a:br>
            <a:r>
              <a:rPr lang="ru-RU" altLang="ru-RU" sz="1600" b="1" dirty="0" smtClean="0"/>
              <a:t> В АП интегрируется процедурное, функциональное и логическое программирование. Используется граф термов для представления данных и знаний с помощью выражений многоосновной алгебры данных.(группы, кольца, поля). На основе АН сформировано </a:t>
            </a:r>
            <a:r>
              <a:rPr lang="ru-RU" altLang="ru-RU" sz="1600" b="1" i="1" dirty="0" err="1" smtClean="0"/>
              <a:t>инсерционное</a:t>
            </a:r>
            <a:r>
              <a:rPr lang="ru-RU" altLang="ru-RU" sz="1600" b="1" i="1" dirty="0" smtClean="0"/>
              <a:t> </a:t>
            </a:r>
            <a:r>
              <a:rPr lang="ru-RU" altLang="ru-RU" sz="1600" b="1" dirty="0" smtClean="0"/>
              <a:t>(</a:t>
            </a:r>
            <a:r>
              <a:rPr lang="en-US" altLang="ru-RU" sz="1600" b="1" dirty="0" err="1" smtClean="0"/>
              <a:t>insort</a:t>
            </a:r>
            <a:r>
              <a:rPr lang="ru-RU" altLang="ru-RU" sz="1600" b="1" dirty="0" smtClean="0"/>
              <a:t>) программирование. АП было реализовано на ЭВМ Мир 1-3</a:t>
            </a:r>
            <a:r>
              <a:rPr lang="ru-RU" altLang="ru-RU" sz="1600" b="1" baseline="30000" dirty="0" smtClean="0"/>
              <a:t>1-2</a:t>
            </a:r>
            <a:r>
              <a:rPr lang="ru-RU" altLang="ru-RU" sz="1600" b="1" dirty="0" smtClean="0"/>
              <a:t>, а </a:t>
            </a:r>
            <a:r>
              <a:rPr lang="ru-RU" altLang="ru-RU" sz="1600" b="1" dirty="0" err="1" smtClean="0"/>
              <a:t>агентная</a:t>
            </a:r>
            <a:r>
              <a:rPr lang="ru-RU" altLang="ru-RU" sz="1600" b="1" dirty="0" smtClean="0"/>
              <a:t> теория развивается для принятия управленческих решений Э.А.Трахтенгерцом</a:t>
            </a:r>
            <a:r>
              <a:rPr lang="ru-RU" altLang="ru-RU" sz="1600" b="1" baseline="30000" dirty="0" smtClean="0"/>
              <a:t>3</a:t>
            </a:r>
            <a:br>
              <a:rPr lang="ru-RU" altLang="ru-RU" sz="1600" b="1" baseline="30000" dirty="0" smtClean="0"/>
            </a:br>
            <a:r>
              <a:rPr lang="ru-RU" altLang="ru-RU" sz="1100" b="1" dirty="0" smtClean="0"/>
              <a:t>1. Капитонова Ю.В., </a:t>
            </a:r>
            <a:r>
              <a:rPr lang="ru-RU" altLang="ru-RU" sz="1100" b="1" dirty="0" err="1" smtClean="0"/>
              <a:t>Летичевский</a:t>
            </a:r>
            <a:r>
              <a:rPr lang="ru-RU" altLang="ru-RU" sz="1100" b="1" dirty="0" smtClean="0"/>
              <a:t> А.А. Методы и средства алгебраического программирования // Кибернетика. – </a:t>
            </a:r>
            <a:br>
              <a:rPr lang="ru-RU" altLang="ru-RU" sz="1100" b="1" dirty="0" smtClean="0"/>
            </a:br>
            <a:r>
              <a:rPr lang="ru-RU" altLang="ru-RU" sz="1100" b="1" dirty="0" smtClean="0"/>
              <a:t> </a:t>
            </a:r>
            <a:r>
              <a:rPr lang="en-US" altLang="ru-RU" sz="1100" b="1" dirty="0" smtClean="0"/>
              <a:t>1993.– № 3. – </a:t>
            </a:r>
            <a:r>
              <a:rPr lang="ru-RU" altLang="ru-RU" sz="1100" b="1" dirty="0" smtClean="0"/>
              <a:t>С</a:t>
            </a:r>
            <a:r>
              <a:rPr lang="en-US" altLang="ru-RU" sz="1100" b="1" dirty="0" smtClean="0"/>
              <a:t>. 7–12.</a:t>
            </a:r>
            <a:r>
              <a:rPr lang="ru-RU" altLang="ru-RU" sz="1100" b="1" dirty="0" smtClean="0"/>
              <a:t/>
            </a:r>
            <a:br>
              <a:rPr lang="ru-RU" altLang="ru-RU" sz="1100" b="1" dirty="0" smtClean="0"/>
            </a:br>
            <a:r>
              <a:rPr lang="ru-RU" altLang="ru-RU" sz="1100" b="1" dirty="0" smtClean="0"/>
              <a:t>2. Глушков В.М., </a:t>
            </a:r>
            <a:r>
              <a:rPr lang="ru-RU" altLang="ru-RU" sz="1100" b="1" dirty="0" err="1" smtClean="0"/>
              <a:t>Цейтлин</a:t>
            </a:r>
            <a:r>
              <a:rPr lang="ru-RU" altLang="ru-RU" sz="1100" b="1" dirty="0" smtClean="0"/>
              <a:t> Г.Е,,  Ющенко Е.Л. Языки, </a:t>
            </a:r>
            <a:r>
              <a:rPr lang="ru-RU" altLang="ru-RU" sz="1100" b="1" dirty="0" err="1" smtClean="0"/>
              <a:t>Алгебра,Программирования</a:t>
            </a:r>
            <a:r>
              <a:rPr lang="ru-RU" altLang="ru-RU" sz="1100" b="1" dirty="0" smtClean="0"/>
              <a:t>. Наука. 1974.-374с.</a:t>
            </a:r>
            <a:br>
              <a:rPr lang="ru-RU" altLang="ru-RU" sz="1100" b="1" dirty="0" smtClean="0"/>
            </a:br>
            <a:r>
              <a:rPr lang="ru-RU" altLang="ru-RU" sz="1100" b="1" dirty="0" smtClean="0"/>
              <a:t>3. </a:t>
            </a:r>
            <a:r>
              <a:rPr lang="ru-RU" altLang="ru-RU" sz="1100" b="1" dirty="0" err="1" smtClean="0"/>
              <a:t>Транхтенгерц</a:t>
            </a:r>
            <a:r>
              <a:rPr lang="ru-RU" altLang="ru-RU" sz="1100" b="1" dirty="0" smtClean="0"/>
              <a:t> Э.А. Взаимодействие агентов в </a:t>
            </a:r>
            <a:r>
              <a:rPr lang="ru-RU" altLang="ru-RU" sz="1100" b="1" dirty="0" err="1" smtClean="0"/>
              <a:t>многоагентных</a:t>
            </a:r>
            <a:r>
              <a:rPr lang="ru-RU" altLang="ru-RU" sz="1100" b="1" dirty="0" smtClean="0"/>
              <a:t> средах.- Автоматика и телемеханика.- М.: 1998.-</a:t>
            </a:r>
            <a:br>
              <a:rPr lang="ru-RU" altLang="ru-RU" sz="1100" b="1" dirty="0" smtClean="0"/>
            </a:br>
            <a:r>
              <a:rPr lang="ru-RU" altLang="ru-RU" sz="1100" b="1" dirty="0" smtClean="0"/>
              <a:t> № 8.- с.3-52.</a:t>
            </a:r>
            <a:br>
              <a:rPr lang="ru-RU" altLang="ru-RU" sz="1100" b="1" dirty="0" smtClean="0"/>
            </a:br>
            <a:endParaRPr lang="ru-RU" altLang="ru-RU" sz="1100" b="1" dirty="0" smtClean="0">
              <a:solidFill>
                <a:schemeClr val="tx1"/>
              </a:solidFill>
            </a:endParaRPr>
          </a:p>
        </p:txBody>
      </p:sp>
      <p:sp>
        <p:nvSpPr>
          <p:cNvPr id="12291" name="Rectangle 3"/>
          <p:cNvSpPr>
            <a:spLocks noChangeArrowheads="1"/>
          </p:cNvSpPr>
          <p:nvPr/>
        </p:nvSpPr>
        <p:spPr bwMode="auto">
          <a:xfrm>
            <a:off x="2252663" y="17605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ru-RU" altLang="ru-RU" sz="18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142875" y="44450"/>
            <a:ext cx="9001125" cy="6813550"/>
          </a:xfrm>
        </p:spPr>
        <p:txBody>
          <a:bodyPr/>
          <a:lstStyle/>
          <a:p>
            <a:pPr algn="l"/>
            <a:r>
              <a:rPr lang="ru-RU" altLang="ru-RU" sz="2000" b="1" dirty="0" smtClean="0">
                <a:solidFill>
                  <a:srgbClr val="0070C0"/>
                </a:solidFill>
              </a:rPr>
              <a:t/>
            </a:r>
            <a:br>
              <a:rPr lang="ru-RU" altLang="ru-RU" sz="2000" b="1" dirty="0" smtClean="0">
                <a:solidFill>
                  <a:srgbClr val="0070C0"/>
                </a:solidFill>
              </a:rPr>
            </a:br>
            <a:r>
              <a:rPr lang="ru-RU" altLang="ru-RU" sz="2000" b="1" dirty="0" smtClean="0">
                <a:solidFill>
                  <a:srgbClr val="0070C0"/>
                </a:solidFill>
              </a:rPr>
              <a:t/>
            </a:r>
            <a:br>
              <a:rPr lang="ru-RU" altLang="ru-RU" sz="2000" b="1" dirty="0" smtClean="0">
                <a:solidFill>
                  <a:srgbClr val="0070C0"/>
                </a:solidFill>
              </a:rPr>
            </a:br>
            <a:r>
              <a:rPr lang="ru-RU" altLang="ru-RU" sz="2000" b="1" dirty="0" smtClean="0">
                <a:solidFill>
                  <a:srgbClr val="0070C0"/>
                </a:solidFill>
              </a:rPr>
              <a:t/>
            </a:r>
            <a:br>
              <a:rPr lang="ru-RU" altLang="ru-RU" sz="2000" b="1" dirty="0" smtClean="0">
                <a:solidFill>
                  <a:srgbClr val="0070C0"/>
                </a:solidFill>
              </a:rPr>
            </a:br>
            <a:r>
              <a:rPr lang="ru-RU" altLang="ru-RU" sz="2000" b="1" dirty="0" smtClean="0">
                <a:solidFill>
                  <a:srgbClr val="0070C0"/>
                </a:solidFill>
              </a:rPr>
              <a:t/>
            </a:r>
            <a:br>
              <a:rPr lang="ru-RU" altLang="ru-RU" sz="2000" b="1" dirty="0" smtClean="0">
                <a:solidFill>
                  <a:srgbClr val="0070C0"/>
                </a:solidFill>
              </a:rPr>
            </a:br>
            <a:r>
              <a:rPr lang="ru-RU" altLang="ru-RU" sz="2000" b="1" dirty="0" smtClean="0">
                <a:solidFill>
                  <a:srgbClr val="0070C0"/>
                </a:solidFill>
              </a:rPr>
              <a:t/>
            </a:r>
            <a:br>
              <a:rPr lang="ru-RU" altLang="ru-RU" sz="2000" b="1" dirty="0" smtClean="0">
                <a:solidFill>
                  <a:srgbClr val="0070C0"/>
                </a:solidFill>
              </a:rPr>
            </a:br>
            <a:r>
              <a:rPr lang="ru-RU" altLang="ru-RU" sz="2000" b="1" dirty="0" smtClean="0">
                <a:solidFill>
                  <a:srgbClr val="0070C0"/>
                </a:solidFill>
              </a:rPr>
              <a:t/>
            </a:r>
            <a:br>
              <a:rPr lang="ru-RU" altLang="ru-RU" sz="2000" b="1" dirty="0" smtClean="0">
                <a:solidFill>
                  <a:srgbClr val="0070C0"/>
                </a:solidFill>
              </a:rPr>
            </a:br>
            <a:r>
              <a:rPr lang="ru-RU" altLang="ru-RU" sz="2000" b="1" dirty="0" smtClean="0">
                <a:solidFill>
                  <a:srgbClr val="0070C0"/>
                </a:solidFill>
              </a:rPr>
              <a:t>2.9.</a:t>
            </a:r>
            <a:r>
              <a:rPr lang="ru-RU" altLang="ru-RU" sz="1800" b="1" dirty="0" smtClean="0">
                <a:solidFill>
                  <a:srgbClr val="0070C0"/>
                </a:solidFill>
              </a:rPr>
              <a:t> </a:t>
            </a:r>
            <a:r>
              <a:rPr lang="ru-RU" altLang="ru-RU" sz="1800" b="1" dirty="0" err="1" smtClean="0">
                <a:solidFill>
                  <a:srgbClr val="0070C0"/>
                </a:solidFill>
              </a:rPr>
              <a:t>Графовое</a:t>
            </a:r>
            <a:r>
              <a:rPr lang="ru-RU" altLang="ru-RU" sz="1800" b="1" dirty="0" smtClean="0">
                <a:solidFill>
                  <a:srgbClr val="0070C0"/>
                </a:solidFill>
              </a:rPr>
              <a:t> программирование </a:t>
            </a:r>
            <a:r>
              <a:rPr lang="ru-RU" altLang="ru-RU" sz="1800" dirty="0" smtClean="0">
                <a:solidFill>
                  <a:srgbClr val="0070C0"/>
                </a:solidFill>
              </a:rPr>
              <a:t/>
            </a:r>
            <a:br>
              <a:rPr lang="ru-RU" altLang="ru-RU" sz="1800" dirty="0" smtClean="0">
                <a:solidFill>
                  <a:srgbClr val="0070C0"/>
                </a:solidFill>
              </a:rPr>
            </a:br>
            <a:r>
              <a:rPr lang="ru-RU" altLang="ru-RU" sz="1800" b="1" dirty="0" smtClean="0"/>
              <a:t>Теория графов в программировании начал развиваться в школе А.П. Ершова (Касьянов В.И, Иткин В.Э., Евстигнеев А.А. и др.). Были выпушены работы</a:t>
            </a:r>
            <a:r>
              <a:rPr lang="ru-RU" altLang="ru-RU" sz="1800" b="1" baseline="30000" dirty="0" smtClean="0"/>
              <a:t>1-2</a:t>
            </a:r>
            <a:r>
              <a:rPr lang="ru-RU" altLang="ru-RU" sz="1800" b="1" dirty="0" smtClean="0"/>
              <a:t>. Эта теория активно развивается в ИСП РАН для схемной организации памяти в ОС </a:t>
            </a:r>
            <a:r>
              <a:rPr lang="en-US" altLang="ru-RU" sz="1800" b="1" dirty="0" smtClean="0"/>
              <a:t>Linux</a:t>
            </a:r>
            <a:r>
              <a:rPr lang="ru-RU" altLang="ru-RU" sz="1800" b="1" dirty="0" smtClean="0"/>
              <a:t> и используется в авиации, медицине и др.</a:t>
            </a:r>
            <a:br>
              <a:rPr lang="ru-RU" altLang="ru-RU" sz="1800" b="1" dirty="0" smtClean="0"/>
            </a:br>
            <a:r>
              <a:rPr lang="ru-RU" altLang="ru-RU" sz="1200" b="1" dirty="0" smtClean="0"/>
              <a:t>1.Евстигнеев А.А. Применение теории графов в программирование. Москва.-Наука.- Редакция физ.-</a:t>
            </a:r>
            <a:br>
              <a:rPr lang="ru-RU" altLang="ru-RU" sz="1200" b="1" dirty="0" smtClean="0"/>
            </a:br>
            <a:r>
              <a:rPr lang="ru-RU" altLang="ru-RU" sz="1200" b="1" dirty="0" smtClean="0"/>
              <a:t>    мат. наук, Под редакцией А.П. Ершова. 1985 г. 351с.</a:t>
            </a:r>
            <a:br>
              <a:rPr lang="ru-RU" altLang="ru-RU" sz="1200" b="1" dirty="0" smtClean="0"/>
            </a:br>
            <a:r>
              <a:rPr lang="ru-RU" altLang="ru-RU" sz="1200" b="1" dirty="0" smtClean="0"/>
              <a:t>2.. И.Б. Бурдонов, А.С. </a:t>
            </a:r>
            <a:r>
              <a:rPr lang="ru-RU" altLang="ru-RU" sz="1200" b="1" dirty="0" err="1" smtClean="0"/>
              <a:t>Косачев</a:t>
            </a:r>
            <a:r>
              <a:rPr lang="ru-RU" altLang="ru-RU" sz="1200" b="1" dirty="0" smtClean="0"/>
              <a:t>, В.В. </a:t>
            </a:r>
            <a:r>
              <a:rPr lang="ru-RU" altLang="ru-RU" sz="1200" b="1" dirty="0" err="1" smtClean="0"/>
              <a:t>Кулямин</a:t>
            </a:r>
            <a:r>
              <a:rPr lang="ru-RU" altLang="ru-RU" sz="1200" b="1" dirty="0" smtClean="0"/>
              <a:t> Теория соответствия для систем с блокировками и </a:t>
            </a:r>
            <a:br>
              <a:rPr lang="ru-RU" altLang="ru-RU" sz="1200" b="1" dirty="0" smtClean="0"/>
            </a:br>
            <a:r>
              <a:rPr lang="ru-RU" altLang="ru-RU" sz="1200" b="1" dirty="0" smtClean="0"/>
              <a:t>   разрушениями. Москва, </a:t>
            </a:r>
            <a:r>
              <a:rPr lang="ru-RU" altLang="ru-RU" sz="1200" b="1" dirty="0" err="1" smtClean="0"/>
              <a:t>Физматлит</a:t>
            </a:r>
            <a:r>
              <a:rPr lang="ru-RU" altLang="ru-RU" sz="1200" b="1" dirty="0" smtClean="0"/>
              <a:t>, 2008.-411с.</a:t>
            </a:r>
            <a:br>
              <a:rPr lang="ru-RU" altLang="ru-RU" sz="1200" b="1" dirty="0" smtClean="0"/>
            </a:br>
            <a:r>
              <a:rPr lang="ru-RU" altLang="ru-RU" sz="1200" b="1" dirty="0" smtClean="0"/>
              <a:t/>
            </a:r>
            <a:br>
              <a:rPr lang="ru-RU" altLang="ru-RU" sz="1200" b="1" dirty="0" smtClean="0"/>
            </a:br>
            <a:r>
              <a:rPr lang="ru-RU" altLang="ru-RU" sz="1800" b="1" dirty="0" smtClean="0">
                <a:solidFill>
                  <a:srgbClr val="0070C0"/>
                </a:solidFill>
              </a:rPr>
              <a:t>2.10. Технология программирования и конференции в СССР</a:t>
            </a:r>
            <a:r>
              <a:rPr lang="ru-RU" altLang="ru-RU" sz="1800" dirty="0" smtClean="0">
                <a:solidFill>
                  <a:srgbClr val="0070C0"/>
                </a:solidFill>
              </a:rPr>
              <a:t/>
            </a:r>
            <a:br>
              <a:rPr lang="ru-RU" altLang="ru-RU" sz="1800" dirty="0" smtClean="0">
                <a:solidFill>
                  <a:srgbClr val="0070C0"/>
                </a:solidFill>
              </a:rPr>
            </a:br>
            <a:r>
              <a:rPr lang="ru-RU" altLang="ru-RU" sz="1800" b="1" dirty="0" smtClean="0"/>
              <a:t>Всесоюзные конференций ВКП </a:t>
            </a:r>
            <a:r>
              <a:rPr lang="en-US" altLang="ru-RU" sz="1800" b="1" dirty="0" smtClean="0"/>
              <a:t>I</a:t>
            </a:r>
            <a:r>
              <a:rPr lang="ru-RU" altLang="ru-RU" sz="1800" b="1" dirty="0" smtClean="0"/>
              <a:t>-</a:t>
            </a:r>
            <a:r>
              <a:rPr lang="en-US" altLang="ru-RU" sz="1800" b="1" dirty="0" smtClean="0"/>
              <a:t>III</a:t>
            </a:r>
            <a:r>
              <a:rPr lang="ru-RU" altLang="ru-RU" sz="1800" b="1" dirty="0" smtClean="0"/>
              <a:t> (1982, 1985, 1992) от имени ИК АН УССР. Эти конференции собирали тысячи специалистов страны. На них выступали с научными докладами по технологии программирования: Ершов А.П., </a:t>
            </a:r>
            <a:r>
              <a:rPr lang="ru-RU" altLang="ru-RU" sz="1800" b="1" dirty="0" err="1" smtClean="0"/>
              <a:t>Липаев</a:t>
            </a:r>
            <a:r>
              <a:rPr lang="ru-RU" altLang="ru-RU" sz="1800" b="1" dirty="0" smtClean="0"/>
              <a:t> В.В., Лавров С.С. Шура-Бура М.Р. и др. Материалы конференций находятся в музеи ВТ (</a:t>
            </a:r>
            <a:r>
              <a:rPr lang="en-US" altLang="ru-RU" sz="1800" b="1" dirty="0" smtClean="0"/>
              <a:t>http</a:t>
            </a:r>
            <a:r>
              <a:rPr lang="ru-RU" altLang="ru-RU" sz="1800" b="1" dirty="0" smtClean="0"/>
              <a:t>://</a:t>
            </a:r>
            <a:r>
              <a:rPr lang="en-US" altLang="ru-RU" sz="1800" b="1" dirty="0" smtClean="0"/>
              <a:t>www</a:t>
            </a:r>
            <a:r>
              <a:rPr lang="ru-RU" altLang="ru-RU" sz="1800" b="1" dirty="0" smtClean="0"/>
              <a:t>.</a:t>
            </a:r>
            <a:r>
              <a:rPr lang="en-US" altLang="ru-RU" sz="1800" b="1" dirty="0" smtClean="0"/>
              <a:t>computer</a:t>
            </a:r>
            <a:r>
              <a:rPr lang="ru-RU" altLang="ru-RU" sz="1800" b="1" dirty="0" smtClean="0"/>
              <a:t>- </a:t>
            </a:r>
            <a:r>
              <a:rPr lang="en-US" altLang="ru-RU" sz="1800" b="1" dirty="0" smtClean="0"/>
              <a:t>museum</a:t>
            </a:r>
            <a:r>
              <a:rPr lang="ru-RU" altLang="ru-RU" sz="1800" b="1" dirty="0" smtClean="0"/>
              <a:t>.</a:t>
            </a:r>
            <a:r>
              <a:rPr lang="en-US" altLang="ru-RU" sz="1800" b="1" dirty="0" err="1" smtClean="0"/>
              <a:t>ru</a:t>
            </a:r>
            <a:r>
              <a:rPr lang="ru-RU" altLang="ru-RU" sz="1800" b="1" dirty="0" smtClean="0"/>
              <a:t>).</a:t>
            </a:r>
            <a:br>
              <a:rPr lang="ru-RU" altLang="ru-RU" sz="1800" b="1" dirty="0" smtClean="0"/>
            </a:br>
            <a:r>
              <a:rPr lang="ru-RU" altLang="ru-RU" sz="1200" b="1" dirty="0" smtClean="0"/>
              <a:t>1. Глушков В.М. Фундаментальные исследования и технология программирования. Программирование. 1980г.    </a:t>
            </a:r>
            <a:br>
              <a:rPr lang="ru-RU" altLang="ru-RU" sz="1200" b="1" dirty="0" smtClean="0"/>
            </a:br>
            <a:r>
              <a:rPr lang="ru-RU" altLang="ru-RU" sz="1200" b="1" dirty="0" smtClean="0"/>
              <a:t>    №2.-с.3-13.</a:t>
            </a:r>
            <a:br>
              <a:rPr lang="ru-RU" altLang="ru-RU" sz="1200" b="1" dirty="0" smtClean="0"/>
            </a:br>
            <a:r>
              <a:rPr lang="ru-RU" altLang="ru-RU" sz="1200" b="1" dirty="0" smtClean="0"/>
              <a:t>2. </a:t>
            </a:r>
            <a:r>
              <a:rPr lang="ru-RU" altLang="ru-RU" sz="1200" b="1" dirty="0" err="1" smtClean="0"/>
              <a:t>Вельбицкий</a:t>
            </a:r>
            <a:r>
              <a:rPr lang="ru-RU" altLang="ru-RU" sz="1200" b="1" dirty="0" smtClean="0"/>
              <a:t> И.В. Технология программирования. К.: Техника, 1984. 277 с.</a:t>
            </a:r>
            <a:br>
              <a:rPr lang="ru-RU" altLang="ru-RU" sz="1200" b="1" dirty="0" smtClean="0"/>
            </a:br>
            <a:r>
              <a:rPr lang="ru-RU" altLang="ru-RU" sz="1200" b="1" dirty="0" smtClean="0"/>
              <a:t>3. ВКП-</a:t>
            </a:r>
            <a:r>
              <a:rPr lang="en-US" altLang="ru-RU" sz="1200" b="1" dirty="0" smtClean="0"/>
              <a:t>II</a:t>
            </a:r>
            <a:r>
              <a:rPr lang="ru-RU" altLang="ru-RU" sz="1200" b="1" dirty="0" smtClean="0"/>
              <a:t>. Технология программирования.-1986- М.; ГКНТ, ГКВТИ. Труды ВПК- </a:t>
            </a:r>
            <a:r>
              <a:rPr lang="en-US" altLang="ru-RU" sz="1200" b="1" dirty="0" smtClean="0"/>
              <a:t>II</a:t>
            </a:r>
            <a:r>
              <a:rPr lang="ru-RU" altLang="ru-RU" sz="1200" b="1" dirty="0" smtClean="0"/>
              <a:t>.-381с.</a:t>
            </a:r>
            <a:br>
              <a:rPr lang="ru-RU" altLang="ru-RU" sz="1200" b="1" dirty="0" smtClean="0"/>
            </a:br>
            <a:r>
              <a:rPr lang="ru-RU" altLang="ru-RU" sz="1800" b="1" dirty="0" smtClean="0">
                <a:solidFill>
                  <a:srgbClr val="0070C0"/>
                </a:solidFill>
              </a:rPr>
              <a:t>2.1</a:t>
            </a:r>
            <a:r>
              <a:rPr lang="en-US" altLang="ru-RU" sz="1800" b="1" dirty="0" smtClean="0">
                <a:solidFill>
                  <a:srgbClr val="0070C0"/>
                </a:solidFill>
              </a:rPr>
              <a:t>1</a:t>
            </a:r>
            <a:r>
              <a:rPr lang="ru-RU" altLang="ru-RU" sz="1800" b="1" dirty="0" smtClean="0">
                <a:solidFill>
                  <a:srgbClr val="0070C0"/>
                </a:solidFill>
              </a:rPr>
              <a:t>. Зарубежные и отечественные технологии</a:t>
            </a:r>
            <a:br>
              <a:rPr lang="ru-RU" altLang="ru-RU" sz="1800" b="1" dirty="0" smtClean="0">
                <a:solidFill>
                  <a:srgbClr val="0070C0"/>
                </a:solidFill>
              </a:rPr>
            </a:br>
            <a:r>
              <a:rPr lang="ru-RU" altLang="ru-RU" sz="1600" b="1" dirty="0" smtClean="0"/>
              <a:t>1) АСКОН (с 1989) включает следующие элементы:</a:t>
            </a:r>
            <a:br>
              <a:rPr lang="ru-RU" altLang="ru-RU" sz="1600" b="1" dirty="0" smtClean="0"/>
            </a:br>
            <a:r>
              <a:rPr lang="ru-RU" altLang="ru-RU" sz="1600" b="1" dirty="0" smtClean="0"/>
              <a:t> КОМПАС-3D для трехмерного моделирования на основе CAD / CAM / CAE;</a:t>
            </a:r>
            <a:br>
              <a:rPr lang="ru-RU" altLang="ru-RU" sz="1600" b="1" dirty="0" smtClean="0"/>
            </a:br>
            <a:r>
              <a:rPr lang="ru-RU" altLang="ru-RU" sz="1600" b="1" dirty="0" smtClean="0"/>
              <a:t> ЛОЦМАН:PLM – система управления данными и ЖЦ;</a:t>
            </a:r>
            <a:br>
              <a:rPr lang="ru-RU" altLang="ru-RU" sz="1600" b="1" dirty="0" smtClean="0"/>
            </a:br>
            <a:r>
              <a:rPr lang="ru-RU" altLang="ru-RU" sz="1600" b="1" dirty="0" smtClean="0"/>
              <a:t> ВЕРТИКАЛЬ – автоматизированное проектирование ТП.</a:t>
            </a:r>
            <a:br>
              <a:rPr lang="ru-RU" altLang="ru-RU" sz="1600" b="1" dirty="0" smtClean="0"/>
            </a:br>
            <a:r>
              <a:rPr lang="ru-RU" altLang="ru-RU" sz="1600" b="1" dirty="0" smtClean="0"/>
              <a:t> 2) ЗАО &lt; Топ Системы &gt; (1992) - адаптированный вариант T-FLEX документооборот; САМ – линейка программных продуктов (</a:t>
            </a:r>
            <a:r>
              <a:rPr lang="ru-RU" altLang="ru-RU" sz="1600" b="1" dirty="0" err="1" smtClean="0"/>
              <a:t>Project</a:t>
            </a:r>
            <a:r>
              <a:rPr lang="ru-RU" altLang="ru-RU" sz="1600" b="1" dirty="0" smtClean="0"/>
              <a:t> </a:t>
            </a:r>
            <a:r>
              <a:rPr lang="ru-RU" altLang="ru-RU" sz="1600" b="1" dirty="0" err="1" smtClean="0"/>
              <a:t>Studio</a:t>
            </a:r>
            <a:r>
              <a:rPr lang="ru-RU" altLang="ru-RU" sz="1600" b="1" dirty="0" smtClean="0"/>
              <a:t> CS) в </a:t>
            </a:r>
            <a:r>
              <a:rPr lang="ru-RU" altLang="ru-RU" sz="1600" b="1" dirty="0" err="1" smtClean="0"/>
              <a:t>AutoCAD</a:t>
            </a:r>
            <a:r>
              <a:rPr lang="ru-RU" altLang="ru-RU" sz="1600" b="1" dirty="0" smtClean="0"/>
              <a:t> для станков с ЧПУ; </a:t>
            </a:r>
            <a:r>
              <a:rPr lang="ru-RU" altLang="ru-RU" sz="1600" b="1" dirty="0" err="1" smtClean="0"/>
              <a:t>Autodesk</a:t>
            </a:r>
            <a:r>
              <a:rPr lang="ru-RU" altLang="ru-RU" sz="1600" b="1" dirty="0" smtClean="0"/>
              <a:t> </a:t>
            </a:r>
            <a:r>
              <a:rPr lang="ru-RU" altLang="ru-RU" sz="1600" b="1" dirty="0" err="1" smtClean="0"/>
              <a:t>Inventor</a:t>
            </a:r>
            <a:r>
              <a:rPr lang="ru-RU" altLang="ru-RU" sz="1600" b="1" dirty="0" smtClean="0"/>
              <a:t> для чертежей продуктов в ЕСКД и др.</a:t>
            </a:r>
            <a:br>
              <a:rPr lang="ru-RU" altLang="ru-RU" sz="1600" b="1" dirty="0" smtClean="0"/>
            </a:br>
            <a:r>
              <a:rPr lang="ru-RU" altLang="ru-RU" sz="1600" b="1" dirty="0" smtClean="0"/>
              <a:t/>
            </a:r>
            <a:br>
              <a:rPr lang="ru-RU" altLang="ru-RU" sz="1600" b="1" dirty="0" smtClean="0"/>
            </a:br>
            <a:r>
              <a:rPr lang="ru-RU" altLang="ru-RU" sz="1800" dirty="0" smtClean="0">
                <a:solidFill>
                  <a:srgbClr val="0070C0"/>
                </a:solidFill>
              </a:rPr>
              <a:t/>
            </a:r>
            <a:br>
              <a:rPr lang="ru-RU" altLang="ru-RU" sz="1800" dirty="0" smtClean="0">
                <a:solidFill>
                  <a:srgbClr val="0070C0"/>
                </a:solidFill>
              </a:rPr>
            </a:br>
            <a:r>
              <a:rPr lang="ru-RU" altLang="ru-RU" sz="1800" dirty="0" smtClean="0">
                <a:solidFill>
                  <a:srgbClr val="0070C0"/>
                </a:solidFill>
              </a:rPr>
              <a:t/>
            </a:r>
            <a:br>
              <a:rPr lang="ru-RU" altLang="ru-RU" sz="1800" dirty="0" smtClean="0">
                <a:solidFill>
                  <a:srgbClr val="0070C0"/>
                </a:solidFill>
              </a:rPr>
            </a:br>
            <a:r>
              <a:rPr lang="ru-RU" altLang="ru-RU" sz="1800" b="1" dirty="0" smtClean="0">
                <a:solidFill>
                  <a:srgbClr val="0070C0"/>
                </a:solidFill>
              </a:rPr>
              <a:t/>
            </a:r>
            <a:br>
              <a:rPr lang="ru-RU" altLang="ru-RU" sz="1800" b="1" dirty="0" smtClean="0">
                <a:solidFill>
                  <a:srgbClr val="0070C0"/>
                </a:solidFill>
              </a:rPr>
            </a:br>
            <a:r>
              <a:rPr lang="ru-RU" altLang="ru-RU" sz="1800" dirty="0" smtClean="0">
                <a:solidFill>
                  <a:srgbClr val="0070C0"/>
                </a:solidFill>
              </a:rPr>
              <a:t/>
            </a:r>
            <a:br>
              <a:rPr lang="ru-RU" altLang="ru-RU" sz="1800" dirty="0" smtClean="0">
                <a:solidFill>
                  <a:srgbClr val="0070C0"/>
                </a:solidFill>
              </a:rPr>
            </a:br>
            <a:r>
              <a:rPr lang="ru-RU" altLang="ru-RU" sz="1800" dirty="0" smtClean="0">
                <a:solidFill>
                  <a:srgbClr val="0070C0"/>
                </a:solidFill>
              </a:rPr>
              <a:t/>
            </a:r>
            <a:br>
              <a:rPr lang="ru-RU" altLang="ru-RU" sz="1800" dirty="0" smtClean="0">
                <a:solidFill>
                  <a:srgbClr val="0070C0"/>
                </a:solidFill>
              </a:rPr>
            </a:br>
            <a:endParaRPr lang="ru-RU" altLang="ru-RU" sz="1200" b="1" dirty="0" smtClean="0">
              <a:solidFill>
                <a:schemeClr val="tx1"/>
              </a:solidFill>
            </a:endParaRPr>
          </a:p>
        </p:txBody>
      </p:sp>
      <p:sp>
        <p:nvSpPr>
          <p:cNvPr id="13315" name="Rectangle 3"/>
          <p:cNvSpPr>
            <a:spLocks noChangeArrowheads="1"/>
          </p:cNvSpPr>
          <p:nvPr/>
        </p:nvSpPr>
        <p:spPr bwMode="auto">
          <a:xfrm>
            <a:off x="2252663" y="17605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ru-RU" altLang="ru-RU" sz="18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179388" y="44450"/>
            <a:ext cx="9001125" cy="6813550"/>
          </a:xfrm>
        </p:spPr>
        <p:txBody>
          <a:bodyPr/>
          <a:lstStyle/>
          <a:p>
            <a:pPr algn="l"/>
            <a:r>
              <a:rPr lang="ru-RU" altLang="ru-RU" sz="2000" b="1" smtClean="0">
                <a:solidFill>
                  <a:srgbClr val="0070C0"/>
                </a:solidFill>
              </a:rPr>
              <a:t>3. Эпоха информатизации</a:t>
            </a:r>
            <a:r>
              <a:rPr lang="ru-RU" altLang="ru-RU" sz="1800" b="1" baseline="30000" smtClean="0"/>
              <a:t>1-7</a:t>
            </a:r>
            <a:r>
              <a:rPr lang="ru-RU" altLang="ru-RU" sz="1800" smtClean="0">
                <a:solidFill>
                  <a:srgbClr val="0070C0"/>
                </a:solidFill>
              </a:rPr>
              <a:t/>
            </a:r>
            <a:br>
              <a:rPr lang="ru-RU" altLang="ru-RU" sz="1800" smtClean="0">
                <a:solidFill>
                  <a:srgbClr val="0070C0"/>
                </a:solidFill>
              </a:rPr>
            </a:br>
            <a:r>
              <a:rPr lang="ru-RU" altLang="ru-RU" sz="1800" b="1" smtClean="0"/>
              <a:t>А.П. Ершов  (1972г.) «Информация – это совокупность знаний о фактических данных, зависимостях между ними для познания и воспроизведения человеческого мышления в системе искусственного интеллекта (1972г.).</a:t>
            </a:r>
            <a:br>
              <a:rPr lang="ru-RU" altLang="ru-RU" sz="1800" b="1" smtClean="0"/>
            </a:br>
            <a:r>
              <a:rPr lang="ru-RU" altLang="ru-RU" sz="1800" b="1" smtClean="0">
                <a:solidFill>
                  <a:srgbClr val="0070C0"/>
                </a:solidFill>
              </a:rPr>
              <a:t>Информатика</a:t>
            </a:r>
            <a:r>
              <a:rPr lang="ru-RU" altLang="ru-RU" sz="1800" b="1" smtClean="0"/>
              <a:t> - это наука, изучающая структуру и общие свойства информации, закономерности процессов обмена, обработки, хранения, поиска и распространения научной, финансовой, экономической и другой информации. Информатика дает механизмы реформирования документов на естественных языках и создания информационно-поисковых, информационно-логических, интеллектуальных систем методами системного анализа и искусственного интеллекта. </a:t>
            </a:r>
            <a:r>
              <a:rPr lang="ru-RU" altLang="ru-RU" sz="1800" b="1" smtClean="0">
                <a:solidFill>
                  <a:srgbClr val="0070C0"/>
                </a:solidFill>
              </a:rPr>
              <a:t> </a:t>
            </a:r>
            <a:r>
              <a:rPr lang="ru-RU" altLang="ru-RU" sz="2000" b="1" smtClean="0">
                <a:solidFill>
                  <a:srgbClr val="0070C0"/>
                </a:solidFill>
              </a:rPr>
              <a:t/>
            </a:r>
            <a:br>
              <a:rPr lang="ru-RU" altLang="ru-RU" sz="2000" b="1" smtClean="0">
                <a:solidFill>
                  <a:srgbClr val="0070C0"/>
                </a:solidFill>
              </a:rPr>
            </a:br>
            <a:r>
              <a:rPr lang="ru-RU" altLang="ru-RU" sz="2000" b="1" smtClean="0">
                <a:solidFill>
                  <a:srgbClr val="0070C0"/>
                </a:solidFill>
              </a:rPr>
              <a:t>И</a:t>
            </a:r>
            <a:r>
              <a:rPr lang="ru-RU" altLang="ru-RU" sz="1800" b="1" smtClean="0">
                <a:solidFill>
                  <a:srgbClr val="0070C0"/>
                </a:solidFill>
              </a:rPr>
              <a:t>нформатика </a:t>
            </a:r>
            <a:r>
              <a:rPr lang="ru-RU" altLang="ru-RU" sz="1800" b="1" smtClean="0"/>
              <a:t>рассматривается как комплексная научная дисциплина, в состав которой входят теория проектирования и функционирования сложных компьютерных, информационных и интеллектуальных систем (баз знаний и данных) и технологий программирования. </a:t>
            </a:r>
            <a:br>
              <a:rPr lang="ru-RU" altLang="ru-RU" sz="1800" b="1" smtClean="0"/>
            </a:br>
            <a:r>
              <a:rPr lang="ru-RU" altLang="ru-RU" sz="1800" b="1" smtClean="0"/>
              <a:t>Впервые у нас термин информатика начал использоваться в 1960 г. в связи с теорией искусственного интеллекта, позволяющей моделировать умственную деятельность человека</a:t>
            </a:r>
            <a:r>
              <a:rPr lang="ru-RU" altLang="ru-RU" sz="1800" b="1" baseline="30000" smtClean="0"/>
              <a:t>1-4</a:t>
            </a:r>
            <a:r>
              <a:rPr lang="ru-RU" altLang="ru-RU" sz="1800" b="1" smtClean="0"/>
              <a:t> в работах отечественных ученых - Велихова, Дородницина, Бауэра, Поспелова, Глушкова и др.</a:t>
            </a:r>
            <a:br>
              <a:rPr lang="ru-RU" altLang="ru-RU" sz="1800" b="1" smtClean="0"/>
            </a:br>
            <a:r>
              <a:rPr lang="ru-RU" altLang="ru-RU" sz="1800" b="1" smtClean="0"/>
              <a:t>_______________</a:t>
            </a:r>
            <a:br>
              <a:rPr lang="ru-RU" altLang="ru-RU" sz="1800" b="1" smtClean="0"/>
            </a:br>
            <a:r>
              <a:rPr lang="ru-RU" altLang="ru-RU" sz="1200" b="1" smtClean="0"/>
              <a:t>1. Е.П. Велихов. Информатика – актуальное направление советской науки, 1960,</a:t>
            </a:r>
            <a:br>
              <a:rPr lang="ru-RU" altLang="ru-RU" sz="1200" b="1" smtClean="0"/>
            </a:br>
            <a:r>
              <a:rPr lang="ru-RU" altLang="ru-RU" sz="1200" b="1" smtClean="0"/>
              <a:t>2. А.А. Дородницин. Информатика. Предмет и задачи, 1961.</a:t>
            </a:r>
            <a:br>
              <a:rPr lang="ru-RU" altLang="ru-RU" sz="1200" b="1" smtClean="0"/>
            </a:br>
            <a:r>
              <a:rPr lang="ru-RU" altLang="ru-RU" sz="1200" b="1" smtClean="0"/>
              <a:t>3.  В.С. Михалевич и др. Информатика – новая область науки и практики, 1961.</a:t>
            </a:r>
            <a:br>
              <a:rPr lang="ru-RU" altLang="ru-RU" sz="1200" b="1" smtClean="0"/>
            </a:br>
            <a:r>
              <a:rPr lang="ru-RU" altLang="ru-RU" sz="1200" b="1" smtClean="0"/>
              <a:t>4. Ф.Бауэр, Г.Гооз. Информатика. М.: Перевод с нем. 1976.-484с.. </a:t>
            </a:r>
            <a:br>
              <a:rPr lang="ru-RU" altLang="ru-RU" sz="1200" b="1" smtClean="0"/>
            </a:br>
            <a:r>
              <a:rPr lang="ru-RU" altLang="ru-RU" sz="1200" b="1" smtClean="0"/>
              <a:t>5</a:t>
            </a:r>
            <a:r>
              <a:rPr lang="ru-RU" altLang="ru-RU" sz="1200" b="1" smtClean="0">
                <a:solidFill>
                  <a:schemeClr val="tx1"/>
                </a:solidFill>
              </a:rPr>
              <a:t>. Г.И. Поспелов «Искусственный интеллект – новая информационная технология», 1993, и др.</a:t>
            </a:r>
            <a:r>
              <a:rPr lang="en-US" altLang="ru-RU" sz="1200" b="1" smtClean="0">
                <a:solidFill>
                  <a:schemeClr val="tx1"/>
                </a:solidFill>
              </a:rPr>
              <a:t/>
            </a:r>
            <a:br>
              <a:rPr lang="en-US" altLang="ru-RU" sz="1200" b="1" smtClean="0">
                <a:solidFill>
                  <a:schemeClr val="tx1"/>
                </a:solidFill>
              </a:rPr>
            </a:br>
            <a:r>
              <a:rPr lang="ru-RU" altLang="ru-RU" sz="1200" b="1" smtClean="0">
                <a:solidFill>
                  <a:schemeClr val="tx1"/>
                </a:solidFill>
              </a:rPr>
              <a:t>6</a:t>
            </a:r>
            <a:r>
              <a:rPr lang="en-US" altLang="ru-RU" sz="1200" b="1" smtClean="0">
                <a:solidFill>
                  <a:schemeClr val="tx1"/>
                </a:solidFill>
              </a:rPr>
              <a:t>. </a:t>
            </a:r>
            <a:r>
              <a:rPr lang="ru-RU" altLang="ru-RU" sz="1200" b="1" smtClean="0">
                <a:solidFill>
                  <a:schemeClr val="tx1"/>
                </a:solidFill>
              </a:rPr>
              <a:t>В.М.Глушков. Основы безбумажной информатики, м.: 1982. 383с.</a:t>
            </a:r>
            <a:r>
              <a:rPr lang="ru-RU" altLang="ru-RU" sz="1200" b="1" smtClean="0"/>
              <a:t/>
            </a:r>
            <a:br>
              <a:rPr lang="ru-RU" altLang="ru-RU" sz="1200" b="1" smtClean="0"/>
            </a:br>
            <a:r>
              <a:rPr lang="ru-RU" altLang="ru-RU" sz="1200" b="1" smtClean="0"/>
              <a:t>7.  Д.А.Поспелов, Я.И. Фет.  Очерки истории информатики в России. СО АН СССР.-1998, 662с.</a:t>
            </a:r>
            <a:endParaRPr lang="ru-RU" altLang="ru-RU" sz="1200" b="1" smtClean="0">
              <a:solidFill>
                <a:schemeClr val="tx1"/>
              </a:solidFill>
            </a:endParaRPr>
          </a:p>
        </p:txBody>
      </p:sp>
      <p:sp>
        <p:nvSpPr>
          <p:cNvPr id="14339" name="Rectangle 3"/>
          <p:cNvSpPr>
            <a:spLocks noChangeArrowheads="1"/>
          </p:cNvSpPr>
          <p:nvPr/>
        </p:nvSpPr>
        <p:spPr bwMode="auto">
          <a:xfrm>
            <a:off x="2252663" y="17605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ru-RU" altLang="ru-RU" sz="18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179388" y="44450"/>
            <a:ext cx="9001125" cy="6813550"/>
          </a:xfrm>
        </p:spPr>
        <p:txBody>
          <a:bodyPr/>
          <a:lstStyle/>
          <a:p>
            <a:pPr algn="l">
              <a:spcAft>
                <a:spcPts val="600"/>
              </a:spcAft>
            </a:pPr>
            <a:r>
              <a:rPr lang="en-US" altLang="ru-RU" sz="2000" b="1" smtClean="0">
                <a:solidFill>
                  <a:srgbClr val="0070C0"/>
                </a:solidFill>
              </a:rPr>
              <a:t/>
            </a:r>
            <a:br>
              <a:rPr lang="en-US" altLang="ru-RU" sz="2000" b="1" smtClean="0">
                <a:solidFill>
                  <a:srgbClr val="0070C0"/>
                </a:solidFill>
              </a:rPr>
            </a:br>
            <a:r>
              <a:rPr lang="en-US" altLang="ru-RU" sz="2000" b="1" smtClean="0">
                <a:solidFill>
                  <a:srgbClr val="0070C0"/>
                </a:solidFill>
              </a:rPr>
              <a:t/>
            </a:r>
            <a:br>
              <a:rPr lang="en-US" altLang="ru-RU" sz="2000" b="1" smtClean="0">
                <a:solidFill>
                  <a:srgbClr val="0070C0"/>
                </a:solidFill>
              </a:rPr>
            </a:br>
            <a:r>
              <a:rPr lang="en-US" altLang="ru-RU" sz="2000" b="1" smtClean="0">
                <a:solidFill>
                  <a:srgbClr val="0070C0"/>
                </a:solidFill>
              </a:rPr>
              <a:t/>
            </a:r>
            <a:br>
              <a:rPr lang="en-US" altLang="ru-RU" sz="2000" b="1" smtClean="0">
                <a:solidFill>
                  <a:srgbClr val="0070C0"/>
                </a:solidFill>
              </a:rPr>
            </a:br>
            <a:r>
              <a:rPr lang="en-US" altLang="ru-RU" sz="2000" b="1" smtClean="0">
                <a:solidFill>
                  <a:srgbClr val="0070C0"/>
                </a:solidFill>
              </a:rPr>
              <a:t/>
            </a:r>
            <a:br>
              <a:rPr lang="en-US" altLang="ru-RU" sz="2000" b="1" smtClean="0">
                <a:solidFill>
                  <a:srgbClr val="0070C0"/>
                </a:solidFill>
              </a:rPr>
            </a:br>
            <a:r>
              <a:rPr lang="en-US" altLang="ru-RU" sz="2000" b="1" smtClean="0">
                <a:solidFill>
                  <a:srgbClr val="0070C0"/>
                </a:solidFill>
              </a:rPr>
              <a:t/>
            </a:r>
            <a:br>
              <a:rPr lang="en-US" altLang="ru-RU" sz="2000" b="1" smtClean="0">
                <a:solidFill>
                  <a:srgbClr val="0070C0"/>
                </a:solidFill>
              </a:rPr>
            </a:br>
            <a:r>
              <a:rPr lang="en-US" altLang="ru-RU" sz="2000" b="1" smtClean="0">
                <a:solidFill>
                  <a:srgbClr val="0070C0"/>
                </a:solidFill>
              </a:rPr>
              <a:t/>
            </a:r>
            <a:br>
              <a:rPr lang="en-US" altLang="ru-RU" sz="2000" b="1" smtClean="0">
                <a:solidFill>
                  <a:srgbClr val="0070C0"/>
                </a:solidFill>
              </a:rPr>
            </a:br>
            <a:r>
              <a:rPr lang="en-US" altLang="ru-RU" sz="2000" b="1" smtClean="0">
                <a:solidFill>
                  <a:srgbClr val="0070C0"/>
                </a:solidFill>
              </a:rPr>
              <a:t/>
            </a:r>
            <a:br>
              <a:rPr lang="en-US" altLang="ru-RU" sz="2000" b="1" smtClean="0">
                <a:solidFill>
                  <a:srgbClr val="0070C0"/>
                </a:solidFill>
              </a:rPr>
            </a:br>
            <a:r>
              <a:rPr lang="ru-RU" altLang="ru-RU" sz="2000" b="1" smtClean="0">
                <a:solidFill>
                  <a:srgbClr val="0070C0"/>
                </a:solidFill>
              </a:rPr>
              <a:t/>
            </a:r>
            <a:br>
              <a:rPr lang="ru-RU" altLang="ru-RU" sz="2000" b="1" smtClean="0">
                <a:solidFill>
                  <a:srgbClr val="0070C0"/>
                </a:solidFill>
              </a:rPr>
            </a:br>
            <a:r>
              <a:rPr lang="ru-RU" altLang="ru-RU" sz="2000" b="1" smtClean="0">
                <a:solidFill>
                  <a:srgbClr val="0070C0"/>
                </a:solidFill>
              </a:rPr>
              <a:t/>
            </a:r>
            <a:br>
              <a:rPr lang="ru-RU" altLang="ru-RU" sz="2000" b="1" smtClean="0">
                <a:solidFill>
                  <a:srgbClr val="0070C0"/>
                </a:solidFill>
              </a:rPr>
            </a:br>
            <a:r>
              <a:rPr lang="ru-RU" altLang="ru-RU" sz="2000" smtClean="0"/>
              <a:t> </a:t>
            </a:r>
            <a:br>
              <a:rPr lang="ru-RU" altLang="ru-RU" sz="2000" smtClean="0"/>
            </a:br>
            <a:r>
              <a:rPr lang="ru-RU" altLang="ru-RU" sz="2000" smtClean="0"/>
              <a:t> </a:t>
            </a:r>
            <a:br>
              <a:rPr lang="ru-RU" altLang="ru-RU" sz="2000" smtClean="0"/>
            </a:br>
            <a:r>
              <a:rPr lang="ru-RU" altLang="ru-RU" sz="2000" smtClean="0"/>
              <a:t/>
            </a:r>
            <a:br>
              <a:rPr lang="ru-RU" altLang="ru-RU" sz="2000" smtClean="0"/>
            </a:br>
            <a:r>
              <a:rPr lang="ru-RU" altLang="ru-RU" sz="2000" smtClean="0"/>
              <a:t/>
            </a:r>
            <a:br>
              <a:rPr lang="ru-RU" altLang="ru-RU" sz="2000" smtClean="0"/>
            </a:br>
            <a:r>
              <a:rPr lang="ru-RU" altLang="ru-RU" sz="2000" smtClean="0"/>
              <a:t/>
            </a:r>
            <a:br>
              <a:rPr lang="ru-RU" altLang="ru-RU" sz="2000" smtClean="0"/>
            </a:br>
            <a:r>
              <a:rPr lang="ru-RU" altLang="ru-RU" sz="2000" smtClean="0"/>
              <a:t/>
            </a:r>
            <a:br>
              <a:rPr lang="ru-RU" altLang="ru-RU" sz="2000" smtClean="0"/>
            </a:br>
            <a:r>
              <a:rPr lang="ru-RU" altLang="ru-RU" sz="2000" smtClean="0"/>
              <a:t/>
            </a:r>
            <a:br>
              <a:rPr lang="ru-RU" altLang="ru-RU" sz="2000" smtClean="0"/>
            </a:br>
            <a:r>
              <a:rPr lang="ru-RU" altLang="ru-RU" sz="2000" smtClean="0"/>
              <a:t/>
            </a:r>
            <a:br>
              <a:rPr lang="ru-RU" altLang="ru-RU" sz="2000" smtClean="0"/>
            </a:br>
            <a:r>
              <a:rPr lang="ru-RU" altLang="ru-RU" sz="2000" smtClean="0"/>
              <a:t/>
            </a:r>
            <a:br>
              <a:rPr lang="ru-RU" altLang="ru-RU" sz="2000" smtClean="0"/>
            </a:br>
            <a:r>
              <a:rPr lang="ru-RU" altLang="ru-RU" sz="2000" smtClean="0"/>
              <a:t/>
            </a:r>
            <a:br>
              <a:rPr lang="ru-RU" altLang="ru-RU" sz="2000" smtClean="0"/>
            </a:br>
            <a:r>
              <a:rPr lang="ru-RU" altLang="ru-RU" sz="2000" smtClean="0"/>
              <a:t/>
            </a:r>
            <a:br>
              <a:rPr lang="ru-RU" altLang="ru-RU" sz="2000" smtClean="0"/>
            </a:br>
            <a:r>
              <a:rPr lang="ru-RU" altLang="ru-RU" sz="2000" smtClean="0"/>
              <a:t/>
            </a:r>
            <a:br>
              <a:rPr lang="ru-RU" altLang="ru-RU" sz="2000" smtClean="0"/>
            </a:br>
            <a:r>
              <a:rPr lang="ru-RU" altLang="ru-RU" sz="2000" smtClean="0"/>
              <a:t/>
            </a:r>
            <a:br>
              <a:rPr lang="ru-RU" altLang="ru-RU" sz="2000" smtClean="0"/>
            </a:br>
            <a:r>
              <a:rPr lang="ru-RU" altLang="ru-RU" sz="2000" smtClean="0"/>
              <a:t/>
            </a:r>
            <a:br>
              <a:rPr lang="ru-RU" altLang="ru-RU" sz="2000" smtClean="0"/>
            </a:br>
            <a:r>
              <a:rPr lang="ru-RU" altLang="ru-RU" sz="2000" smtClean="0"/>
              <a:t/>
            </a:r>
            <a:br>
              <a:rPr lang="ru-RU" altLang="ru-RU" sz="2000" smtClean="0"/>
            </a:br>
            <a:r>
              <a:rPr lang="ru-RU" altLang="ru-RU" sz="2000" smtClean="0"/>
              <a:t/>
            </a:r>
            <a:br>
              <a:rPr lang="ru-RU" altLang="ru-RU" sz="2000" smtClean="0"/>
            </a:br>
            <a:r>
              <a:rPr lang="ru-RU" altLang="ru-RU" sz="2000" smtClean="0"/>
              <a:t/>
            </a:r>
            <a:br>
              <a:rPr lang="ru-RU" altLang="ru-RU" sz="2000" smtClean="0"/>
            </a:br>
            <a:r>
              <a:rPr lang="ru-RU" altLang="ru-RU" sz="2000" smtClean="0"/>
              <a:t/>
            </a:r>
            <a:br>
              <a:rPr lang="ru-RU" altLang="ru-RU" sz="2000" smtClean="0"/>
            </a:br>
            <a:r>
              <a:rPr lang="ru-RU" altLang="ru-RU" sz="2000" b="1" smtClean="0">
                <a:solidFill>
                  <a:srgbClr val="0070C0"/>
                </a:solidFill>
              </a:rPr>
              <a:t> 3.1. Информатика в </a:t>
            </a:r>
            <a:r>
              <a:rPr lang="en-US" altLang="ru-RU" sz="2000" b="1" smtClean="0">
                <a:solidFill>
                  <a:srgbClr val="0070C0"/>
                </a:solidFill>
              </a:rPr>
              <a:t>Computer Science</a:t>
            </a:r>
            <a:r>
              <a:rPr lang="ru-RU" altLang="ru-RU" sz="2000" b="1" baseline="30000" smtClean="0"/>
              <a:t> 1</a:t>
            </a:r>
            <a:r>
              <a:rPr lang="en-US" altLang="ru-RU" sz="2000" b="1" smtClean="0">
                <a:solidFill>
                  <a:srgbClr val="0070C0"/>
                </a:solidFill>
              </a:rPr>
              <a:t/>
            </a:r>
            <a:br>
              <a:rPr lang="en-US" altLang="ru-RU" sz="2000" b="1" smtClean="0">
                <a:solidFill>
                  <a:srgbClr val="0070C0"/>
                </a:solidFill>
              </a:rPr>
            </a:br>
            <a:r>
              <a:rPr lang="ru-RU" altLang="ru-RU" sz="1800" b="1" i="1" smtClean="0">
                <a:solidFill>
                  <a:srgbClr val="0070C0"/>
                </a:solidFill>
              </a:rPr>
              <a:t>Информационные технологии</a:t>
            </a:r>
            <a:r>
              <a:rPr lang="ru-RU" altLang="ru-RU" sz="1800" b="1" i="1" smtClean="0"/>
              <a:t> </a:t>
            </a:r>
            <a:r>
              <a:rPr lang="ru-RU" altLang="ru-RU" sz="1800" b="1" smtClean="0"/>
              <a:t>(</a:t>
            </a:r>
            <a:r>
              <a:rPr lang="en-US" altLang="ru-RU" sz="1800" b="1" smtClean="0"/>
              <a:t>Information Technology</a:t>
            </a:r>
            <a:r>
              <a:rPr lang="ru-RU" altLang="ru-RU" sz="1800" b="1" smtClean="0"/>
              <a:t>) – это технологии управления решениями, бизнесом, коммерцией, экономикой, социальной сферой и др.).</a:t>
            </a:r>
            <a:br>
              <a:rPr lang="ru-RU" altLang="ru-RU" sz="1800" b="1" smtClean="0"/>
            </a:br>
            <a:r>
              <a:rPr lang="ru-RU" altLang="ru-RU" sz="1800" b="1" i="1" smtClean="0">
                <a:solidFill>
                  <a:srgbClr val="0070C0"/>
                </a:solidFill>
              </a:rPr>
              <a:t>Информационные системы </a:t>
            </a:r>
            <a:r>
              <a:rPr lang="ru-RU" altLang="ru-RU" sz="1800" b="1" smtClean="0"/>
              <a:t>(</a:t>
            </a:r>
            <a:r>
              <a:rPr lang="en-US" altLang="ru-RU" sz="1800" b="1" smtClean="0"/>
              <a:t>Information Systems</a:t>
            </a:r>
            <a:r>
              <a:rPr lang="ru-RU" altLang="ru-RU" sz="1800" b="1" smtClean="0"/>
              <a:t>) – это системы обработки информации (обмен информацией, документами, данными и др.).</a:t>
            </a:r>
            <a:br>
              <a:rPr lang="ru-RU" altLang="ru-RU" sz="1800" b="1" smtClean="0"/>
            </a:br>
            <a:r>
              <a:rPr lang="ru-RU" altLang="ru-RU" sz="1800" b="1" i="1" smtClean="0">
                <a:solidFill>
                  <a:srgbClr val="0070C0"/>
                </a:solidFill>
              </a:rPr>
              <a:t>Программная инженерия </a:t>
            </a:r>
            <a:r>
              <a:rPr lang="ru-RU" altLang="ru-RU" sz="1800" b="1" smtClean="0"/>
              <a:t>(</a:t>
            </a:r>
            <a:r>
              <a:rPr lang="uk-UA" altLang="ru-RU" sz="1800" b="1" smtClean="0"/>
              <a:t>Software Engineering) – методы, средства и инструменты разработки, эксплуатации, сопровождения и прекращения использования программ. Она занимает центральное место в пространстве інформатики. </a:t>
            </a:r>
            <a:r>
              <a:rPr lang="ru-RU" altLang="ru-RU" sz="1800" b="1" smtClean="0"/>
              <a:t/>
            </a:r>
            <a:br>
              <a:rPr lang="ru-RU" altLang="ru-RU" sz="1800" b="1" smtClean="0"/>
            </a:br>
            <a:r>
              <a:rPr lang="ru-RU" altLang="ru-RU" sz="1800" b="1" i="1" smtClean="0">
                <a:solidFill>
                  <a:srgbClr val="0070C0"/>
                </a:solidFill>
              </a:rPr>
              <a:t>Системная инженерия</a:t>
            </a:r>
            <a:r>
              <a:rPr lang="ru-RU" altLang="ru-RU" sz="1800" b="1" smtClean="0"/>
              <a:t> (</a:t>
            </a:r>
            <a:r>
              <a:rPr lang="en-US" altLang="ru-RU" sz="1800" b="1" smtClean="0"/>
              <a:t>Engineering System</a:t>
            </a:r>
            <a:r>
              <a:rPr lang="ru-RU" altLang="ru-RU" sz="1800" b="1" smtClean="0"/>
              <a:t>) - это теория, методы и принципы построения ПО компьютеров (ОС, трансляторов, интерпретаторов, анализаторов, планировщиков и др.), обслуживания информационных и программных систем, управления данными и др. </a:t>
            </a:r>
            <a:br>
              <a:rPr lang="ru-RU" altLang="ru-RU" sz="1800" b="1" smtClean="0"/>
            </a:br>
            <a:r>
              <a:rPr lang="ru-RU" altLang="ru-RU" sz="1800" b="1" i="1" smtClean="0">
                <a:solidFill>
                  <a:srgbClr val="0070C0"/>
                </a:solidFill>
              </a:rPr>
              <a:t>Компьютерная инженерия </a:t>
            </a:r>
            <a:r>
              <a:rPr lang="ru-RU" altLang="ru-RU" sz="1800" b="1" smtClean="0"/>
              <a:t>(</a:t>
            </a:r>
            <a:r>
              <a:rPr lang="en-US" altLang="ru-RU" sz="1800" b="1" smtClean="0"/>
              <a:t>Computer Engineering</a:t>
            </a:r>
            <a:r>
              <a:rPr lang="uk-UA" altLang="ru-RU" sz="1800" b="1" smtClean="0"/>
              <a:t>)</a:t>
            </a:r>
            <a:r>
              <a:rPr lang="uk-UA" altLang="ru-RU" sz="1800" b="1" i="1" smtClean="0"/>
              <a:t> </a:t>
            </a:r>
            <a:r>
              <a:rPr lang="ru-RU" altLang="ru-RU" sz="1800" b="1" smtClean="0"/>
              <a:t>– это теория и принципы построения компьютеров, суперкомпьютеров, многопроцессорных и макроконвейерных машин, кластеров и др. Основу </a:t>
            </a:r>
            <a:r>
              <a:rPr lang="uk-UA" altLang="ru-RU" sz="1800" b="1" smtClean="0"/>
              <a:t>CE</a:t>
            </a:r>
            <a:r>
              <a:rPr lang="ru-RU" altLang="ru-RU" sz="1800" b="1" smtClean="0"/>
              <a:t> составляют теории Тьюринга, фон Неймана, автоматов, алгоритмов, математики, логики, анализа и др. и т.п.</a:t>
            </a:r>
            <a:br>
              <a:rPr lang="ru-RU" altLang="ru-RU" sz="1800" b="1" smtClean="0"/>
            </a:br>
            <a:r>
              <a:rPr lang="ru-RU" altLang="ru-RU" sz="1800" b="1" smtClean="0"/>
              <a:t>_______________</a:t>
            </a:r>
            <a:br>
              <a:rPr lang="ru-RU" altLang="ru-RU" sz="1800" b="1" smtClean="0"/>
            </a:br>
            <a:r>
              <a:rPr lang="ru-RU" altLang="ru-RU" sz="1800" b="1" smtClean="0"/>
              <a:t> </a:t>
            </a:r>
            <a:br>
              <a:rPr lang="ru-RU" altLang="ru-RU" sz="1800" b="1" smtClean="0"/>
            </a:br>
            <a:r>
              <a:rPr lang="en-US" altLang="ru-RU" sz="1800" smtClean="0"/>
              <a:t> </a:t>
            </a:r>
            <a:r>
              <a:rPr lang="en-US" altLang="ru-RU" sz="1200" b="1" smtClean="0"/>
              <a:t>1. </a:t>
            </a:r>
            <a:r>
              <a:rPr lang="uk-UA" altLang="ru-RU" sz="1200" b="1" smtClean="0"/>
              <a:t>Russell Shackelford, James H. Cross , Gordon Da­vies, John Im­pagli­azzo </a:t>
            </a:r>
            <a:r>
              <a:rPr lang="en-US" altLang="ru-RU" sz="1200" b="1" smtClean="0"/>
              <a:t>and others. </a:t>
            </a:r>
            <a:r>
              <a:rPr lang="ru-RU" altLang="ru-RU" sz="1200" b="1" smtClean="0"/>
              <a:t>Серия «Учебные программы по информатике», Комиссия Учебных программ по информатике 2005.-70</a:t>
            </a:r>
            <a:r>
              <a:rPr lang="en-US" altLang="ru-RU" sz="1200" b="1" smtClean="0"/>
              <a:t>p</a:t>
            </a:r>
            <a:r>
              <a:rPr lang="ru-RU" altLang="ru-RU" sz="1200" b="1" smtClean="0"/>
              <a:t>. </a:t>
            </a:r>
            <a:r>
              <a:rPr lang="uk-UA" altLang="ru-RU" sz="1200" b="1" smtClean="0"/>
              <a:t>ACM</a:t>
            </a:r>
            <a:r>
              <a:rPr lang="en-US" altLang="ru-RU" sz="1200" b="1" smtClean="0"/>
              <a:t>, </a:t>
            </a:r>
            <a:r>
              <a:rPr lang="uk-UA" altLang="ru-RU" sz="1200" b="1" smtClean="0"/>
              <a:t>AIS</a:t>
            </a:r>
            <a:r>
              <a:rPr lang="en-US" altLang="ru-RU" sz="1200" b="1" smtClean="0"/>
              <a:t>, </a:t>
            </a:r>
            <a:r>
              <a:rPr lang="uk-UA" altLang="ru-RU" sz="1200" b="1" smtClean="0"/>
              <a:t>IEEE-CS</a:t>
            </a:r>
            <a:r>
              <a:rPr lang="en-US" altLang="ru-RU" sz="1200" b="1" smtClean="0"/>
              <a:t>, </a:t>
            </a:r>
            <a:r>
              <a:rPr lang="uk-UA" altLang="ru-RU" sz="1200" b="1" smtClean="0"/>
              <a:t>http://www.acm.org/edu­ca­tion/cur­ric­ula.html</a:t>
            </a:r>
            <a:r>
              <a:rPr lang="en-US" altLang="ru-RU" sz="1200" b="1" smtClean="0"/>
              <a:t>, </a:t>
            </a:r>
            <a:r>
              <a:rPr lang="uk-UA" altLang="ru-RU" sz="1200" b="1" smtClean="0"/>
              <a:t>http://com­puter.org/cur­ricu­lum.</a:t>
            </a:r>
            <a:r>
              <a:rPr lang="ru-RU" altLang="ru-RU" sz="1200" b="1" smtClean="0"/>
              <a:t/>
            </a:r>
            <a:br>
              <a:rPr lang="ru-RU" altLang="ru-RU" sz="1200" b="1" smtClean="0"/>
            </a:br>
            <a:r>
              <a:rPr lang="ru-RU" altLang="ru-RU" sz="1200" b="1" smtClean="0"/>
              <a:t> </a:t>
            </a:r>
            <a:r>
              <a:rPr lang="ru-RU" altLang="ru-RU" sz="1800" b="1" smtClean="0"/>
              <a:t/>
            </a:r>
            <a:br>
              <a:rPr lang="ru-RU" altLang="ru-RU" sz="1800" b="1" smtClean="0"/>
            </a:br>
            <a:r>
              <a:rPr lang="ru-RU" altLang="ru-RU" sz="2000" b="1" smtClean="0"/>
              <a:t/>
            </a:r>
            <a:br>
              <a:rPr lang="ru-RU" altLang="ru-RU" sz="2000" b="1" smtClean="0"/>
            </a:br>
            <a:r>
              <a:rPr lang="ru-RU" altLang="ru-RU" sz="2000" smtClean="0"/>
              <a:t> </a:t>
            </a:r>
            <a:br>
              <a:rPr lang="ru-RU" altLang="ru-RU" sz="2000" smtClean="0"/>
            </a:br>
            <a:r>
              <a:rPr lang="en-US" altLang="ru-RU" sz="2000" smtClean="0"/>
              <a:t/>
            </a:r>
            <a:br>
              <a:rPr lang="en-US" altLang="ru-RU" sz="2000" smtClean="0"/>
            </a:br>
            <a:r>
              <a:rPr lang="en-US" altLang="ru-RU" sz="2000" smtClean="0"/>
              <a:t/>
            </a:r>
            <a:br>
              <a:rPr lang="en-US" altLang="ru-RU" sz="2000" smtClean="0"/>
            </a:br>
            <a:r>
              <a:rPr lang="en-US" altLang="ru-RU" sz="2000" smtClean="0"/>
              <a:t/>
            </a:r>
            <a:br>
              <a:rPr lang="en-US" altLang="ru-RU" sz="2000" smtClean="0"/>
            </a:br>
            <a:r>
              <a:rPr lang="en-US" altLang="ru-RU" sz="2000" smtClean="0"/>
              <a:t/>
            </a:r>
            <a:br>
              <a:rPr lang="en-US" altLang="ru-RU" sz="2000" smtClean="0"/>
            </a:br>
            <a:r>
              <a:rPr lang="ru-RU" altLang="ru-RU" sz="2000" smtClean="0"/>
              <a:t> </a:t>
            </a:r>
            <a:br>
              <a:rPr lang="ru-RU" altLang="ru-RU" sz="2000" smtClean="0"/>
            </a:br>
            <a:r>
              <a:rPr lang="ru-RU" altLang="ru-RU" sz="2000" smtClean="0"/>
              <a:t> </a:t>
            </a:r>
            <a:br>
              <a:rPr lang="ru-RU" altLang="ru-RU" sz="2000" smtClean="0"/>
            </a:br>
            <a:r>
              <a:rPr lang="ru-RU" altLang="ru-RU" sz="2000" smtClean="0"/>
              <a:t> </a:t>
            </a:r>
            <a:br>
              <a:rPr lang="ru-RU" altLang="ru-RU" sz="2000" smtClean="0"/>
            </a:br>
            <a:r>
              <a:rPr lang="ru-RU" altLang="ru-RU" sz="2000" b="1" smtClean="0"/>
              <a:t>Рис.2.</a:t>
            </a:r>
            <a:r>
              <a:rPr lang="en-US" altLang="ru-RU" sz="2000" b="1" smtClean="0"/>
              <a:t> </a:t>
            </a:r>
            <a:r>
              <a:rPr lang="ru-RU" altLang="ru-RU" sz="2000" b="1" smtClean="0"/>
              <a:t>П</a:t>
            </a:r>
            <a:r>
              <a:rPr lang="ru-RU" altLang="ru-RU" sz="2000" smtClean="0"/>
              <a:t>ространстве информатики</a:t>
            </a:r>
            <a:r>
              <a:rPr lang="ru-RU" altLang="ru-RU" sz="2000" b="1" smtClean="0"/>
              <a:t/>
            </a:r>
            <a:br>
              <a:rPr lang="ru-RU" altLang="ru-RU" sz="2000" b="1" smtClean="0"/>
            </a:br>
            <a:r>
              <a:rPr lang="en-US" altLang="ru-RU" sz="2000" b="1" smtClean="0">
                <a:solidFill>
                  <a:srgbClr val="0070C0"/>
                </a:solidFill>
              </a:rPr>
              <a:t/>
            </a:r>
            <a:br>
              <a:rPr lang="en-US" altLang="ru-RU" sz="2000" b="1" smtClean="0">
                <a:solidFill>
                  <a:srgbClr val="0070C0"/>
                </a:solidFill>
              </a:rPr>
            </a:br>
            <a:r>
              <a:rPr lang="en-US" altLang="ru-RU" sz="2000" b="1" smtClean="0">
                <a:solidFill>
                  <a:srgbClr val="0070C0"/>
                </a:solidFill>
              </a:rPr>
              <a:t/>
            </a:r>
            <a:br>
              <a:rPr lang="en-US" altLang="ru-RU" sz="2000" b="1" smtClean="0">
                <a:solidFill>
                  <a:srgbClr val="0070C0"/>
                </a:solidFill>
              </a:rPr>
            </a:br>
            <a:r>
              <a:rPr lang="ru-RU" altLang="ru-RU" sz="1800" b="1" smtClean="0"/>
              <a:t>- символьное моделирование мыслительных процессов, </a:t>
            </a:r>
            <a:br>
              <a:rPr lang="ru-RU" altLang="ru-RU" sz="1800" b="1" smtClean="0"/>
            </a:br>
            <a:r>
              <a:rPr lang="ru-RU" altLang="ru-RU" sz="1800" b="1" smtClean="0"/>
              <a:t>- работа с естественными языками, </a:t>
            </a:r>
            <a:br>
              <a:rPr lang="ru-RU" altLang="ru-RU" sz="1800" b="1" smtClean="0"/>
            </a:br>
            <a:r>
              <a:rPr lang="ru-RU" altLang="ru-RU" sz="1800" b="1" smtClean="0"/>
              <a:t>- представление и использование знаний, </a:t>
            </a:r>
            <a:br>
              <a:rPr lang="ru-RU" altLang="ru-RU" sz="1800" b="1" smtClean="0"/>
            </a:br>
            <a:r>
              <a:rPr lang="ru-RU" altLang="ru-RU" sz="1800" b="1" smtClean="0"/>
              <a:t>- машинное обучение, </a:t>
            </a:r>
            <a:br>
              <a:rPr lang="ru-RU" altLang="ru-RU" sz="1800" b="1" smtClean="0"/>
            </a:br>
            <a:r>
              <a:rPr lang="ru-RU" altLang="ru-RU" sz="1800" b="1" smtClean="0"/>
              <a:t>- биологическое моделирование искусственного интеллекта, </a:t>
            </a:r>
            <a:br>
              <a:rPr lang="ru-RU" altLang="ru-RU" sz="1800" b="1" smtClean="0"/>
            </a:br>
            <a:r>
              <a:rPr lang="ru-RU" altLang="ru-RU" sz="1800" b="1" smtClean="0"/>
              <a:t>- робототехника. </a:t>
            </a:r>
            <a:br>
              <a:rPr lang="ru-RU" altLang="ru-RU" sz="1800" b="1" smtClean="0"/>
            </a:br>
            <a:r>
              <a:rPr lang="ru-RU" altLang="ru-RU" sz="1800" b="1" smtClean="0"/>
              <a:t>Эти системы развивались с начала появления ЭВМ.</a:t>
            </a:r>
            <a:br>
              <a:rPr lang="ru-RU" altLang="ru-RU" sz="1800" b="1" smtClean="0"/>
            </a:br>
            <a:r>
              <a:rPr lang="ru-RU" altLang="ru-RU" sz="1800" b="1" smtClean="0"/>
              <a:t> Ряд ученых проводят изучение этих проблем</a:t>
            </a:r>
            <a:r>
              <a:rPr lang="ru-RU" altLang="ru-RU" sz="1800" b="1" baseline="30000" smtClean="0"/>
              <a:t>1-3</a:t>
            </a:r>
            <a:r>
              <a:rPr lang="ru-RU" altLang="ru-RU" sz="1800" b="1" smtClean="0"/>
              <a:t>. </a:t>
            </a:r>
            <a:br>
              <a:rPr lang="ru-RU" altLang="ru-RU" sz="1800" b="1" smtClean="0"/>
            </a:br>
            <a:r>
              <a:rPr lang="ru-RU" altLang="ru-RU" sz="1800" b="1" smtClean="0"/>
              <a:t>В период 1985-1990годов вопросами интеллектуализации знаний и построения умных машин занимались специалисты Японии</a:t>
            </a:r>
            <a:r>
              <a:rPr lang="ru-RU" altLang="ru-RU" sz="1800" b="1" baseline="30000" smtClean="0"/>
              <a:t>4</a:t>
            </a:r>
            <a:r>
              <a:rPr lang="ru-RU" altLang="ru-RU" sz="1800" b="1" smtClean="0"/>
              <a:t>. Но результатом этого проекта стали первые японские роботы.</a:t>
            </a:r>
            <a:r>
              <a:rPr lang="ru-RU" altLang="ru-RU" sz="2000" smtClean="0"/>
              <a:t/>
            </a:r>
            <a:br>
              <a:rPr lang="ru-RU" altLang="ru-RU" sz="2000" smtClean="0"/>
            </a:br>
            <a:r>
              <a:rPr lang="ru-RU" altLang="ru-RU" sz="2000" b="1" smtClean="0">
                <a:solidFill>
                  <a:srgbClr val="0070C0"/>
                </a:solidFill>
              </a:rPr>
              <a:t> </a:t>
            </a:r>
            <a:r>
              <a:rPr lang="ru-RU" altLang="ru-RU" sz="1800" b="1" smtClean="0"/>
              <a:t>_______________</a:t>
            </a:r>
            <a:br>
              <a:rPr lang="ru-RU" altLang="ru-RU" sz="1800" b="1" smtClean="0"/>
            </a:br>
            <a:r>
              <a:rPr lang="ru-RU" altLang="ru-RU" sz="1200" b="1" smtClean="0"/>
              <a:t>1. Представление и использование знаний // </a:t>
            </a:r>
            <a:r>
              <a:rPr lang="en-US" altLang="ru-RU" sz="1200" b="1" smtClean="0"/>
              <a:t>H</a:t>
            </a:r>
            <a:r>
              <a:rPr lang="ru-RU" altLang="ru-RU" sz="1200" b="1" smtClean="0"/>
              <a:t>. </a:t>
            </a:r>
            <a:r>
              <a:rPr lang="en-US" altLang="ru-RU" sz="1200" b="1" smtClean="0"/>
              <a:t>Ueno</a:t>
            </a:r>
            <a:r>
              <a:rPr lang="ru-RU" altLang="ru-RU" sz="1200" b="1" smtClean="0"/>
              <a:t>, </a:t>
            </a:r>
            <a:r>
              <a:rPr lang="en-US" altLang="ru-RU" sz="1200" b="1" smtClean="0"/>
              <a:t>V</a:t>
            </a:r>
            <a:r>
              <a:rPr lang="ru-RU" altLang="ru-RU" sz="1200" b="1" smtClean="0"/>
              <a:t>.</a:t>
            </a:r>
            <a:r>
              <a:rPr lang="en-US" altLang="ru-RU" sz="1200" b="1" smtClean="0"/>
              <a:t>Isudzuka</a:t>
            </a:r>
            <a:r>
              <a:rPr lang="ru-RU" altLang="ru-RU" sz="1200" b="1" smtClean="0"/>
              <a:t>. Москва-Мир.-1987. 220с.</a:t>
            </a:r>
            <a:br>
              <a:rPr lang="ru-RU" altLang="ru-RU" sz="1200" b="1" smtClean="0"/>
            </a:br>
            <a:r>
              <a:rPr lang="ru-RU" altLang="ru-RU" sz="1200" b="1" smtClean="0"/>
              <a:t>2. Поспелов Г.С. Искусственный интеллект.- основа новой информационной цифровой технологии. Наука.- 1988.-   </a:t>
            </a:r>
            <a:br>
              <a:rPr lang="ru-RU" altLang="ru-RU" sz="1200" b="1" smtClean="0"/>
            </a:br>
            <a:r>
              <a:rPr lang="ru-RU" altLang="ru-RU" sz="1200" b="1" smtClean="0"/>
              <a:t>     279 с.</a:t>
            </a:r>
            <a:br>
              <a:rPr lang="ru-RU" altLang="ru-RU" sz="1200" b="1" smtClean="0"/>
            </a:br>
            <a:r>
              <a:rPr lang="ru-RU" altLang="ru-RU" sz="1200" b="1" smtClean="0"/>
              <a:t>3. Рыбина Г.В., Интеллектуальные системы от А до Я. Серия из трех книг. Книга 1.-2014, 224с.; книга 2 .-2015.-160с.;   </a:t>
            </a:r>
            <a:br>
              <a:rPr lang="ru-RU" altLang="ru-RU" sz="1200" b="1" smtClean="0"/>
            </a:br>
            <a:r>
              <a:rPr lang="ru-RU" altLang="ru-RU" sz="1200" b="1" smtClean="0"/>
              <a:t>     книга 3.-2015, 180с. М.: Науктехиздат.-2014.</a:t>
            </a:r>
            <a:br>
              <a:rPr lang="ru-RU" altLang="ru-RU" sz="1200" b="1" smtClean="0"/>
            </a:br>
            <a:r>
              <a:rPr lang="ru-RU" altLang="ru-RU" sz="1200" b="1" smtClean="0"/>
              <a:t>4. Рыбина Г.В. Основы построения интеллектуальных систем. — М.: </a:t>
            </a:r>
            <a:r>
              <a:rPr lang="ru-RU" altLang="ru-RU" sz="1200" b="1" smtClean="0">
                <a:hlinkClick r:id="rId2" tooltip="Финансы и статистика (страница отсутствует)"/>
              </a:rPr>
              <a:t>Финансы и статистика</a:t>
            </a:r>
            <a:r>
              <a:rPr lang="ru-RU" altLang="ru-RU" sz="1200" b="1" smtClean="0"/>
              <a:t>;  ИНФРА-М, 2010. — </a:t>
            </a:r>
            <a:br>
              <a:rPr lang="ru-RU" altLang="ru-RU" sz="1200" b="1" smtClean="0"/>
            </a:br>
            <a:r>
              <a:rPr lang="ru-RU" altLang="ru-RU" sz="1200" b="1" smtClean="0"/>
              <a:t>     432 с. — </a:t>
            </a:r>
            <a:r>
              <a:rPr lang="ru-RU" altLang="ru-RU" sz="1200" b="1" smtClean="0">
                <a:hlinkClick r:id="rId3"/>
              </a:rPr>
              <a:t>ISBN 978-5-279-03412-3</a:t>
            </a:r>
            <a:r>
              <a:rPr lang="ru-RU" altLang="ru-RU" sz="1200" b="1" smtClean="0"/>
              <a:t>.</a:t>
            </a:r>
            <a:br>
              <a:rPr lang="ru-RU" altLang="ru-RU" sz="1200" b="1" smtClean="0"/>
            </a:br>
            <a:r>
              <a:rPr lang="ru-RU" altLang="ru-RU" sz="1200" b="1" smtClean="0"/>
              <a:t>5. </a:t>
            </a:r>
            <a:r>
              <a:rPr lang="ru-RU" altLang="ru-RU" sz="1200" b="1" smtClean="0">
                <a:solidFill>
                  <a:schemeClr val="tx1"/>
                </a:solidFill>
              </a:rPr>
              <a:t>Г.И. Поспелов «Искусственный интеллект – новая информационная технология», 1993</a:t>
            </a:r>
            <a:r>
              <a:rPr lang="ru-RU" altLang="ru-RU" sz="1200" b="1" smtClean="0"/>
              <a:t> </a:t>
            </a:r>
            <a:endParaRPr lang="ru-RU" altLang="ru-RU" sz="1200" b="1" smtClean="0">
              <a:solidFill>
                <a:schemeClr val="tx1"/>
              </a:solidFill>
            </a:endParaRPr>
          </a:p>
        </p:txBody>
      </p:sp>
      <p:sp>
        <p:nvSpPr>
          <p:cNvPr id="15363" name="Rectangle 3"/>
          <p:cNvSpPr>
            <a:spLocks noChangeArrowheads="1"/>
          </p:cNvSpPr>
          <p:nvPr/>
        </p:nvSpPr>
        <p:spPr bwMode="auto">
          <a:xfrm>
            <a:off x="2252663" y="17605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ru-RU" altLang="ru-RU" sz="18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79388" y="0"/>
            <a:ext cx="9001125" cy="6858000"/>
          </a:xfrm>
        </p:spPr>
        <p:txBody>
          <a:bodyPr/>
          <a:lstStyle/>
          <a:p>
            <a:pPr algn="l"/>
            <a:r>
              <a:rPr lang="ru-RU" altLang="ru-RU" sz="2400" b="1" smtClean="0">
                <a:solidFill>
                  <a:srgbClr val="0070C0"/>
                </a:solidFill>
              </a:rPr>
              <a:t/>
            </a:r>
            <a:br>
              <a:rPr lang="ru-RU" altLang="ru-RU" sz="2400" b="1" smtClean="0">
                <a:solidFill>
                  <a:srgbClr val="0070C0"/>
                </a:solidFill>
              </a:rPr>
            </a:br>
            <a:r>
              <a:rPr lang="ru-RU" altLang="ru-RU" sz="2400" b="1" smtClean="0">
                <a:solidFill>
                  <a:srgbClr val="0070C0"/>
                </a:solidFill>
              </a:rPr>
              <a:t/>
            </a:r>
            <a:br>
              <a:rPr lang="ru-RU" altLang="ru-RU" sz="2400" b="1" smtClean="0">
                <a:solidFill>
                  <a:srgbClr val="0070C0"/>
                </a:solidFill>
              </a:rPr>
            </a:br>
            <a:r>
              <a:rPr lang="ru-RU" altLang="ru-RU" sz="2400" b="1" smtClean="0">
                <a:solidFill>
                  <a:srgbClr val="0070C0"/>
                </a:solidFill>
              </a:rPr>
              <a:t/>
            </a:r>
            <a:br>
              <a:rPr lang="ru-RU" altLang="ru-RU" sz="2400" b="1" smtClean="0">
                <a:solidFill>
                  <a:srgbClr val="0070C0"/>
                </a:solidFill>
              </a:rPr>
            </a:br>
            <a:r>
              <a:rPr lang="ru-RU" altLang="ru-RU" sz="2400" b="1" smtClean="0">
                <a:solidFill>
                  <a:srgbClr val="0070C0"/>
                </a:solidFill>
              </a:rPr>
              <a:t>        </a:t>
            </a:r>
            <a:br>
              <a:rPr lang="ru-RU" altLang="ru-RU" sz="2400" b="1" smtClean="0">
                <a:solidFill>
                  <a:srgbClr val="0070C0"/>
                </a:solidFill>
              </a:rPr>
            </a:br>
            <a:r>
              <a:rPr lang="ru-RU" altLang="ru-RU" sz="2400" b="1" smtClean="0">
                <a:solidFill>
                  <a:srgbClr val="0070C0"/>
                </a:solidFill>
              </a:rPr>
              <a:t/>
            </a:r>
            <a:br>
              <a:rPr lang="ru-RU" altLang="ru-RU" sz="2400" b="1" smtClean="0">
                <a:solidFill>
                  <a:srgbClr val="0070C0"/>
                </a:solidFill>
              </a:rPr>
            </a:br>
            <a:r>
              <a:rPr lang="ru-RU" altLang="ru-RU" sz="2400" b="1" smtClean="0">
                <a:solidFill>
                  <a:srgbClr val="0070C0"/>
                </a:solidFill>
              </a:rPr>
              <a:t>Информатика и Кибернетика-70 (1948) </a:t>
            </a:r>
            <a:br>
              <a:rPr lang="ru-RU" altLang="ru-RU" sz="2400" b="1" smtClean="0">
                <a:solidFill>
                  <a:srgbClr val="0070C0"/>
                </a:solidFill>
              </a:rPr>
            </a:br>
            <a:r>
              <a:rPr lang="ru-RU" altLang="ru-RU" sz="2400" b="1" baseline="30000" smtClean="0"/>
              <a:t/>
            </a:r>
            <a:br>
              <a:rPr lang="ru-RU" altLang="ru-RU" sz="2400" b="1" baseline="30000" smtClean="0"/>
            </a:br>
            <a:r>
              <a:rPr lang="ru-RU" altLang="ru-RU" sz="2400" b="1" baseline="30000" smtClean="0"/>
              <a:t>   </a:t>
            </a:r>
            <a:r>
              <a:rPr lang="ru-RU" altLang="ru-RU" sz="2000" b="1" baseline="30000" smtClean="0"/>
              <a:t>    </a:t>
            </a:r>
            <a:r>
              <a:rPr lang="ru-RU" altLang="ru-RU" sz="2000" b="1" smtClean="0"/>
              <a:t>В </a:t>
            </a:r>
            <a:r>
              <a:rPr lang="ru-RU" altLang="ru-RU" sz="2000" b="1" smtClean="0">
                <a:solidFill>
                  <a:srgbClr val="0070C0"/>
                </a:solidFill>
              </a:rPr>
              <a:t>1948</a:t>
            </a:r>
            <a:r>
              <a:rPr lang="ru-RU" altLang="ru-RU" sz="2000" b="1" smtClean="0"/>
              <a:t> вышла книга Н. Винера «Кибернетика, или управление и связь в животном и машине» и ввела </a:t>
            </a:r>
            <a:r>
              <a:rPr lang="ru-RU" altLang="ru-RU" sz="2000" b="1" smtClean="0">
                <a:solidFill>
                  <a:srgbClr val="0070C0"/>
                </a:solidFill>
              </a:rPr>
              <a:t>кибернетику и информатику</a:t>
            </a:r>
            <a:r>
              <a:rPr lang="ru-RU" altLang="ru-RU" sz="2000" b="1" smtClean="0"/>
              <a:t>. До этого уже сформировались идеи ЭВМ </a:t>
            </a:r>
            <a:br>
              <a:rPr lang="ru-RU" altLang="ru-RU" sz="2000" b="1" smtClean="0"/>
            </a:br>
            <a:r>
              <a:rPr lang="ru-RU" altLang="ru-RU" sz="2000" b="1" smtClean="0"/>
              <a:t>    - аналитическая машина Ч. Бэббиджа (1812) с арифметическими операциями над </a:t>
            </a:r>
            <a:r>
              <a:rPr lang="ru-RU" altLang="ru-RU" sz="2000" b="1" smtClean="0">
                <a:solidFill>
                  <a:srgbClr val="0070C0"/>
                </a:solidFill>
              </a:rPr>
              <a:t>информацией </a:t>
            </a:r>
            <a:r>
              <a:rPr lang="ru-RU" altLang="ru-RU" sz="2000" b="1" smtClean="0"/>
              <a:t>(данными и словами).</a:t>
            </a:r>
            <a:br>
              <a:rPr lang="ru-RU" altLang="ru-RU" sz="2000" b="1" smtClean="0"/>
            </a:br>
            <a:r>
              <a:rPr lang="ru-RU" altLang="ru-RU" sz="2000" b="1" smtClean="0"/>
              <a:t>     - машина для </a:t>
            </a:r>
            <a:r>
              <a:rPr lang="ru-RU" altLang="ru-RU" sz="2000" b="1" smtClean="0">
                <a:solidFill>
                  <a:srgbClr val="0070C0"/>
                </a:solidFill>
              </a:rPr>
              <a:t>решения дифференциальных уравнений </a:t>
            </a:r>
            <a:r>
              <a:rPr lang="ru-RU" altLang="ru-RU" sz="2000" b="1" smtClean="0"/>
              <a:t>в частных производных (1930)  А. Розенблют, В. Буш. </a:t>
            </a:r>
            <a:br>
              <a:rPr lang="ru-RU" altLang="ru-RU" sz="2000" b="1" smtClean="0"/>
            </a:br>
            <a:r>
              <a:rPr lang="ru-RU" altLang="ru-RU" sz="2000" b="1" smtClean="0"/>
              <a:t>     - </a:t>
            </a:r>
            <a:r>
              <a:rPr lang="ru-RU" altLang="ru-RU" sz="2000" b="1" smtClean="0">
                <a:solidFill>
                  <a:srgbClr val="0070C0"/>
                </a:solidFill>
              </a:rPr>
              <a:t>ЭВМ ЭНИАК</a:t>
            </a:r>
            <a:r>
              <a:rPr lang="ru-RU" altLang="ru-RU" sz="2000" b="1" smtClean="0"/>
              <a:t> (1946) Дж. Фон Нейман ввел понятие программы, </a:t>
            </a:r>
            <a:br>
              <a:rPr lang="ru-RU" altLang="ru-RU" sz="2000" b="1" smtClean="0"/>
            </a:br>
            <a:r>
              <a:rPr lang="ru-RU" altLang="ru-RU" sz="2000" b="1" smtClean="0"/>
              <a:t> в 1939г. Н. Атанасов из штата Айова сделал первый макет ЭВМ на электронных схемах и лампах, К. Цузе (1942г.) разработал проект ЭВМ, Г. Лейбниц усовершенствовал арифмометр Б. Паскаля и определил комбинаторику. </a:t>
            </a:r>
            <a:br>
              <a:rPr lang="ru-RU" altLang="ru-RU" sz="2000" b="1" smtClean="0"/>
            </a:br>
            <a:r>
              <a:rPr lang="ru-RU" altLang="ru-RU" sz="2000" b="1" smtClean="0"/>
              <a:t>    - </a:t>
            </a:r>
            <a:r>
              <a:rPr lang="ru-RU" altLang="ru-RU" sz="2000" b="1" smtClean="0">
                <a:solidFill>
                  <a:srgbClr val="0070C0"/>
                </a:solidFill>
              </a:rPr>
              <a:t>Аристотель</a:t>
            </a:r>
            <a:r>
              <a:rPr lang="ru-RU" altLang="ru-RU" sz="2000" b="1" smtClean="0"/>
              <a:t>  (</a:t>
            </a:r>
            <a:r>
              <a:rPr lang="en-US" altLang="ru-RU" sz="2000" b="1" smtClean="0"/>
              <a:t>IV</a:t>
            </a:r>
            <a:r>
              <a:rPr lang="ru-RU" altLang="ru-RU" sz="2000" b="1" smtClean="0"/>
              <a:t> век) сформулировал логику, закон исключения третьего и др.     </a:t>
            </a:r>
            <a:br>
              <a:rPr lang="ru-RU" altLang="ru-RU" sz="2000" b="1" smtClean="0"/>
            </a:br>
            <a:r>
              <a:rPr lang="ru-RU" altLang="ru-RU" sz="2000" b="1" smtClean="0"/>
              <a:t>    -  К. Шенон определил базовые элементы ЭВМ - электрические схемы из реле и математическую логику, </a:t>
            </a:r>
            <a:br>
              <a:rPr lang="ru-RU" altLang="ru-RU" sz="2000" b="1" smtClean="0"/>
            </a:br>
            <a:r>
              <a:rPr lang="ru-RU" altLang="ru-RU" sz="2000" b="1" smtClean="0"/>
              <a:t>    - </a:t>
            </a:r>
            <a:r>
              <a:rPr lang="ru-RU" altLang="ru-RU" sz="2000" b="1" smtClean="0">
                <a:solidFill>
                  <a:srgbClr val="0070C0"/>
                </a:solidFill>
              </a:rPr>
              <a:t>А. Никасима</a:t>
            </a:r>
            <a:r>
              <a:rPr lang="ru-RU" altLang="ru-RU" sz="2000" b="1" smtClean="0"/>
              <a:t> и  физики В. Шестаков,  М. Гаврилов (1930) создали математический аппарат синтеза  схем ЭВМ  в разные структуры.</a:t>
            </a:r>
            <a:br>
              <a:rPr lang="ru-RU" altLang="ru-RU" sz="2000" b="1" smtClean="0"/>
            </a:br>
            <a:r>
              <a:rPr lang="ru-RU" altLang="ru-RU" sz="2000" b="1" smtClean="0"/>
              <a:t/>
            </a:r>
            <a:br>
              <a:rPr lang="ru-RU" altLang="ru-RU" sz="2000" b="1" smtClean="0"/>
            </a:br>
            <a:r>
              <a:rPr lang="ru-RU" altLang="ru-RU" sz="1400" smtClean="0"/>
              <a:t/>
            </a:r>
            <a:br>
              <a:rPr lang="ru-RU" altLang="ru-RU" sz="1400" smtClean="0"/>
            </a:br>
            <a:r>
              <a:rPr lang="ru-RU" altLang="ru-RU" sz="1200" b="1" smtClean="0"/>
              <a:t/>
            </a:r>
            <a:br>
              <a:rPr lang="ru-RU" altLang="ru-RU" sz="1200" b="1" smtClean="0"/>
            </a:br>
            <a:r>
              <a:rPr lang="ru-RU" altLang="ru-RU" sz="2000" smtClean="0"/>
              <a:t/>
            </a:r>
            <a:br>
              <a:rPr lang="ru-RU" altLang="ru-RU" sz="2000" smtClean="0"/>
            </a:br>
            <a:r>
              <a:rPr lang="ru-RU" altLang="ru-RU" sz="2000" smtClean="0"/>
              <a:t/>
            </a:r>
            <a:br>
              <a:rPr lang="ru-RU" altLang="ru-RU" sz="2000" smtClean="0"/>
            </a:br>
            <a:r>
              <a:rPr lang="ru-RU" altLang="ru-RU" sz="2000" smtClean="0"/>
              <a:t/>
            </a:r>
            <a:br>
              <a:rPr lang="ru-RU" altLang="ru-RU" sz="2000" smtClean="0"/>
            </a:br>
            <a:endParaRPr lang="ru-RU" altLang="ru-RU" sz="2000" b="1" smtClean="0">
              <a:solidFill>
                <a:srgbClr val="0000CC"/>
              </a:solidFill>
            </a:endParaRPr>
          </a:p>
        </p:txBody>
      </p:sp>
      <p:sp>
        <p:nvSpPr>
          <p:cNvPr id="3075" name="Rectangle 3"/>
          <p:cNvSpPr>
            <a:spLocks noChangeArrowheads="1"/>
          </p:cNvSpPr>
          <p:nvPr/>
        </p:nvSpPr>
        <p:spPr bwMode="auto">
          <a:xfrm>
            <a:off x="2252663" y="17605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ru-RU" altLang="ru-RU" sz="18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p:cNvSpPr>
          <p:nvPr>
            <p:ph type="title"/>
          </p:nvPr>
        </p:nvSpPr>
        <p:spPr>
          <a:xfrm>
            <a:off x="457200" y="274638"/>
            <a:ext cx="8229600" cy="706437"/>
          </a:xfrm>
        </p:spPr>
        <p:txBody>
          <a:bodyPr/>
          <a:lstStyle/>
          <a:p>
            <a:r>
              <a:rPr lang="ru-RU" altLang="ru-RU" sz="2400" b="1" smtClean="0">
                <a:solidFill>
                  <a:srgbClr val="0070C0"/>
                </a:solidFill>
              </a:rPr>
              <a:t>Структура информатики в</a:t>
            </a:r>
            <a:r>
              <a:rPr lang="en-US" altLang="ru-RU" sz="2400" b="1" smtClean="0">
                <a:solidFill>
                  <a:srgbClr val="0070C0"/>
                </a:solidFill>
              </a:rPr>
              <a:t> Computer Science</a:t>
            </a:r>
            <a:r>
              <a:rPr lang="ru-RU" altLang="ru-RU" sz="2400" smtClean="0"/>
              <a:t> </a:t>
            </a:r>
          </a:p>
        </p:txBody>
      </p:sp>
      <p:sp>
        <p:nvSpPr>
          <p:cNvPr id="16387" name="Rectangle 3"/>
          <p:cNvSpPr>
            <a:spLocks noChangeArrowheads="1"/>
          </p:cNvSpPr>
          <p:nvPr/>
        </p:nvSpPr>
        <p:spPr bwMode="auto">
          <a:xfrm>
            <a:off x="0" y="0"/>
            <a:ext cx="9144000" cy="457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endParaRPr lang="ru-RU" altLang="ru-RU"/>
          </a:p>
        </p:txBody>
      </p:sp>
      <p:pic>
        <p:nvPicPr>
          <p:cNvPr id="16388" name="Рисунок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1484313"/>
            <a:ext cx="6551613"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Rectangle 4"/>
          <p:cNvSpPr>
            <a:spLocks noChangeArrowheads="1"/>
          </p:cNvSpPr>
          <p:nvPr/>
        </p:nvSpPr>
        <p:spPr bwMode="auto">
          <a:xfrm>
            <a:off x="0" y="5253038"/>
            <a:ext cx="9144000" cy="8016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r>
              <a:rPr lang="ru-RU" altLang="ru-RU" sz="1000" b="1">
                <a:solidFill>
                  <a:srgbClr val="000000"/>
                </a:solidFill>
                <a:cs typeface="Times New Roman" panose="02020603050405020304" pitchFamily="18" charset="0"/>
              </a:rPr>
              <a:t>                                   </a:t>
            </a:r>
            <a:r>
              <a:rPr lang="ru-RU" altLang="ru-RU" sz="1600" b="1">
                <a:solidFill>
                  <a:srgbClr val="000000"/>
                </a:solidFill>
                <a:cs typeface="Times New Roman" panose="02020603050405020304" pitchFamily="18" charset="0"/>
              </a:rPr>
              <a:t>  Рис.6.  Пространство информатики . Программная инженерия </a:t>
            </a:r>
          </a:p>
          <a:p>
            <a:r>
              <a:rPr lang="ru-RU" altLang="ru-RU" sz="1600" b="1">
                <a:solidFill>
                  <a:srgbClr val="000000"/>
                </a:solidFill>
                <a:cs typeface="Times New Roman" panose="02020603050405020304" pitchFamily="18" charset="0"/>
              </a:rPr>
              <a:t>                               центральное звено в информатике для создания систем</a:t>
            </a:r>
            <a:endParaRPr lang="ru-RU" altLang="ru-RU" sz="1600" b="1"/>
          </a:p>
          <a:p>
            <a:endParaRPr lang="ru-RU" altLang="ru-RU"/>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179388" y="44450"/>
            <a:ext cx="9001125" cy="6813550"/>
          </a:xfrm>
        </p:spPr>
        <p:txBody>
          <a:bodyPr/>
          <a:lstStyle/>
          <a:p>
            <a:pPr algn="l"/>
            <a:r>
              <a:rPr lang="ru-RU" altLang="ru-RU" sz="2000" b="1" smtClean="0">
                <a:solidFill>
                  <a:srgbClr val="0070C0"/>
                </a:solidFill>
              </a:rPr>
              <a:t>3. 2. Структура информатики по Очеркам истории СО АН(1998)</a:t>
            </a:r>
            <a:r>
              <a:rPr lang="ru-RU" altLang="ru-RU" sz="2000" b="1" baseline="30000" smtClean="0"/>
              <a:t>1-2</a:t>
            </a:r>
            <a:r>
              <a:rPr lang="ru-RU" altLang="ru-RU" sz="2000" b="1" smtClean="0">
                <a:solidFill>
                  <a:srgbClr val="0070C0"/>
                </a:solidFill>
              </a:rPr>
              <a:t>: </a:t>
            </a:r>
            <a:br>
              <a:rPr lang="ru-RU" altLang="ru-RU" sz="2000" b="1" smtClean="0">
                <a:solidFill>
                  <a:srgbClr val="0070C0"/>
                </a:solidFill>
              </a:rPr>
            </a:br>
            <a:r>
              <a:rPr lang="ru-RU" altLang="ru-RU" sz="1800" b="1" smtClean="0"/>
              <a:t>- теория алгоритмов;</a:t>
            </a:r>
            <a:br>
              <a:rPr lang="ru-RU" altLang="ru-RU" sz="1800" b="1" smtClean="0"/>
            </a:br>
            <a:r>
              <a:rPr lang="ru-RU" altLang="ru-RU" sz="1800" b="1" smtClean="0"/>
              <a:t>- логические модели;</a:t>
            </a:r>
            <a:br>
              <a:rPr lang="ru-RU" altLang="ru-RU" sz="1800" b="1" smtClean="0"/>
            </a:br>
            <a:r>
              <a:rPr lang="ru-RU" altLang="ru-RU" sz="1800" b="1" smtClean="0"/>
              <a:t>- базы данных; </a:t>
            </a:r>
            <a:br>
              <a:rPr lang="ru-RU" altLang="ru-RU" sz="1800" b="1" smtClean="0"/>
            </a:br>
            <a:r>
              <a:rPr lang="ru-RU" altLang="ru-RU" sz="1800" b="1" smtClean="0"/>
              <a:t>- искусственный интеллект (представление, использование знаний, ЭС,     </a:t>
            </a:r>
            <a:br>
              <a:rPr lang="ru-RU" altLang="ru-RU" sz="1800" b="1" smtClean="0"/>
            </a:br>
            <a:r>
              <a:rPr lang="ru-RU" altLang="ru-RU" sz="1800" b="1" smtClean="0"/>
              <a:t>   вывод, моделирование и др.); </a:t>
            </a:r>
            <a:br>
              <a:rPr lang="ru-RU" altLang="ru-RU" sz="1800" b="1" smtClean="0"/>
            </a:br>
            <a:r>
              <a:rPr lang="ru-RU" altLang="ru-RU" sz="1800" b="1" smtClean="0"/>
              <a:t>- бионика (мат. модели в биологии, модели поведения, генетические </a:t>
            </a:r>
            <a:br>
              <a:rPr lang="ru-RU" altLang="ru-RU" sz="1800" b="1" smtClean="0"/>
            </a:br>
            <a:r>
              <a:rPr lang="ru-RU" altLang="ru-RU" sz="1800" b="1" smtClean="0"/>
              <a:t>   системы и алгоритмы);</a:t>
            </a:r>
            <a:br>
              <a:rPr lang="ru-RU" altLang="ru-RU" sz="1800" b="1" smtClean="0"/>
            </a:br>
            <a:r>
              <a:rPr lang="ru-RU" altLang="ru-RU" sz="1800" b="1" smtClean="0"/>
              <a:t>- распознавание образов и обработка зрительных сцен, 3-мерные сцены….;</a:t>
            </a:r>
            <a:br>
              <a:rPr lang="ru-RU" altLang="ru-RU" sz="1800" b="1" smtClean="0"/>
            </a:br>
            <a:r>
              <a:rPr lang="ru-RU" altLang="ru-RU" sz="1800" b="1" smtClean="0"/>
              <a:t>- теория роботов (представление знаний о мире, управление, планирование </a:t>
            </a:r>
            <a:br>
              <a:rPr lang="ru-RU" altLang="ru-RU" sz="1800" b="1" smtClean="0"/>
            </a:br>
            <a:r>
              <a:rPr lang="ru-RU" altLang="ru-RU" sz="1800" b="1" smtClean="0"/>
              <a:t>   поведения и др.); </a:t>
            </a:r>
            <a:br>
              <a:rPr lang="ru-RU" altLang="ru-RU" sz="1800" b="1" smtClean="0"/>
            </a:br>
            <a:r>
              <a:rPr lang="ru-RU" altLang="ru-RU" sz="1800" b="1" smtClean="0"/>
              <a:t>- теория компьютеров и вычислительных сетей(многоагентные системы,  </a:t>
            </a:r>
            <a:br>
              <a:rPr lang="ru-RU" altLang="ru-RU" sz="1800" b="1" smtClean="0"/>
            </a:br>
            <a:r>
              <a:rPr lang="ru-RU" altLang="ru-RU" sz="1800" b="1" smtClean="0"/>
              <a:t>   переработка информации и др.);</a:t>
            </a:r>
            <a:br>
              <a:rPr lang="ru-RU" altLang="ru-RU" sz="1800" b="1" smtClean="0"/>
            </a:br>
            <a:r>
              <a:rPr lang="ru-RU" altLang="ru-RU" sz="1800" b="1" smtClean="0"/>
              <a:t>- теория математического обеспечения (ЯП, технологии создания </a:t>
            </a:r>
            <a:br>
              <a:rPr lang="ru-RU" altLang="ru-RU" sz="1800" b="1" smtClean="0"/>
            </a:br>
            <a:r>
              <a:rPr lang="ru-RU" altLang="ru-RU" sz="1800" b="1" smtClean="0"/>
              <a:t>   программных, информационных , инструментальные системы, ОС и др. </a:t>
            </a:r>
            <a:br>
              <a:rPr lang="ru-RU" altLang="ru-RU" sz="1800" b="1" smtClean="0"/>
            </a:br>
            <a:r>
              <a:rPr lang="ru-RU" altLang="ru-RU" sz="1800" b="1" smtClean="0"/>
              <a:t>- компьютерная лингвистика (модели языка, анализ, синтез тестов, машинный перевод, моделирование мыслительных процессов, </a:t>
            </a:r>
            <a:br>
              <a:rPr lang="ru-RU" altLang="ru-RU" sz="1800" b="1" smtClean="0"/>
            </a:br>
            <a:r>
              <a:rPr lang="ru-RU" altLang="ru-RU" sz="1800" b="1" smtClean="0"/>
              <a:t> работа с естественными языками и др.); </a:t>
            </a:r>
            <a:br>
              <a:rPr lang="ru-RU" altLang="ru-RU" sz="1800" b="1" smtClean="0"/>
            </a:br>
            <a:r>
              <a:rPr lang="ru-RU" altLang="ru-RU" sz="1800" b="1" smtClean="0"/>
              <a:t>- нейроматематика,  нейросистемы, нейросети (теория формальных нейронных систем,  компьютеров, сетей и др.) ;</a:t>
            </a:r>
            <a:br>
              <a:rPr lang="ru-RU" altLang="ru-RU" sz="1800" b="1" smtClean="0"/>
            </a:br>
            <a:r>
              <a:rPr lang="ru-RU" altLang="ru-RU" sz="1800" b="1" smtClean="0"/>
              <a:t>- модели реального мира,   машинное обучение и др.; </a:t>
            </a:r>
            <a:br>
              <a:rPr lang="ru-RU" altLang="ru-RU" sz="1800" b="1" smtClean="0"/>
            </a:br>
            <a:r>
              <a:rPr lang="ru-RU" altLang="ru-RU" sz="1800" b="1" smtClean="0"/>
              <a:t>_________</a:t>
            </a:r>
            <a:br>
              <a:rPr lang="ru-RU" altLang="ru-RU" sz="1800" b="1" smtClean="0"/>
            </a:br>
            <a:r>
              <a:rPr lang="ru-RU" altLang="ru-RU" sz="1200" b="1" smtClean="0"/>
              <a:t> 1. Д.А.Поспелов, Я.И. Фет.  Очерки истории информатики в России. СО АН СССР.-1998, 662с.</a:t>
            </a:r>
            <a:br>
              <a:rPr lang="ru-RU" altLang="ru-RU" sz="1200" b="1" smtClean="0"/>
            </a:br>
            <a:r>
              <a:rPr lang="ru-RU" altLang="ru-RU" sz="1200" b="1" smtClean="0"/>
              <a:t> 2. </a:t>
            </a:r>
            <a:r>
              <a:rPr lang="ru-RU" altLang="ru-RU" sz="1200" b="1" smtClean="0">
                <a:solidFill>
                  <a:schemeClr val="tx1"/>
                </a:solidFill>
              </a:rPr>
              <a:t>Г.И. Поспелов «Искусственный интеллект – новая информационная технология», 1993</a:t>
            </a:r>
            <a:r>
              <a:rPr lang="ru-RU" altLang="ru-RU" sz="1200" b="1" smtClean="0"/>
              <a:t> </a:t>
            </a:r>
            <a:endParaRPr lang="ru-RU" altLang="ru-RU" sz="1200" b="1" smtClean="0">
              <a:solidFill>
                <a:schemeClr val="tx1"/>
              </a:solidFill>
            </a:endParaRPr>
          </a:p>
        </p:txBody>
      </p:sp>
      <p:sp>
        <p:nvSpPr>
          <p:cNvPr id="17411" name="Rectangle 3"/>
          <p:cNvSpPr>
            <a:spLocks noChangeArrowheads="1"/>
          </p:cNvSpPr>
          <p:nvPr/>
        </p:nvSpPr>
        <p:spPr bwMode="auto">
          <a:xfrm>
            <a:off x="2252663" y="17605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ru-RU" altLang="ru-RU" sz="180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179388" y="44450"/>
            <a:ext cx="9001125" cy="6813550"/>
          </a:xfrm>
        </p:spPr>
        <p:txBody>
          <a:bodyPr/>
          <a:lstStyle/>
          <a:p>
            <a:pPr algn="l"/>
            <a:r>
              <a:rPr lang="ru-RU" altLang="ru-RU" sz="2000" b="1" smtClean="0">
                <a:solidFill>
                  <a:srgbClr val="0070C0"/>
                </a:solidFill>
              </a:rPr>
              <a:t>3. 3. Интеллектуальные системы</a:t>
            </a:r>
            <a:r>
              <a:rPr lang="ru-RU" altLang="ru-RU" sz="2000" b="1" baseline="30000" smtClean="0"/>
              <a:t> 1-5</a:t>
            </a:r>
            <a:r>
              <a:rPr lang="ru-RU" altLang="ru-RU" sz="2000" smtClean="0"/>
              <a:t/>
            </a:r>
            <a:br>
              <a:rPr lang="ru-RU" altLang="ru-RU" sz="2000" smtClean="0"/>
            </a:br>
            <a:r>
              <a:rPr lang="ru-RU" altLang="ru-RU" sz="1800" b="1" smtClean="0"/>
              <a:t>Интеллектуальная система решает творческие задачи, знания о которых хранятся в ее памяти. Она включает — </a:t>
            </a:r>
            <a:r>
              <a:rPr lang="ru-RU" altLang="ru-RU" sz="1800" b="1" smtClean="0">
                <a:solidFill>
                  <a:srgbClr val="0070C0"/>
                </a:solidFill>
              </a:rPr>
              <a:t>базу знаний,  механизмы вывода решений и интеллектуальный интерфейс.</a:t>
            </a:r>
            <a:r>
              <a:rPr lang="ru-RU" altLang="ru-RU" sz="1800" b="1" smtClean="0"/>
              <a:t> </a:t>
            </a:r>
            <a:br>
              <a:rPr lang="ru-RU" altLang="ru-RU" sz="1800" b="1" smtClean="0"/>
            </a:br>
            <a:r>
              <a:rPr lang="ru-RU" altLang="ru-RU" sz="1800" b="1" smtClean="0"/>
              <a:t>Интеллектуальные системы изучаются средствами и методами искусственного интеллекта. </a:t>
            </a:r>
            <a:br>
              <a:rPr lang="ru-RU" altLang="ru-RU" sz="1800" b="1" smtClean="0"/>
            </a:br>
            <a:r>
              <a:rPr lang="ru-RU" altLang="ru-RU" sz="1800" b="1" smtClean="0"/>
              <a:t>Основные задачи искусственного интеллекта: </a:t>
            </a:r>
            <a:br>
              <a:rPr lang="ru-RU" altLang="ru-RU" sz="1800" b="1" smtClean="0"/>
            </a:br>
            <a:r>
              <a:rPr lang="ru-RU" altLang="ru-RU" sz="1800" b="1" smtClean="0"/>
              <a:t>- символьное моделирование мыслительных процессов, </a:t>
            </a:r>
            <a:br>
              <a:rPr lang="ru-RU" altLang="ru-RU" sz="1800" b="1" smtClean="0"/>
            </a:br>
            <a:r>
              <a:rPr lang="ru-RU" altLang="ru-RU" sz="1800" b="1" smtClean="0"/>
              <a:t>- работа с естественными языками, </a:t>
            </a:r>
            <a:br>
              <a:rPr lang="ru-RU" altLang="ru-RU" sz="1800" b="1" smtClean="0"/>
            </a:br>
            <a:r>
              <a:rPr lang="ru-RU" altLang="ru-RU" sz="1800" b="1" smtClean="0"/>
              <a:t>- представление и использование знаний, </a:t>
            </a:r>
            <a:br>
              <a:rPr lang="ru-RU" altLang="ru-RU" sz="1800" b="1" smtClean="0"/>
            </a:br>
            <a:r>
              <a:rPr lang="ru-RU" altLang="ru-RU" sz="1800" b="1" smtClean="0"/>
              <a:t>- машинное обучение, </a:t>
            </a:r>
            <a:br>
              <a:rPr lang="ru-RU" altLang="ru-RU" sz="1800" b="1" smtClean="0"/>
            </a:br>
            <a:r>
              <a:rPr lang="ru-RU" altLang="ru-RU" sz="1800" b="1" smtClean="0"/>
              <a:t>- биологическое моделирование искусственного интеллекта, </a:t>
            </a:r>
            <a:br>
              <a:rPr lang="ru-RU" altLang="ru-RU" sz="1800" b="1" smtClean="0"/>
            </a:br>
            <a:r>
              <a:rPr lang="ru-RU" altLang="ru-RU" sz="1800" b="1" smtClean="0"/>
              <a:t>- робототехника. </a:t>
            </a:r>
            <a:br>
              <a:rPr lang="ru-RU" altLang="ru-RU" sz="1800" b="1" smtClean="0"/>
            </a:br>
            <a:r>
              <a:rPr lang="ru-RU" altLang="ru-RU" sz="1800" b="1" smtClean="0"/>
              <a:t>Эти системы развивались с начала появления ЭВМ.</a:t>
            </a:r>
            <a:br>
              <a:rPr lang="ru-RU" altLang="ru-RU" sz="1800" b="1" smtClean="0"/>
            </a:br>
            <a:r>
              <a:rPr lang="ru-RU" altLang="ru-RU" sz="1800" b="1" smtClean="0"/>
              <a:t> Ряд ученых проводят изучение этих проблем</a:t>
            </a:r>
            <a:r>
              <a:rPr lang="ru-RU" altLang="ru-RU" sz="1800" b="1" baseline="30000" smtClean="0"/>
              <a:t>1-3</a:t>
            </a:r>
            <a:r>
              <a:rPr lang="ru-RU" altLang="ru-RU" sz="1800" b="1" smtClean="0"/>
              <a:t>. </a:t>
            </a:r>
            <a:br>
              <a:rPr lang="ru-RU" altLang="ru-RU" sz="1800" b="1" smtClean="0"/>
            </a:br>
            <a:r>
              <a:rPr lang="ru-RU" altLang="ru-RU" sz="1800" b="1" smtClean="0"/>
              <a:t>В период 1985-1990годов вопросами интеллектуализации знаний и построения умных машин занимались специалисты Японии</a:t>
            </a:r>
            <a:r>
              <a:rPr lang="ru-RU" altLang="ru-RU" sz="1800" b="1" baseline="30000" smtClean="0"/>
              <a:t>4</a:t>
            </a:r>
            <a:r>
              <a:rPr lang="ru-RU" altLang="ru-RU" sz="1800" b="1" smtClean="0"/>
              <a:t>. Но результатом этого проекта стали первые японские роботы.</a:t>
            </a:r>
            <a:r>
              <a:rPr lang="ru-RU" altLang="ru-RU" sz="2000" smtClean="0"/>
              <a:t/>
            </a:r>
            <a:br>
              <a:rPr lang="ru-RU" altLang="ru-RU" sz="2000" smtClean="0"/>
            </a:br>
            <a:r>
              <a:rPr lang="ru-RU" altLang="ru-RU" sz="2000" b="1" smtClean="0">
                <a:solidFill>
                  <a:srgbClr val="0070C0"/>
                </a:solidFill>
              </a:rPr>
              <a:t> </a:t>
            </a:r>
            <a:r>
              <a:rPr lang="ru-RU" altLang="ru-RU" sz="1800" b="1" smtClean="0"/>
              <a:t>_______________</a:t>
            </a:r>
            <a:br>
              <a:rPr lang="ru-RU" altLang="ru-RU" sz="1800" b="1" smtClean="0"/>
            </a:br>
            <a:r>
              <a:rPr lang="ru-RU" altLang="ru-RU" sz="1200" b="1" smtClean="0"/>
              <a:t>1. Представление и использование знаний // </a:t>
            </a:r>
            <a:r>
              <a:rPr lang="en-US" altLang="ru-RU" sz="1200" b="1" smtClean="0"/>
              <a:t>H</a:t>
            </a:r>
            <a:r>
              <a:rPr lang="ru-RU" altLang="ru-RU" sz="1200" b="1" smtClean="0"/>
              <a:t>. </a:t>
            </a:r>
            <a:r>
              <a:rPr lang="en-US" altLang="ru-RU" sz="1200" b="1" smtClean="0"/>
              <a:t>Ueno</a:t>
            </a:r>
            <a:r>
              <a:rPr lang="ru-RU" altLang="ru-RU" sz="1200" b="1" smtClean="0"/>
              <a:t>, </a:t>
            </a:r>
            <a:r>
              <a:rPr lang="en-US" altLang="ru-RU" sz="1200" b="1" smtClean="0"/>
              <a:t>V</a:t>
            </a:r>
            <a:r>
              <a:rPr lang="ru-RU" altLang="ru-RU" sz="1200" b="1" smtClean="0"/>
              <a:t>.</a:t>
            </a:r>
            <a:r>
              <a:rPr lang="en-US" altLang="ru-RU" sz="1200" b="1" smtClean="0"/>
              <a:t>Isudzuka</a:t>
            </a:r>
            <a:r>
              <a:rPr lang="ru-RU" altLang="ru-RU" sz="1200" b="1" smtClean="0"/>
              <a:t>. Москва-Мир.-1987. 220с.</a:t>
            </a:r>
            <a:br>
              <a:rPr lang="ru-RU" altLang="ru-RU" sz="1200" b="1" smtClean="0"/>
            </a:br>
            <a:r>
              <a:rPr lang="ru-RU" altLang="ru-RU" sz="1200" b="1" smtClean="0"/>
              <a:t>2. Поспелов Г.С. Искусственный интеллект.- основа новой информационной цифровой технологии. Наука.- 1988.-   </a:t>
            </a:r>
            <a:br>
              <a:rPr lang="ru-RU" altLang="ru-RU" sz="1200" b="1" smtClean="0"/>
            </a:br>
            <a:r>
              <a:rPr lang="ru-RU" altLang="ru-RU" sz="1200" b="1" smtClean="0"/>
              <a:t>     279 с.</a:t>
            </a:r>
            <a:br>
              <a:rPr lang="ru-RU" altLang="ru-RU" sz="1200" b="1" smtClean="0"/>
            </a:br>
            <a:r>
              <a:rPr lang="ru-RU" altLang="ru-RU" sz="1200" b="1" smtClean="0"/>
              <a:t>3. Рыбина Г.В., Интеллектуальные системы от А до Я. Серия из трех книг. Книга 1.-2014, 224с.; книга 2 .-2015.-160с.;   </a:t>
            </a:r>
            <a:br>
              <a:rPr lang="ru-RU" altLang="ru-RU" sz="1200" b="1" smtClean="0"/>
            </a:br>
            <a:r>
              <a:rPr lang="ru-RU" altLang="ru-RU" sz="1200" b="1" smtClean="0"/>
              <a:t>     книга 3.-2015, 180с. М.: Науктехиздат.-2014.</a:t>
            </a:r>
            <a:br>
              <a:rPr lang="ru-RU" altLang="ru-RU" sz="1200" b="1" smtClean="0"/>
            </a:br>
            <a:r>
              <a:rPr lang="ru-RU" altLang="ru-RU" sz="1200" b="1" smtClean="0"/>
              <a:t>4. Рыбина Г.В. Основы построения интеллектуальных систем. — М.: </a:t>
            </a:r>
            <a:r>
              <a:rPr lang="ru-RU" altLang="ru-RU" sz="1200" b="1" smtClean="0">
                <a:hlinkClick r:id="rId2" tooltip="Финансы и статистика (страница отсутствует)"/>
              </a:rPr>
              <a:t>Финансы и статистика</a:t>
            </a:r>
            <a:r>
              <a:rPr lang="ru-RU" altLang="ru-RU" sz="1200" b="1" smtClean="0"/>
              <a:t>;  ИНФРА-М, 2010. — </a:t>
            </a:r>
            <a:br>
              <a:rPr lang="ru-RU" altLang="ru-RU" sz="1200" b="1" smtClean="0"/>
            </a:br>
            <a:r>
              <a:rPr lang="ru-RU" altLang="ru-RU" sz="1200" b="1" smtClean="0"/>
              <a:t>     432 с. — </a:t>
            </a:r>
            <a:r>
              <a:rPr lang="ru-RU" altLang="ru-RU" sz="1200" b="1" smtClean="0">
                <a:hlinkClick r:id="rId3"/>
              </a:rPr>
              <a:t>ISBN 978-5-279-03412-3</a:t>
            </a:r>
            <a:r>
              <a:rPr lang="ru-RU" altLang="ru-RU" sz="1200" b="1" smtClean="0"/>
              <a:t>.</a:t>
            </a:r>
            <a:br>
              <a:rPr lang="ru-RU" altLang="ru-RU" sz="1200" b="1" smtClean="0"/>
            </a:br>
            <a:r>
              <a:rPr lang="ru-RU" altLang="ru-RU" sz="1200" b="1" smtClean="0"/>
              <a:t>5. </a:t>
            </a:r>
            <a:r>
              <a:rPr lang="ru-RU" altLang="ru-RU" sz="1200" b="1" smtClean="0">
                <a:solidFill>
                  <a:schemeClr val="tx1"/>
                </a:solidFill>
              </a:rPr>
              <a:t>Г.С. Поспелов «Искусственный интеллект – новая информационная технология», 1993</a:t>
            </a:r>
            <a:r>
              <a:rPr lang="ru-RU" altLang="ru-RU" sz="1200" b="1" smtClean="0"/>
              <a:t> </a:t>
            </a:r>
            <a:endParaRPr lang="ru-RU" altLang="ru-RU" sz="1200" b="1" smtClean="0">
              <a:solidFill>
                <a:schemeClr val="tx1"/>
              </a:solidFill>
            </a:endParaRPr>
          </a:p>
        </p:txBody>
      </p:sp>
      <p:sp>
        <p:nvSpPr>
          <p:cNvPr id="18435" name="Rectangle 3"/>
          <p:cNvSpPr>
            <a:spLocks noChangeArrowheads="1"/>
          </p:cNvSpPr>
          <p:nvPr/>
        </p:nvSpPr>
        <p:spPr bwMode="auto">
          <a:xfrm>
            <a:off x="2252663" y="17605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ru-RU" altLang="ru-RU" sz="180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179388" y="188913"/>
            <a:ext cx="9001125" cy="6597650"/>
          </a:xfrm>
        </p:spPr>
        <p:txBody>
          <a:bodyPr/>
          <a:lstStyle/>
          <a:p>
            <a:pPr algn="l"/>
            <a:r>
              <a:rPr lang="ru-RU" altLang="ru-RU" sz="2000" b="1" dirty="0" smtClean="0">
                <a:solidFill>
                  <a:srgbClr val="0070C0"/>
                </a:solidFill>
              </a:rPr>
              <a:t>3.4. Инженерия знаний </a:t>
            </a:r>
            <a:r>
              <a:rPr lang="ru-RU" altLang="ru-RU" sz="2000" dirty="0" smtClean="0"/>
              <a:t/>
            </a:r>
            <a:br>
              <a:rPr lang="ru-RU" altLang="ru-RU" sz="2000" dirty="0" smtClean="0"/>
            </a:br>
            <a:r>
              <a:rPr lang="ru-RU" altLang="ru-RU" sz="1800" b="1" dirty="0" smtClean="0"/>
              <a:t>Знания представляются в Базе знаний (БЗ), содержащей правила вывода и </a:t>
            </a:r>
            <a:r>
              <a:rPr lang="ru-RU" altLang="ru-RU" sz="1800" b="1" dirty="0" smtClean="0">
                <a:solidFill>
                  <a:srgbClr val="0070C0"/>
                </a:solidFill>
              </a:rPr>
              <a:t>информацию </a:t>
            </a:r>
            <a:r>
              <a:rPr lang="ru-RU" altLang="ru-RU" sz="1800" b="1" dirty="0" smtClean="0"/>
              <a:t>о человеческом опыте и знаниях (стандарт ISO/IEC 2382-1:1993)</a:t>
            </a:r>
            <a:r>
              <a:rPr lang="ru-RU" altLang="ru-RU" sz="1800" b="1" baseline="30000" dirty="0" smtClean="0"/>
              <a:t>1</a:t>
            </a:r>
            <a:r>
              <a:rPr lang="ru-RU" altLang="ru-RU" sz="1800" b="1" dirty="0" smtClean="0"/>
              <a:t>.</a:t>
            </a:r>
            <a:br>
              <a:rPr lang="ru-RU" altLang="ru-RU" sz="1800" b="1" dirty="0" smtClean="0"/>
            </a:br>
            <a:r>
              <a:rPr lang="ru-RU" altLang="ru-RU" sz="1800" b="1" dirty="0" smtClean="0"/>
              <a:t> На основе фактической информации  БЗ  и правил вывода  делается автоматическое умозаключение об имеющихся или вновь вводимых фактах и осмысленной обработки информации</a:t>
            </a:r>
            <a:r>
              <a:rPr lang="ru-RU" altLang="ru-RU" sz="1800" b="1" baseline="30000" dirty="0" smtClean="0"/>
              <a:t>2</a:t>
            </a:r>
            <a:r>
              <a:rPr lang="ru-RU" altLang="ru-RU" sz="1800" b="1" dirty="0" smtClean="0"/>
              <a:t>. </a:t>
            </a:r>
            <a:br>
              <a:rPr lang="ru-RU" altLang="ru-RU" sz="1800" b="1" dirty="0" smtClean="0"/>
            </a:br>
            <a:r>
              <a:rPr lang="ru-RU" altLang="ru-RU" sz="1800" b="1" dirty="0" smtClean="0"/>
              <a:t>Современные БЗ работают совместно с системами поиска и извлечения  информации, заданной  онтологией в виде набора </a:t>
            </a:r>
            <a:r>
              <a:rPr lang="ru-RU" altLang="ru-RU" sz="1800" b="1" dirty="0" smtClean="0">
                <a:solidFill>
                  <a:srgbClr val="0070C0"/>
                </a:solidFill>
              </a:rPr>
              <a:t>понятий и отношений.</a:t>
            </a:r>
            <a:r>
              <a:rPr lang="ru-RU" altLang="ru-RU" sz="1800" b="1" dirty="0" smtClean="0"/>
              <a:t> Онтологии  описываются в  специальных языках</a:t>
            </a:r>
            <a:r>
              <a:rPr lang="ru-RU" altLang="ru-RU" sz="1800" b="1" dirty="0" smtClean="0">
                <a:solidFill>
                  <a:srgbClr val="0070C0"/>
                </a:solidFill>
              </a:rPr>
              <a:t> OWL, FODA, ODM, DSL</a:t>
            </a:r>
            <a:r>
              <a:rPr lang="ru-RU" altLang="ru-RU" sz="1800" b="1" dirty="0" smtClean="0"/>
              <a:t>. Проведена разработка онтологии домена </a:t>
            </a:r>
            <a:r>
              <a:rPr lang="ru-RU" altLang="ru-RU" sz="1800" b="1" dirty="0" smtClean="0">
                <a:solidFill>
                  <a:srgbClr val="0070C0"/>
                </a:solidFill>
              </a:rPr>
              <a:t>ЖЦ </a:t>
            </a:r>
            <a:r>
              <a:rPr lang="en-US" altLang="ru-RU" sz="1800" b="1" dirty="0" smtClean="0">
                <a:solidFill>
                  <a:srgbClr val="0070C0"/>
                </a:solidFill>
              </a:rPr>
              <a:t>ISO/IEC 12207</a:t>
            </a:r>
            <a:r>
              <a:rPr lang="ru-RU" altLang="ru-RU" sz="1800" b="1" dirty="0" smtClean="0">
                <a:solidFill>
                  <a:srgbClr val="0070C0"/>
                </a:solidFill>
              </a:rPr>
              <a:t> -2007 </a:t>
            </a:r>
            <a:r>
              <a:rPr lang="ru-RU" altLang="ru-RU" sz="1800" b="1" dirty="0" smtClean="0"/>
              <a:t>в OWL, средствами  </a:t>
            </a:r>
            <a:r>
              <a:rPr lang="ru-RU" altLang="ru-RU" sz="1800" b="1" dirty="0" err="1" smtClean="0"/>
              <a:t>Protégé</a:t>
            </a:r>
            <a:r>
              <a:rPr lang="ru-RU" altLang="ru-RU" sz="1800" b="1" dirty="0" smtClean="0"/>
              <a:t> 2.3 с выходным результатом в языке XML</a:t>
            </a:r>
            <a:r>
              <a:rPr lang="ru-RU" altLang="ru-RU" sz="1800" b="1" baseline="30000" dirty="0" smtClean="0"/>
              <a:t>3</a:t>
            </a:r>
            <a:r>
              <a:rPr lang="ru-RU" altLang="ru-RU" sz="1800" b="1" dirty="0" smtClean="0"/>
              <a:t>. </a:t>
            </a:r>
            <a:br>
              <a:rPr lang="ru-RU" altLang="ru-RU" sz="1800" b="1" dirty="0" smtClean="0"/>
            </a:br>
            <a:r>
              <a:rPr lang="ru-RU" altLang="ru-RU" sz="1800" b="1" dirty="0" smtClean="0"/>
              <a:t>Подход к автоматизации ЖЦ докладывался на Международной конференции </a:t>
            </a:r>
            <a:r>
              <a:rPr lang="ru-RU" altLang="ru-RU" sz="1800" b="1" dirty="0" smtClean="0">
                <a:solidFill>
                  <a:srgbClr val="0070C0"/>
                </a:solidFill>
              </a:rPr>
              <a:t>«</a:t>
            </a:r>
            <a:r>
              <a:rPr lang="en-US" altLang="ru-RU" sz="1800" b="1" dirty="0" smtClean="0">
                <a:solidFill>
                  <a:srgbClr val="0070C0"/>
                </a:solidFill>
              </a:rPr>
              <a:t>Science and Information</a:t>
            </a:r>
            <a:r>
              <a:rPr lang="ru-RU" altLang="ru-RU" sz="1800" b="1" dirty="0" smtClean="0">
                <a:solidFill>
                  <a:srgbClr val="0070C0"/>
                </a:solidFill>
              </a:rPr>
              <a:t>-2015</a:t>
            </a:r>
            <a:r>
              <a:rPr lang="ru-RU" altLang="ru-RU" sz="1800" b="1" dirty="0" smtClean="0"/>
              <a:t>» в Лондоне</a:t>
            </a:r>
            <a:r>
              <a:rPr lang="en-US" altLang="ru-RU" sz="1800" b="1" dirty="0" smtClean="0"/>
              <a:t> </a:t>
            </a:r>
            <a:r>
              <a:rPr lang="ru-RU" altLang="ru-RU" sz="1800" b="1" dirty="0" smtClean="0"/>
              <a:t>и </a:t>
            </a:r>
            <a:r>
              <a:rPr lang="en-US" altLang="ru-RU" sz="1800" b="1" dirty="0" smtClean="0"/>
              <a:t>IEEE</a:t>
            </a:r>
            <a:r>
              <a:rPr lang="ru-RU" altLang="ru-RU" sz="1800" b="1" dirty="0" smtClean="0"/>
              <a:t> предложил</a:t>
            </a:r>
            <a:r>
              <a:rPr lang="en-US" altLang="ru-RU" sz="1800" b="1" dirty="0" smtClean="0"/>
              <a:t> </a:t>
            </a:r>
            <a:r>
              <a:rPr lang="ru-RU" altLang="ru-RU" sz="1800" b="1" dirty="0" smtClean="0"/>
              <a:t> сделать патент</a:t>
            </a:r>
            <a:r>
              <a:rPr lang="en-US" altLang="ru-RU" sz="1800" b="1" dirty="0" smtClean="0"/>
              <a:t> </a:t>
            </a:r>
            <a:r>
              <a:rPr lang="ru-RU" altLang="ru-RU" sz="1800" b="1" dirty="0" smtClean="0"/>
              <a:t>на идею интеллектуализации автоматизации  ЖЦ.  </a:t>
            </a:r>
            <a:br>
              <a:rPr lang="ru-RU" altLang="ru-RU" sz="1800" b="1" dirty="0" smtClean="0"/>
            </a:br>
            <a:r>
              <a:rPr lang="ru-RU" altLang="ru-RU" sz="1800" b="1" dirty="0" smtClean="0"/>
              <a:t>Онтологический подход набирает обороты в рамках Семантик Веб Интернет (</a:t>
            </a:r>
            <a:r>
              <a:rPr lang="en-US" altLang="ru-RU" sz="1800" b="1" dirty="0" smtClean="0"/>
              <a:t>www</a:t>
            </a:r>
            <a:r>
              <a:rPr lang="ru-RU" altLang="ru-RU" sz="1800" b="1" dirty="0" smtClean="0"/>
              <a:t>.</a:t>
            </a:r>
            <a:r>
              <a:rPr lang="en-US" altLang="ru-RU" sz="1800" b="1" dirty="0" smtClean="0"/>
              <a:t>semantic</a:t>
            </a:r>
            <a:r>
              <a:rPr lang="ru-RU" altLang="ru-RU" sz="1800" b="1" dirty="0" smtClean="0"/>
              <a:t>_</a:t>
            </a:r>
            <a:r>
              <a:rPr lang="en-US" altLang="ru-RU" sz="1800" b="1" dirty="0" smtClean="0"/>
              <a:t>web</a:t>
            </a:r>
            <a:r>
              <a:rPr lang="ru-RU" altLang="ru-RU" sz="1800" b="1" dirty="0" smtClean="0"/>
              <a:t>.</a:t>
            </a:r>
            <a:r>
              <a:rPr lang="en-US" altLang="ru-RU" sz="1800" b="1" dirty="0" smtClean="0"/>
              <a:t>org</a:t>
            </a:r>
            <a:r>
              <a:rPr lang="ru-RU" altLang="ru-RU" sz="1800" b="1" dirty="0" smtClean="0"/>
              <a:t>), как инструмент построения БЗ и онтологий разных предметных областей знаний.</a:t>
            </a:r>
            <a:r>
              <a:rPr lang="ru-RU" altLang="ru-RU" sz="1800" dirty="0" smtClean="0"/>
              <a:t/>
            </a:r>
            <a:br>
              <a:rPr lang="ru-RU" altLang="ru-RU" sz="1800" dirty="0" smtClean="0"/>
            </a:br>
            <a:r>
              <a:rPr lang="ru-RU" altLang="ru-RU" sz="1800" b="1" dirty="0" smtClean="0">
                <a:solidFill>
                  <a:srgbClr val="0070C0"/>
                </a:solidFill>
              </a:rPr>
              <a:t> </a:t>
            </a:r>
            <a:r>
              <a:rPr lang="ru-RU" altLang="ru-RU" sz="1800" b="1" dirty="0" smtClean="0"/>
              <a:t>_______________</a:t>
            </a:r>
            <a:br>
              <a:rPr lang="ru-RU" altLang="ru-RU" sz="1800" b="1" dirty="0" smtClean="0"/>
            </a:br>
            <a:r>
              <a:rPr lang="en-US" altLang="ru-RU" sz="1200" b="1" dirty="0" smtClean="0"/>
              <a:t>1. ISO/IEC 2382-1:1993, Information technology — Vocabulary — Part 1: Fundamental terms.</a:t>
            </a:r>
            <a:r>
              <a:rPr lang="ru-RU" altLang="ru-RU" sz="1200" b="1" dirty="0" smtClean="0"/>
              <a:t/>
            </a:r>
            <a:br>
              <a:rPr lang="ru-RU" altLang="ru-RU" sz="1200" b="1" dirty="0" smtClean="0"/>
            </a:br>
            <a:r>
              <a:rPr lang="ru-RU" altLang="ru-RU" sz="1200" b="1" dirty="0" smtClean="0"/>
              <a:t>2. Гаврилова и др. Базы знаний интеллектуальных систем // Учебник для вузов.</a:t>
            </a:r>
            <a:r>
              <a:rPr lang="en-US" altLang="ru-RU" sz="1200" b="1" dirty="0" smtClean="0"/>
              <a:t> </a:t>
            </a:r>
            <a:r>
              <a:rPr lang="ru-RU" altLang="ru-RU" sz="1200" b="1" dirty="0" smtClean="0"/>
              <a:t>— СПб.: Питер, 2000.</a:t>
            </a:r>
            <a:br>
              <a:rPr lang="ru-RU" altLang="ru-RU" sz="1200" b="1" dirty="0" smtClean="0"/>
            </a:br>
            <a:r>
              <a:rPr lang="en-US" altLang="ru-RU" sz="1200" b="1" dirty="0" smtClean="0"/>
              <a:t>3. Lavrischeva E.M. </a:t>
            </a:r>
            <a:r>
              <a:rPr lang="en-US" altLang="ru-RU" sz="1200" b="1" dirty="0" smtClean="0">
                <a:hlinkClick r:id="rId2"/>
              </a:rPr>
              <a:t>Ontology of Domains. Ontological Description </a:t>
            </a:r>
            <a:r>
              <a:rPr lang="en-US" altLang="ru-RU" sz="1200" b="1" dirty="0" err="1" smtClean="0">
                <a:hlinkClick r:id="rId2"/>
              </a:rPr>
              <a:t>Sofware</a:t>
            </a:r>
            <a:r>
              <a:rPr lang="en-US" altLang="ru-RU" sz="1200" b="1" dirty="0" smtClean="0">
                <a:hlinkClick r:id="rId2"/>
              </a:rPr>
              <a:t> Engineering Domain.</a:t>
            </a:r>
            <a:r>
              <a:rPr lang="ru-RU" altLang="ru-RU" sz="1200" b="1" dirty="0" smtClean="0"/>
              <a:t/>
            </a:r>
            <a:br>
              <a:rPr lang="ru-RU" altLang="ru-RU" sz="1200" b="1" dirty="0" smtClean="0"/>
            </a:br>
            <a:r>
              <a:rPr lang="en-US" altLang="ru-RU" sz="1200" b="1" dirty="0" smtClean="0">
                <a:hlinkClick r:id="rId2"/>
              </a:rPr>
              <a:t> The Standard Life Cycle</a:t>
            </a:r>
            <a:r>
              <a:rPr lang="en-US" altLang="ru-RU" sz="1200" b="1" dirty="0" smtClean="0"/>
              <a:t>, Journal of Software Engineering and Applications, July 24, 2015. </a:t>
            </a:r>
            <a:r>
              <a:rPr lang="ru-RU" altLang="ru-RU" sz="1200" b="1" dirty="0" smtClean="0"/>
              <a:t/>
            </a:r>
            <a:br>
              <a:rPr lang="ru-RU" altLang="ru-RU" sz="1200" b="1" dirty="0" smtClean="0"/>
            </a:br>
            <a:r>
              <a:rPr lang="ru-RU" altLang="ru-RU" sz="1200" b="1" dirty="0" smtClean="0"/>
              <a:t>4. Федоренко Д.Г., Астраханцев Н.А. Автоматическое извлечение новых концептов предметно-специфичных терминов. Труды ИСП РАН, том 25, 2013, стр. 167-178.</a:t>
            </a:r>
            <a:br>
              <a:rPr lang="ru-RU" altLang="ru-RU" sz="1200" b="1" dirty="0" smtClean="0"/>
            </a:br>
            <a:endParaRPr lang="ru-RU" altLang="ru-RU" sz="1200" b="1" dirty="0" smtClean="0">
              <a:solidFill>
                <a:schemeClr val="tx1"/>
              </a:solidFill>
            </a:endParaRPr>
          </a:p>
        </p:txBody>
      </p:sp>
      <p:sp>
        <p:nvSpPr>
          <p:cNvPr id="19459" name="Rectangle 3"/>
          <p:cNvSpPr>
            <a:spLocks noChangeArrowheads="1"/>
          </p:cNvSpPr>
          <p:nvPr/>
        </p:nvSpPr>
        <p:spPr bwMode="auto">
          <a:xfrm>
            <a:off x="2252663" y="17605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ru-RU" altLang="ru-RU" sz="180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0" y="44450"/>
            <a:ext cx="9180513" cy="6786563"/>
          </a:xfrm>
        </p:spPr>
        <p:txBody>
          <a:bodyPr/>
          <a:lstStyle/>
          <a:p>
            <a:pPr algn="l"/>
            <a:r>
              <a:rPr lang="ru-RU" altLang="ru-RU" sz="2000" b="1" dirty="0" smtClean="0">
                <a:solidFill>
                  <a:srgbClr val="0070C0"/>
                </a:solidFill>
              </a:rPr>
              <a:t/>
            </a:r>
            <a:br>
              <a:rPr lang="ru-RU" altLang="ru-RU" sz="2000" b="1" dirty="0" smtClean="0">
                <a:solidFill>
                  <a:srgbClr val="0070C0"/>
                </a:solidFill>
              </a:rPr>
            </a:br>
            <a:r>
              <a:rPr lang="ru-RU" altLang="ru-RU" sz="2000" b="1" dirty="0" smtClean="0">
                <a:solidFill>
                  <a:srgbClr val="0070C0"/>
                </a:solidFill>
              </a:rPr>
              <a:t/>
            </a:r>
            <a:br>
              <a:rPr lang="ru-RU" altLang="ru-RU" sz="2000" b="1" dirty="0" smtClean="0">
                <a:solidFill>
                  <a:srgbClr val="0070C0"/>
                </a:solidFill>
              </a:rPr>
            </a:br>
            <a:r>
              <a:rPr lang="ru-RU" altLang="ru-RU" sz="2000" b="1" dirty="0" smtClean="0">
                <a:solidFill>
                  <a:srgbClr val="0070C0"/>
                </a:solidFill>
              </a:rPr>
              <a:t>3. 5.  Нано понятия в эпоху информатизации</a:t>
            </a:r>
            <a:br>
              <a:rPr lang="ru-RU" altLang="ru-RU" sz="2000" b="1" dirty="0" smtClean="0">
                <a:solidFill>
                  <a:srgbClr val="0070C0"/>
                </a:solidFill>
              </a:rPr>
            </a:br>
            <a:r>
              <a:rPr lang="ru-RU" altLang="ru-RU" sz="2000" dirty="0" smtClean="0"/>
              <a:t/>
            </a:r>
            <a:br>
              <a:rPr lang="ru-RU" altLang="ru-RU" sz="2000" dirty="0" smtClean="0"/>
            </a:br>
            <a:r>
              <a:rPr lang="ru-RU" altLang="ru-RU" sz="1800" b="1" dirty="0" smtClean="0">
                <a:solidFill>
                  <a:srgbClr val="0070C0"/>
                </a:solidFill>
              </a:rPr>
              <a:t> </a:t>
            </a:r>
            <a:r>
              <a:rPr lang="ru-RU" altLang="ru-RU" sz="1800" b="1" dirty="0" smtClean="0"/>
              <a:t>Н. Винер сравнивал ЭВМ с </a:t>
            </a:r>
            <a:r>
              <a:rPr lang="ru-RU" altLang="ru-RU" sz="1800" b="1" dirty="0" smtClean="0">
                <a:solidFill>
                  <a:srgbClr val="0070C0"/>
                </a:solidFill>
              </a:rPr>
              <a:t>живой клеткой</a:t>
            </a:r>
            <a:r>
              <a:rPr lang="ru-RU" altLang="ru-RU" sz="1800" b="1" dirty="0" smtClean="0"/>
              <a:t>. В ней молекула ДНК реализуются в долговременной памяти хромосома, состоящей из молекулы и РНК (информационных, транспортных и </a:t>
            </a:r>
            <a:r>
              <a:rPr lang="ru-RU" altLang="ru-RU" sz="1800" b="1" dirty="0" err="1" smtClean="0"/>
              <a:t>рибосомальных</a:t>
            </a:r>
            <a:r>
              <a:rPr lang="ru-RU" altLang="ru-RU" sz="1800" b="1" dirty="0" smtClean="0"/>
              <a:t>). </a:t>
            </a:r>
            <a:br>
              <a:rPr lang="ru-RU" altLang="ru-RU" sz="1800" b="1" dirty="0" smtClean="0"/>
            </a:br>
            <a:r>
              <a:rPr lang="ru-RU" altLang="ru-RU" sz="1800" b="1" dirty="0" smtClean="0">
                <a:solidFill>
                  <a:srgbClr val="0070C0"/>
                </a:solidFill>
              </a:rPr>
              <a:t>Молекула ДНК – это </a:t>
            </a:r>
            <a:r>
              <a:rPr lang="ru-RU" altLang="ru-RU" sz="1800" b="1" dirty="0" smtClean="0"/>
              <a:t> совокупность нуклидов, входящих в 46 хромосом клетки человека.  Главные событие клетки ДНК - деление или синтез. </a:t>
            </a:r>
            <a:br>
              <a:rPr lang="ru-RU" altLang="ru-RU" sz="1800" b="1" dirty="0" smtClean="0"/>
            </a:br>
            <a:r>
              <a:rPr lang="ru-RU" altLang="ru-RU" sz="1800" b="1" dirty="0" smtClean="0"/>
              <a:t>Идею синтеза атомов клетки  в </a:t>
            </a:r>
            <a:r>
              <a:rPr lang="ru-RU" altLang="ru-RU" sz="1800" b="1" dirty="0" err="1" smtClean="0"/>
              <a:t>макроатомы</a:t>
            </a:r>
            <a:r>
              <a:rPr lang="ru-RU" altLang="ru-RU" sz="1800" b="1" dirty="0" smtClean="0"/>
              <a:t>  предложил Р. Фейнман (1959) с помощью программного сборщика. Он считал, что будут созданы миллионы миниатюрных заводиков, на которых "крошечные станки будут непрерывно штамповать маленькие </a:t>
            </a:r>
            <a:r>
              <a:rPr lang="ru-RU" altLang="ru-RU" sz="1800" b="1" dirty="0" err="1" smtClean="0"/>
              <a:t>детальки</a:t>
            </a:r>
            <a:r>
              <a:rPr lang="ru-RU" altLang="ru-RU" sz="1800" b="1" dirty="0" smtClean="0"/>
              <a:t>" для маленьких приборов, собирая в них </a:t>
            </a:r>
            <a:r>
              <a:rPr lang="ru-RU" altLang="ru-RU" sz="1800" b="1" dirty="0" err="1" smtClean="0"/>
              <a:t>макромеханизмы</a:t>
            </a:r>
            <a:r>
              <a:rPr lang="ru-RU" altLang="ru-RU" sz="1800" b="1" dirty="0" smtClean="0"/>
              <a:t>, вещества и устройства. Эта идея привела к современной идеи миниатюризации и получения новых макроэлементов для применения. </a:t>
            </a:r>
            <a:br>
              <a:rPr lang="ru-RU" altLang="ru-RU" sz="1800" b="1" dirty="0" smtClean="0"/>
            </a:br>
            <a:r>
              <a:rPr lang="ru-RU" altLang="ru-RU" sz="1800" b="1" dirty="0" smtClean="0"/>
              <a:t>Маленькая частица названа</a:t>
            </a:r>
            <a:r>
              <a:rPr lang="ru-RU" altLang="ru-RU" sz="1800" b="1" dirty="0" smtClean="0">
                <a:solidFill>
                  <a:srgbClr val="0070C0"/>
                </a:solidFill>
              </a:rPr>
              <a:t> нано  или «карлик»</a:t>
            </a:r>
            <a:r>
              <a:rPr lang="ru-RU" altLang="ru-RU" sz="1800" b="1" dirty="0" smtClean="0"/>
              <a:t> с  одним  свойством - слипание (синтез) друг с другом, что приводит к образованию новых  </a:t>
            </a:r>
            <a:r>
              <a:rPr lang="ru-RU" altLang="ru-RU" sz="1800" b="1" dirty="0" err="1" smtClean="0"/>
              <a:t>наночастиц</a:t>
            </a:r>
            <a:r>
              <a:rPr lang="ru-RU" altLang="ru-RU" sz="1800" b="1" dirty="0" smtClean="0"/>
              <a:t> или новых элементов.  </a:t>
            </a:r>
            <a:br>
              <a:rPr lang="ru-RU" altLang="ru-RU" sz="1800" b="1" dirty="0" smtClean="0"/>
            </a:br>
            <a:r>
              <a:rPr lang="ru-RU" altLang="ru-RU" sz="1800" b="1" dirty="0" smtClean="0"/>
              <a:t>Синтез молекул белков ДНК приводит к образованию комплексной </a:t>
            </a:r>
            <a:r>
              <a:rPr lang="ru-RU" altLang="ru-RU" sz="1800" b="1" dirty="0" err="1" smtClean="0"/>
              <a:t>наноструктуры</a:t>
            </a:r>
            <a:r>
              <a:rPr lang="ru-RU" altLang="ru-RU" sz="1800" b="1" dirty="0" smtClean="0"/>
              <a:t> с новыми специфическими свойствами</a:t>
            </a:r>
            <a:r>
              <a:rPr lang="ru-RU" altLang="ru-RU" sz="1800" b="1" baseline="30000" dirty="0" smtClean="0"/>
              <a:t>1-3</a:t>
            </a:r>
            <a:r>
              <a:rPr lang="ru-RU" altLang="ru-RU" sz="1800" b="1" dirty="0" smtClean="0"/>
              <a:t>. Это свойство  используется в медицине, биологии,  авиации,  керамике, металлургии и др. </a:t>
            </a:r>
            <a:br>
              <a:rPr lang="ru-RU" altLang="ru-RU" sz="1800" b="1" dirty="0" smtClean="0"/>
            </a:br>
            <a:r>
              <a:rPr lang="ru-RU" altLang="ru-RU" sz="1800" b="1" dirty="0" smtClean="0"/>
              <a:t>_______________</a:t>
            </a:r>
            <a:br>
              <a:rPr lang="ru-RU" altLang="ru-RU" sz="1800" b="1" dirty="0" smtClean="0"/>
            </a:br>
            <a:r>
              <a:rPr lang="en-US" altLang="ru-RU" sz="1200" b="1" dirty="0" smtClean="0"/>
              <a:t> </a:t>
            </a:r>
            <a:r>
              <a:rPr lang="ru-RU" altLang="ru-RU" sz="1200" b="1" dirty="0" smtClean="0"/>
              <a:t>1. </a:t>
            </a:r>
            <a:r>
              <a:rPr lang="en-US" altLang="ru-RU" sz="1200" b="1" dirty="0" smtClean="0"/>
              <a:t>E.M. Lavrischeva, I.B. </a:t>
            </a:r>
            <a:r>
              <a:rPr lang="en-US" altLang="ru-RU" sz="1200" b="1" dirty="0" err="1" smtClean="0"/>
              <a:t>Petrov</a:t>
            </a:r>
            <a:r>
              <a:rPr lang="en-US" altLang="ru-RU" sz="1200" b="1" dirty="0" smtClean="0"/>
              <a:t>, Ways of Development of Computer Technologies to Perspective Nano, </a:t>
            </a:r>
            <a:r>
              <a:rPr lang="ru-RU" altLang="ru-RU" sz="1200" b="1" dirty="0" smtClean="0"/>
              <a:t/>
            </a:r>
            <a:br>
              <a:rPr lang="ru-RU" altLang="ru-RU" sz="1200" b="1" dirty="0" smtClean="0"/>
            </a:br>
            <a:r>
              <a:rPr lang="ru-RU" altLang="ru-RU" sz="1200" b="1" dirty="0" smtClean="0"/>
              <a:t>     </a:t>
            </a:r>
            <a:r>
              <a:rPr lang="en-US" altLang="ru-RU" sz="1200" b="1" dirty="0" smtClean="0"/>
              <a:t>Future Technologies Conference (FTC-2017), 29-30 November 2017| Vancouver, Canada.-</a:t>
            </a:r>
            <a:r>
              <a:rPr lang="ru-RU" altLang="ru-RU" sz="1200" b="1" dirty="0" smtClean="0"/>
              <a:t>р</a:t>
            </a:r>
            <a:r>
              <a:rPr lang="en-US" altLang="ru-RU" sz="1200" b="1" dirty="0" smtClean="0"/>
              <a:t>.539-547.</a:t>
            </a:r>
            <a:r>
              <a:rPr lang="ru-RU" altLang="ru-RU" sz="1200" b="1" dirty="0" smtClean="0"/>
              <a:t/>
            </a:r>
            <a:br>
              <a:rPr lang="ru-RU" altLang="ru-RU" sz="1200" b="1" dirty="0" smtClean="0"/>
            </a:br>
            <a:r>
              <a:rPr lang="ru-RU" altLang="ru-RU" sz="1200" b="1" dirty="0" smtClean="0"/>
              <a:t> 2. Лаврищева Е.М. Программная инженерия Парадигмы, технологии, С</a:t>
            </a:r>
            <a:r>
              <a:rPr lang="en-US" altLang="ru-RU" sz="1200" b="1" dirty="0" smtClean="0"/>
              <a:t>ASE</a:t>
            </a:r>
            <a:r>
              <a:rPr lang="ru-RU" altLang="ru-RU" sz="1200" b="1" dirty="0" smtClean="0"/>
              <a:t>-средства. 2 ред. Москва- </a:t>
            </a:r>
            <a:r>
              <a:rPr lang="ru-RU" altLang="ru-RU" sz="1200" b="1" dirty="0" err="1" smtClean="0"/>
              <a:t>Юрайт</a:t>
            </a:r>
            <a:r>
              <a:rPr lang="ru-RU" altLang="ru-RU" sz="1200" b="1" dirty="0" smtClean="0"/>
              <a:t>, 2017.- </a:t>
            </a:r>
            <a:br>
              <a:rPr lang="ru-RU" altLang="ru-RU" sz="1200" b="1" dirty="0" smtClean="0"/>
            </a:br>
            <a:r>
              <a:rPr lang="ru-RU" altLang="ru-RU" sz="1200" b="1" dirty="0" smtClean="0"/>
              <a:t>     284 с. (</a:t>
            </a:r>
            <a:r>
              <a:rPr lang="en-US" altLang="ru-RU" sz="1200" b="1" dirty="0" err="1" smtClean="0"/>
              <a:t>bibloo</a:t>
            </a:r>
            <a:r>
              <a:rPr lang="ru-RU" altLang="ru-RU" sz="1200" b="1" dirty="0" smtClean="0"/>
              <a:t> – 0</a:t>
            </a:r>
            <a:r>
              <a:rPr lang="en-US" altLang="ru-RU" sz="1200" b="1" dirty="0" err="1" smtClean="0"/>
              <a:t>nline</a:t>
            </a:r>
            <a:r>
              <a:rPr lang="ru-RU" altLang="ru-RU" sz="1200" b="1" dirty="0" smtClean="0"/>
              <a:t>.</a:t>
            </a:r>
            <a:r>
              <a:rPr lang="en-US" altLang="ru-RU" sz="1200" b="1" dirty="0" err="1" smtClean="0"/>
              <a:t>ru</a:t>
            </a:r>
            <a:r>
              <a:rPr lang="ru-RU" altLang="ru-RU" sz="1200" b="1" dirty="0" smtClean="0"/>
              <a:t>).</a:t>
            </a:r>
            <a:br>
              <a:rPr lang="ru-RU" altLang="ru-RU" sz="1200" b="1" dirty="0" smtClean="0"/>
            </a:br>
            <a:r>
              <a:rPr lang="ru-RU" altLang="ru-RU" sz="1200" b="1" dirty="0" smtClean="0"/>
              <a:t> 3. Лаврищева Е.М. Программная инженерия и технология программирования сложных систем. Учебник. 2-</a:t>
            </a:r>
            <a:br>
              <a:rPr lang="ru-RU" altLang="ru-RU" sz="1200" b="1" dirty="0" smtClean="0"/>
            </a:br>
            <a:r>
              <a:rPr lang="ru-RU" altLang="ru-RU" sz="1200" b="1" dirty="0" smtClean="0"/>
              <a:t>     издание. Москва – </a:t>
            </a:r>
            <a:r>
              <a:rPr lang="ru-RU" altLang="ru-RU" sz="1200" b="1" dirty="0" err="1" smtClean="0"/>
              <a:t>Юрайт</a:t>
            </a:r>
            <a:r>
              <a:rPr lang="ru-RU" altLang="ru-RU" sz="1200" b="1" dirty="0" smtClean="0"/>
              <a:t>, 2018.- 431с. (</a:t>
            </a:r>
            <a:r>
              <a:rPr lang="en-US" altLang="ru-RU" sz="1200" b="1" dirty="0" err="1" smtClean="0"/>
              <a:t>bibloo</a:t>
            </a:r>
            <a:r>
              <a:rPr lang="ru-RU" altLang="ru-RU" sz="1200" b="1" dirty="0" smtClean="0"/>
              <a:t> – 0</a:t>
            </a:r>
            <a:r>
              <a:rPr lang="en-US" altLang="ru-RU" sz="1200" b="1" dirty="0" err="1" smtClean="0"/>
              <a:t>nline</a:t>
            </a:r>
            <a:r>
              <a:rPr lang="ru-RU" altLang="ru-RU" sz="1200" b="1" dirty="0" smtClean="0"/>
              <a:t>.</a:t>
            </a:r>
            <a:r>
              <a:rPr lang="en-US" altLang="ru-RU" sz="1200" b="1" dirty="0" err="1" smtClean="0"/>
              <a:t>ru</a:t>
            </a:r>
            <a:r>
              <a:rPr lang="ru-RU" altLang="ru-RU" sz="1200" b="1" dirty="0" smtClean="0"/>
              <a:t>).</a:t>
            </a:r>
            <a:br>
              <a:rPr lang="ru-RU" altLang="ru-RU" sz="1200" b="1" dirty="0" smtClean="0"/>
            </a:br>
            <a:r>
              <a:rPr lang="ru-RU" altLang="ru-RU" sz="1200" b="1" dirty="0" smtClean="0"/>
              <a:t/>
            </a:r>
            <a:br>
              <a:rPr lang="ru-RU" altLang="ru-RU" sz="1200" b="1" dirty="0" smtClean="0"/>
            </a:br>
            <a:endParaRPr lang="ru-RU" altLang="ru-RU" sz="1200" b="1" dirty="0" smtClean="0">
              <a:solidFill>
                <a:schemeClr val="tx1"/>
              </a:solidFill>
            </a:endParaRPr>
          </a:p>
        </p:txBody>
      </p:sp>
      <p:sp>
        <p:nvSpPr>
          <p:cNvPr id="20483" name="Rectangle 3"/>
          <p:cNvSpPr>
            <a:spLocks noChangeArrowheads="1"/>
          </p:cNvSpPr>
          <p:nvPr/>
        </p:nvSpPr>
        <p:spPr bwMode="auto">
          <a:xfrm>
            <a:off x="2252663" y="17605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ru-RU" altLang="ru-RU" sz="180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179388" y="0"/>
            <a:ext cx="9001125" cy="6786563"/>
          </a:xfrm>
        </p:spPr>
        <p:txBody>
          <a:bodyPr/>
          <a:lstStyle/>
          <a:p>
            <a:pPr algn="l"/>
            <a:r>
              <a:rPr lang="ru-RU" altLang="ru-RU" sz="2000" b="1" smtClean="0">
                <a:solidFill>
                  <a:srgbClr val="0070C0"/>
                </a:solidFill>
              </a:rPr>
              <a:t/>
            </a:r>
            <a:br>
              <a:rPr lang="ru-RU" altLang="ru-RU" sz="2000" b="1" smtClean="0">
                <a:solidFill>
                  <a:srgbClr val="0070C0"/>
                </a:solidFill>
              </a:rPr>
            </a:br>
            <a:r>
              <a:rPr lang="ru-RU" altLang="ru-RU" sz="2000" b="1" smtClean="0">
                <a:solidFill>
                  <a:srgbClr val="0070C0"/>
                </a:solidFill>
              </a:rPr>
              <a:t/>
            </a:r>
            <a:br>
              <a:rPr lang="ru-RU" altLang="ru-RU" sz="2000" b="1" smtClean="0">
                <a:solidFill>
                  <a:srgbClr val="0070C0"/>
                </a:solidFill>
              </a:rPr>
            </a:br>
            <a:r>
              <a:rPr lang="ru-RU" altLang="ru-RU" sz="2000" b="1" smtClean="0">
                <a:solidFill>
                  <a:srgbClr val="0070C0"/>
                </a:solidFill>
              </a:rPr>
              <a:t/>
            </a:r>
            <a:br>
              <a:rPr lang="ru-RU" altLang="ru-RU" sz="2000" b="1" smtClean="0">
                <a:solidFill>
                  <a:srgbClr val="0070C0"/>
                </a:solidFill>
              </a:rPr>
            </a:br>
            <a:r>
              <a:rPr lang="ru-RU" altLang="ru-RU" sz="2000" b="1" smtClean="0">
                <a:solidFill>
                  <a:srgbClr val="0070C0"/>
                </a:solidFill>
              </a:rPr>
              <a:t>3.6. Нанотехнология </a:t>
            </a:r>
            <a:br>
              <a:rPr lang="ru-RU" altLang="ru-RU" sz="2000" b="1" smtClean="0">
                <a:solidFill>
                  <a:srgbClr val="0070C0"/>
                </a:solidFill>
              </a:rPr>
            </a:br>
            <a:r>
              <a:rPr lang="ru-RU" altLang="ru-RU" sz="2000" b="1" smtClean="0"/>
              <a:t> </a:t>
            </a:r>
            <a:r>
              <a:rPr lang="ru-RU" altLang="ru-RU" sz="1800" b="1" smtClean="0"/>
              <a:t>Это  </a:t>
            </a:r>
            <a:r>
              <a:rPr lang="ru-RU" altLang="ru-RU" sz="1800" b="1" smtClean="0">
                <a:solidFill>
                  <a:srgbClr val="0070C0"/>
                </a:solidFill>
              </a:rPr>
              <a:t>технология</a:t>
            </a:r>
            <a:r>
              <a:rPr lang="ru-RU" altLang="ru-RU" sz="1800" b="1" smtClean="0"/>
              <a:t> производства, ориентированная на получение веществ и устройств с заранее заданной атомарной архитектурой (Э.Дрекслер). </a:t>
            </a:r>
            <a:br>
              <a:rPr lang="ru-RU" altLang="ru-RU" sz="1800" b="1" smtClean="0"/>
            </a:br>
            <a:r>
              <a:rPr lang="ru-RU" altLang="ru-RU" sz="1800" b="1" smtClean="0"/>
              <a:t> </a:t>
            </a:r>
            <a:r>
              <a:rPr lang="ru-RU" altLang="ru-RU" sz="1800" b="1" smtClean="0">
                <a:solidFill>
                  <a:srgbClr val="0070C0"/>
                </a:solidFill>
              </a:rPr>
              <a:t>Атом – это 10</a:t>
            </a:r>
            <a:r>
              <a:rPr lang="ru-RU" altLang="ru-RU" sz="1800" b="1" baseline="30000" smtClean="0">
                <a:solidFill>
                  <a:srgbClr val="0070C0"/>
                </a:solidFill>
              </a:rPr>
              <a:t>10</a:t>
            </a:r>
            <a:r>
              <a:rPr lang="ru-RU" altLang="ru-RU" sz="1800" b="1" smtClean="0">
                <a:solidFill>
                  <a:srgbClr val="0070C0"/>
                </a:solidFill>
              </a:rPr>
              <a:t> =1</a:t>
            </a:r>
            <a:r>
              <a:rPr lang="ru-RU" altLang="ru-RU" sz="1800" b="1" smtClean="0"/>
              <a:t> нанометра (нм), а бактерии это 10</a:t>
            </a:r>
            <a:r>
              <a:rPr lang="ru-RU" altLang="ru-RU" sz="1800" b="1" baseline="30000" smtClean="0"/>
              <a:t>-9</a:t>
            </a:r>
            <a:r>
              <a:rPr lang="ru-RU" altLang="ru-RU" sz="1800" b="1" smtClean="0"/>
              <a:t> нм. Частицы от 1 до 100 нанометров называют наночастицами.</a:t>
            </a:r>
            <a:br>
              <a:rPr lang="ru-RU" altLang="ru-RU" sz="1800" b="1" smtClean="0"/>
            </a:br>
            <a:r>
              <a:rPr lang="ru-RU" altLang="ru-RU" sz="1800" b="1" smtClean="0"/>
              <a:t> Один из важнейших вопросов нанотехнологии — это группирование  молекул, маленьких элементов самоорганизовываться, чтобы получить новый материал или устройство. Это относится к  белкам ДНК, которые могут образовывать комплексные структуры синтезом молекул.</a:t>
            </a:r>
            <a:br>
              <a:rPr lang="ru-RU" altLang="ru-RU" sz="1800" b="1" smtClean="0"/>
            </a:br>
            <a:r>
              <a:rPr lang="ru-RU" altLang="ru-RU" sz="1800" b="1" smtClean="0"/>
              <a:t> В перспективе программные элементы малые по размеру  будут синтезироваться  к виду «маленьких частиц» с заданной структурой и функциями. </a:t>
            </a:r>
            <a:br>
              <a:rPr lang="ru-RU" altLang="ru-RU" sz="1800" b="1" smtClean="0"/>
            </a:br>
            <a:r>
              <a:rPr lang="ru-RU" altLang="ru-RU" sz="1800" b="1" smtClean="0"/>
              <a:t>Появились нано элементы -</a:t>
            </a:r>
            <a:r>
              <a:rPr lang="ru-RU" altLang="ru-RU" sz="1800" b="1" smtClean="0">
                <a:solidFill>
                  <a:srgbClr val="0070C0"/>
                </a:solidFill>
              </a:rPr>
              <a:t> нейроны, кванторы,  графены,  кубиты </a:t>
            </a:r>
            <a:r>
              <a:rPr lang="ru-RU" altLang="ru-RU" sz="1800" b="1" smtClean="0"/>
              <a:t>(МФТИ, МИСиС и др.). </a:t>
            </a:r>
            <a:r>
              <a:rPr lang="ru-RU" altLang="ru-RU" sz="1800" b="1" smtClean="0">
                <a:solidFill>
                  <a:srgbClr val="0070C0"/>
                </a:solidFill>
              </a:rPr>
              <a:t>Кубит</a:t>
            </a:r>
            <a:r>
              <a:rPr lang="ru-RU" altLang="ru-RU" sz="1800" b="1" smtClean="0"/>
              <a:t>  состоит из нескольких джозефсоновских контактных элементов, разделенных тонким слоем диэлектрика. Квантовые биты кубита способны выполнять вычисления, которые не доступны современным компьютерам. </a:t>
            </a:r>
            <a:br>
              <a:rPr lang="ru-RU" altLang="ru-RU" sz="1800" b="1" smtClean="0"/>
            </a:br>
            <a:r>
              <a:rPr lang="ru-RU" altLang="ru-RU" sz="1800" b="1" smtClean="0"/>
              <a:t>Созданы  маленькие  элементы типа </a:t>
            </a:r>
            <a:r>
              <a:rPr lang="ru-RU" altLang="ru-RU" sz="1800" b="1" smtClean="0">
                <a:solidFill>
                  <a:srgbClr val="0070C0"/>
                </a:solidFill>
              </a:rPr>
              <a:t> чипа, транзисторов </a:t>
            </a:r>
            <a:r>
              <a:rPr lang="ru-RU" altLang="ru-RU" sz="1800" b="1" smtClean="0"/>
              <a:t>и др. для создания маленьких приборов компьютерного и нейрокомпьютерного типа.  </a:t>
            </a:r>
            <a:br>
              <a:rPr lang="ru-RU" altLang="ru-RU" sz="1800" b="1" smtClean="0"/>
            </a:br>
            <a:r>
              <a:rPr lang="ru-RU" altLang="ru-RU" sz="1800" b="1" smtClean="0"/>
              <a:t>Из маленьких элементов типа нано  будут собирать новые технические приборы и устройства,  как на сборочном конвейере  для применения в  e-science (биологии, генетике, физике, медицине и др.),  которые будут способствовать улучшению здоровья общества и жизни на земле. </a:t>
            </a:r>
            <a:br>
              <a:rPr lang="ru-RU" altLang="ru-RU" sz="1800" b="1" smtClean="0"/>
            </a:br>
            <a:r>
              <a:rPr lang="ru-RU" altLang="ru-RU" sz="2000" b="1" smtClean="0"/>
              <a:t/>
            </a:r>
            <a:br>
              <a:rPr lang="ru-RU" altLang="ru-RU" sz="2000" b="1" smtClean="0"/>
            </a:br>
            <a:r>
              <a:rPr lang="ru-RU" altLang="ru-RU" sz="2000" b="1" smtClean="0"/>
              <a:t/>
            </a:r>
            <a:br>
              <a:rPr lang="ru-RU" altLang="ru-RU" sz="2000" b="1" smtClean="0"/>
            </a:br>
            <a:endParaRPr lang="ru-RU" altLang="ru-RU" sz="1200" b="1" smtClean="0">
              <a:solidFill>
                <a:schemeClr val="tx1"/>
              </a:solidFill>
            </a:endParaRPr>
          </a:p>
        </p:txBody>
      </p:sp>
      <p:sp>
        <p:nvSpPr>
          <p:cNvPr id="21507" name="Rectangle 3"/>
          <p:cNvSpPr>
            <a:spLocks noChangeArrowheads="1"/>
          </p:cNvSpPr>
          <p:nvPr/>
        </p:nvSpPr>
        <p:spPr bwMode="auto">
          <a:xfrm>
            <a:off x="2252663" y="17605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ru-RU" altLang="ru-RU" sz="180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179388" y="0"/>
            <a:ext cx="9001125" cy="6786563"/>
          </a:xfrm>
        </p:spPr>
        <p:txBody>
          <a:bodyPr/>
          <a:lstStyle/>
          <a:p>
            <a:pPr algn="l"/>
            <a:r>
              <a:rPr lang="ru-RU" altLang="ru-RU" sz="2000" b="1" dirty="0" smtClean="0">
                <a:solidFill>
                  <a:srgbClr val="0070C0"/>
                </a:solidFill>
              </a:rPr>
              <a:t/>
            </a:r>
            <a:br>
              <a:rPr lang="ru-RU" altLang="ru-RU" sz="2000" b="1" dirty="0" smtClean="0">
                <a:solidFill>
                  <a:srgbClr val="0070C0"/>
                </a:solidFill>
              </a:rPr>
            </a:br>
            <a:r>
              <a:rPr lang="ru-RU" altLang="ru-RU" sz="2000" b="1" dirty="0" smtClean="0">
                <a:solidFill>
                  <a:srgbClr val="0070C0"/>
                </a:solidFill>
              </a:rPr>
              <a:t>3. 7. Методы синтеза ДНК</a:t>
            </a:r>
            <a:r>
              <a:rPr lang="ru-RU" altLang="ru-RU" sz="2000" b="1" baseline="30000" dirty="0" smtClean="0"/>
              <a:t> 1-4</a:t>
            </a:r>
            <a:r>
              <a:rPr lang="ru-RU" altLang="ru-RU" sz="2000" b="1" dirty="0" smtClean="0">
                <a:solidFill>
                  <a:srgbClr val="0070C0"/>
                </a:solidFill>
              </a:rPr>
              <a:t> </a:t>
            </a:r>
            <a:br>
              <a:rPr lang="ru-RU" altLang="ru-RU" sz="2000" b="1" dirty="0" smtClean="0">
                <a:solidFill>
                  <a:srgbClr val="0070C0"/>
                </a:solidFill>
              </a:rPr>
            </a:br>
            <a:r>
              <a:rPr lang="ru-RU" altLang="ru-RU" sz="1600" dirty="0" smtClean="0"/>
              <a:t> </a:t>
            </a:r>
            <a:r>
              <a:rPr lang="ru-RU" altLang="ru-RU" sz="1800" b="1" dirty="0" smtClean="0"/>
              <a:t>В МФТИ студентом  </a:t>
            </a:r>
            <a:r>
              <a:rPr lang="ru-RU" altLang="ru-RU" sz="1800" b="1" dirty="0" err="1" smtClean="0"/>
              <a:t>А.В.Островским</a:t>
            </a:r>
            <a:r>
              <a:rPr lang="ru-RU" altLang="ru-RU" sz="1800" b="1" dirty="0" smtClean="0"/>
              <a:t> разработан подход к синтезу молекул ДНК на основе теории распознавания Маркова в диссертации</a:t>
            </a:r>
            <a:r>
              <a:rPr lang="ru-RU" altLang="ru-RU" sz="1800" b="1" baseline="30000" dirty="0" smtClean="0"/>
              <a:t>1-3</a:t>
            </a:r>
            <a:r>
              <a:rPr lang="ru-RU" altLang="ru-RU" sz="1800" b="1" dirty="0" smtClean="0"/>
              <a:t>, представленной на сайте http://7dragons.ru/bio. </a:t>
            </a:r>
            <a:br>
              <a:rPr lang="ru-RU" altLang="ru-RU" sz="1800" b="1" dirty="0" smtClean="0"/>
            </a:br>
            <a:r>
              <a:rPr lang="ru-RU" altLang="ru-RU" sz="1800" b="1" dirty="0" smtClean="0"/>
              <a:t>Метод синтеза молекул ДНК реализуется следующими операциями:</a:t>
            </a:r>
            <a:br>
              <a:rPr lang="ru-RU" altLang="ru-RU" sz="1800" b="1" dirty="0" smtClean="0"/>
            </a:br>
            <a:r>
              <a:rPr lang="ru-RU" altLang="ru-RU" sz="1800" b="1" dirty="0" smtClean="0"/>
              <a:t>- определение </a:t>
            </a:r>
            <a:r>
              <a:rPr lang="ru-RU" altLang="ru-RU" sz="1800" b="1" dirty="0" smtClean="0">
                <a:hlinkClick r:id="rId2"/>
              </a:rPr>
              <a:t>фрагментов генов</a:t>
            </a:r>
            <a:r>
              <a:rPr lang="ru-RU" altLang="ru-RU" sz="1800" b="1" dirty="0" smtClean="0"/>
              <a:t> — </a:t>
            </a:r>
            <a:r>
              <a:rPr lang="ru-RU" altLang="ru-RU" sz="1800" b="1" dirty="0" err="1" smtClean="0"/>
              <a:t>экзонов</a:t>
            </a:r>
            <a:r>
              <a:rPr lang="ru-RU" altLang="ru-RU" sz="1800" b="1" dirty="0" smtClean="0"/>
              <a:t> и </a:t>
            </a:r>
            <a:r>
              <a:rPr lang="ru-RU" altLang="ru-RU" sz="1800" b="1" dirty="0" err="1" smtClean="0"/>
              <a:t>интронов</a:t>
            </a:r>
            <a:r>
              <a:rPr lang="ru-RU" altLang="ru-RU" sz="1800" b="1" dirty="0" smtClean="0"/>
              <a:t> с заданной последовательностью нуклеотидов гена;</a:t>
            </a:r>
            <a:br>
              <a:rPr lang="ru-RU" altLang="ru-RU" sz="1800" b="1" dirty="0" smtClean="0"/>
            </a:br>
            <a:r>
              <a:rPr lang="ru-RU" altLang="ru-RU" sz="1800" b="1" dirty="0" smtClean="0"/>
              <a:t>- выявления принадлежности аминокислот белка к пространственным структурам — спиралям, листам и нерегулярным образованиям и др. </a:t>
            </a:r>
            <a:br>
              <a:rPr lang="ru-RU" altLang="ru-RU" sz="1800" b="1" dirty="0" smtClean="0"/>
            </a:br>
            <a:r>
              <a:rPr lang="ru-RU" altLang="ru-RU" sz="1800" b="1" dirty="0" smtClean="0"/>
              <a:t>- применение метода синтеза фрагментов ДНК для образования новых структур.</a:t>
            </a:r>
            <a:br>
              <a:rPr lang="ru-RU" altLang="ru-RU" sz="1800" b="1" dirty="0" smtClean="0"/>
            </a:br>
            <a:r>
              <a:rPr lang="ru-RU" altLang="ru-RU" sz="1800" b="1" dirty="0" smtClean="0"/>
              <a:t>Обе задачи решаются методами, использующими скрытые  Марковские модели</a:t>
            </a:r>
            <a:r>
              <a:rPr lang="en-US" altLang="ru-RU" sz="1800" b="1" dirty="0" smtClean="0"/>
              <a:t> </a:t>
            </a:r>
            <a:r>
              <a:rPr lang="ru-RU" altLang="ru-RU" sz="1800" b="1" dirty="0" smtClean="0"/>
              <a:t>и их обобщения. Математическая формулировка этих  задач, алгоритмы их решения и доказательство  математической корректности</a:t>
            </a:r>
            <a:r>
              <a:rPr lang="ru-RU" altLang="ru-RU" sz="1800" b="1" baseline="30000" dirty="0" smtClean="0"/>
              <a:t> 2-3</a:t>
            </a:r>
            <a:r>
              <a:rPr lang="ru-RU" altLang="ru-RU" sz="1800" b="1" dirty="0" smtClean="0"/>
              <a:t> , изложены в статьях и диссертации. Диссертация защищена в  защищена  </a:t>
            </a:r>
            <a:r>
              <a:rPr lang="ru-RU" altLang="ru-RU" sz="1800" b="1" dirty="0" err="1" smtClean="0"/>
              <a:t>Диссетрация</a:t>
            </a:r>
            <a:r>
              <a:rPr lang="ru-RU" altLang="ru-RU" sz="1800" b="1" dirty="0" smtClean="0"/>
              <a:t> Островского А.В. успешно защищена </a:t>
            </a:r>
            <a:br>
              <a:rPr lang="ru-RU" altLang="ru-RU" sz="1800" b="1" dirty="0" smtClean="0"/>
            </a:br>
            <a:r>
              <a:rPr lang="ru-RU" altLang="ru-RU" sz="1800" b="1" dirty="0" smtClean="0"/>
              <a:t> в ИК АНУ под руководством </a:t>
            </a:r>
            <a:r>
              <a:rPr lang="ru-RU" altLang="ru-RU" sz="1800" b="1" dirty="0" err="1" smtClean="0"/>
              <a:t>Гупал</a:t>
            </a:r>
            <a:r>
              <a:rPr lang="ru-RU" altLang="ru-RU" sz="1800" b="1" dirty="0" smtClean="0"/>
              <a:t> А.М.</a:t>
            </a:r>
            <a:br>
              <a:rPr lang="ru-RU" altLang="ru-RU" sz="1800" b="1" dirty="0" smtClean="0"/>
            </a:br>
            <a:r>
              <a:rPr lang="ru-RU" altLang="ru-RU" sz="1200" b="1" dirty="0" smtClean="0"/>
              <a:t>1. Островский А.В. Методы распознавания ДНК на основе моделей Маркова со скрытыми </a:t>
            </a:r>
            <a:br>
              <a:rPr lang="ru-RU" altLang="ru-RU" sz="1200" b="1" dirty="0" smtClean="0"/>
            </a:br>
            <a:r>
              <a:rPr lang="ru-RU" altLang="ru-RU" sz="1200" b="1" dirty="0" smtClean="0"/>
              <a:t>    переменными. – </a:t>
            </a:r>
            <a:r>
              <a:rPr lang="ru-RU" altLang="ru-RU" sz="1200" b="1" dirty="0" err="1" smtClean="0"/>
              <a:t>Автореф</a:t>
            </a:r>
            <a:r>
              <a:rPr lang="ru-RU" altLang="ru-RU" sz="1200" b="1" dirty="0" smtClean="0"/>
              <a:t>. диссертации.-2014.- ИК НАНУ.-23с.</a:t>
            </a:r>
            <a:br>
              <a:rPr lang="ru-RU" altLang="ru-RU" sz="1200" b="1" dirty="0" smtClean="0"/>
            </a:br>
            <a:r>
              <a:rPr lang="ru-RU" altLang="ru-RU" sz="1200" b="1" dirty="0" smtClean="0"/>
              <a:t>2.  Сергиенко И.В., </a:t>
            </a:r>
            <a:r>
              <a:rPr lang="ru-RU" altLang="ru-RU" sz="1200" b="1" dirty="0" err="1" smtClean="0"/>
              <a:t>Гупал</a:t>
            </a:r>
            <a:r>
              <a:rPr lang="ru-RU" altLang="ru-RU" sz="1200" b="1" dirty="0" smtClean="0"/>
              <a:t> А.М., Островский А.В. </a:t>
            </a:r>
            <a:r>
              <a:rPr lang="ru-RU" altLang="ru-RU" sz="1200" b="1" dirty="0" err="1" smtClean="0"/>
              <a:t>Смметрия</a:t>
            </a:r>
            <a:r>
              <a:rPr lang="ru-RU" altLang="ru-RU" sz="1200" b="1" dirty="0" smtClean="0"/>
              <a:t> в белках,  синтезируемых по нитям ДНК</a:t>
            </a:r>
            <a:r>
              <a:rPr lang="en-US" altLang="ru-RU" sz="1200" b="1" dirty="0" smtClean="0"/>
              <a:t>// </a:t>
            </a:r>
            <a:r>
              <a:rPr lang="ru-RU" altLang="ru-RU" sz="1200" b="1" dirty="0" smtClean="0"/>
              <a:t>Проблемы управления и информатики.-2012.-№1.-с.141-148.</a:t>
            </a:r>
            <a:br>
              <a:rPr lang="ru-RU" altLang="ru-RU" sz="1200" b="1" dirty="0" smtClean="0"/>
            </a:br>
            <a:r>
              <a:rPr lang="ru-RU" altLang="ru-RU" sz="1200" b="1" dirty="0" smtClean="0"/>
              <a:t>3. Сергиенко И.В., </a:t>
            </a:r>
            <a:r>
              <a:rPr lang="ru-RU" altLang="ru-RU" sz="1200" b="1" dirty="0" err="1" smtClean="0"/>
              <a:t>Гупал</a:t>
            </a:r>
            <a:r>
              <a:rPr lang="ru-RU" altLang="ru-RU" sz="1200" b="1" dirty="0" smtClean="0"/>
              <a:t> А.М., Островский </a:t>
            </a:r>
            <a:r>
              <a:rPr lang="ru-RU" altLang="ru-RU" sz="1200" b="1" dirty="0" err="1" smtClean="0"/>
              <a:t>А.В.Распознование</a:t>
            </a:r>
            <a:r>
              <a:rPr lang="ru-RU" altLang="ru-RU" sz="1200" b="1" dirty="0" smtClean="0"/>
              <a:t> фрагментов </a:t>
            </a:r>
            <a:r>
              <a:rPr lang="ru-RU" altLang="ru-RU" sz="1200" b="1" dirty="0" err="1" smtClean="0"/>
              <a:t>геновв</a:t>
            </a:r>
            <a:r>
              <a:rPr lang="ru-RU" altLang="ru-RU" sz="1200" b="1" dirty="0" smtClean="0"/>
              <a:t> ДНК  с применением моделей Маркова  со скрытым переменными</a:t>
            </a:r>
            <a:r>
              <a:rPr lang="en-US" altLang="ru-RU" sz="1200" b="1" dirty="0" smtClean="0"/>
              <a:t> // //</a:t>
            </a:r>
            <a:r>
              <a:rPr lang="ru-RU" altLang="ru-RU" sz="1200" b="1" dirty="0" smtClean="0"/>
              <a:t>  </a:t>
            </a:r>
            <a:r>
              <a:rPr lang="ru-RU" altLang="ru-RU" sz="1200" b="1" dirty="0" err="1" smtClean="0"/>
              <a:t>Кибернектика</a:t>
            </a:r>
            <a:r>
              <a:rPr lang="ru-RU" altLang="ru-RU" sz="1200" b="1" dirty="0" smtClean="0"/>
              <a:t> и системный анализ .-2012.-№3.-с.58-67. </a:t>
            </a:r>
            <a:br>
              <a:rPr lang="ru-RU" altLang="ru-RU" sz="1200" b="1" dirty="0" smtClean="0"/>
            </a:br>
            <a:r>
              <a:rPr lang="ru-RU" altLang="ru-RU" sz="1200" b="1" dirty="0" smtClean="0"/>
              <a:t>2. Лаврищева Е.М. Программная инженерия и технология программирования сложных систем. Учебник. 2-издание.   </a:t>
            </a:r>
            <a:br>
              <a:rPr lang="ru-RU" altLang="ru-RU" sz="1200" b="1" dirty="0" smtClean="0"/>
            </a:br>
            <a:r>
              <a:rPr lang="ru-RU" altLang="ru-RU" sz="1200" b="1" dirty="0" smtClean="0"/>
              <a:t>     Москва – </a:t>
            </a:r>
            <a:r>
              <a:rPr lang="ru-RU" altLang="ru-RU" sz="1200" b="1" dirty="0" err="1" smtClean="0"/>
              <a:t>Юрайт</a:t>
            </a:r>
            <a:r>
              <a:rPr lang="ru-RU" altLang="ru-RU" sz="1200" b="1" dirty="0" smtClean="0"/>
              <a:t>, 2018.- 431с. (</a:t>
            </a:r>
            <a:r>
              <a:rPr lang="en-US" altLang="ru-RU" sz="1200" b="1" dirty="0" err="1" smtClean="0"/>
              <a:t>bibloo</a:t>
            </a:r>
            <a:r>
              <a:rPr lang="ru-RU" altLang="ru-RU" sz="1200" b="1" dirty="0" smtClean="0"/>
              <a:t> – 0</a:t>
            </a:r>
            <a:r>
              <a:rPr lang="en-US" altLang="ru-RU" sz="1200" b="1" dirty="0" err="1" smtClean="0"/>
              <a:t>nline</a:t>
            </a:r>
            <a:r>
              <a:rPr lang="ru-RU" altLang="ru-RU" sz="1200" b="1" dirty="0" smtClean="0"/>
              <a:t>.</a:t>
            </a:r>
            <a:r>
              <a:rPr lang="en-US" altLang="ru-RU" sz="1200" b="1" dirty="0" err="1" smtClean="0"/>
              <a:t>ru</a:t>
            </a:r>
            <a:r>
              <a:rPr lang="ru-RU" altLang="ru-RU" sz="1200" b="1" dirty="0" smtClean="0"/>
              <a:t>).</a:t>
            </a:r>
            <a:br>
              <a:rPr lang="ru-RU" altLang="ru-RU" sz="1200" b="1" dirty="0" smtClean="0"/>
            </a:br>
            <a:r>
              <a:rPr lang="ru-RU" altLang="ru-RU" sz="1200" b="1" dirty="0" smtClean="0"/>
              <a:t>3. Цыганков В.Д. Вселенский разум и квантовый нейрокомпьютер.- </a:t>
            </a:r>
            <a:r>
              <a:rPr lang="ru-RU" altLang="ru-RU" sz="1200" b="1" dirty="0" err="1" smtClean="0"/>
              <a:t>Синтег</a:t>
            </a:r>
            <a:r>
              <a:rPr lang="ru-RU" altLang="ru-RU" sz="1200" b="1" dirty="0" smtClean="0"/>
              <a:t>. Москва- 2002.-171с.</a:t>
            </a:r>
            <a:br>
              <a:rPr lang="ru-RU" altLang="ru-RU" sz="1200" b="1" dirty="0" smtClean="0"/>
            </a:br>
            <a:r>
              <a:rPr lang="ru-RU" altLang="ru-RU" sz="1200" b="1" dirty="0" smtClean="0"/>
              <a:t>4. Искусственный интеллект в технических системах. Государственный институт физико-технических проблем.-</a:t>
            </a:r>
            <a:br>
              <a:rPr lang="ru-RU" altLang="ru-RU" sz="1200" b="1" dirty="0" smtClean="0"/>
            </a:br>
            <a:r>
              <a:rPr lang="ru-RU" altLang="ru-RU" sz="1200" b="1" dirty="0" smtClean="0"/>
              <a:t>    Сборник научных трудов под редакцией </a:t>
            </a:r>
            <a:r>
              <a:rPr lang="ru-RU" altLang="ru-RU" sz="1200" b="1" dirty="0" err="1" smtClean="0"/>
              <a:t>Лупичева</a:t>
            </a:r>
            <a:r>
              <a:rPr lang="ru-RU" altLang="ru-RU" sz="1200" b="1" dirty="0" smtClean="0"/>
              <a:t> Л.И.-1998.-153 с.</a:t>
            </a:r>
            <a:br>
              <a:rPr lang="ru-RU" altLang="ru-RU" sz="1200" b="1" dirty="0" smtClean="0"/>
            </a:br>
            <a:r>
              <a:rPr lang="ru-RU" altLang="ru-RU" sz="1200" b="1" dirty="0" smtClean="0"/>
              <a:t/>
            </a:r>
            <a:br>
              <a:rPr lang="ru-RU" altLang="ru-RU" sz="1200" b="1" dirty="0" smtClean="0"/>
            </a:br>
            <a:endParaRPr lang="ru-RU" altLang="ru-RU" sz="1200" b="1" dirty="0" smtClean="0">
              <a:solidFill>
                <a:schemeClr val="tx1"/>
              </a:solidFill>
            </a:endParaRPr>
          </a:p>
        </p:txBody>
      </p:sp>
      <p:sp>
        <p:nvSpPr>
          <p:cNvPr id="22531" name="Rectangle 3"/>
          <p:cNvSpPr>
            <a:spLocks noChangeArrowheads="1"/>
          </p:cNvSpPr>
          <p:nvPr/>
        </p:nvSpPr>
        <p:spPr bwMode="auto">
          <a:xfrm>
            <a:off x="2252663" y="17605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ru-RU" altLang="ru-RU" sz="180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179388" y="0"/>
            <a:ext cx="9001125" cy="6786563"/>
          </a:xfrm>
        </p:spPr>
        <p:txBody>
          <a:bodyPr/>
          <a:lstStyle/>
          <a:p>
            <a:pPr algn="l"/>
            <a:r>
              <a:rPr lang="ru-RU" altLang="ru-RU" sz="2000" b="1" dirty="0" smtClean="0">
                <a:solidFill>
                  <a:srgbClr val="0070C0"/>
                </a:solidFill>
              </a:rPr>
              <a:t/>
            </a:r>
            <a:br>
              <a:rPr lang="ru-RU" altLang="ru-RU" sz="2000" b="1" dirty="0" smtClean="0">
                <a:solidFill>
                  <a:srgbClr val="0070C0"/>
                </a:solidFill>
              </a:rPr>
            </a:br>
            <a:r>
              <a:rPr lang="ru-RU" altLang="ru-RU" sz="2000" b="1" dirty="0" smtClean="0">
                <a:solidFill>
                  <a:srgbClr val="0070C0"/>
                </a:solidFill>
              </a:rPr>
              <a:t/>
            </a:r>
            <a:br>
              <a:rPr lang="ru-RU" altLang="ru-RU" sz="2000" b="1" dirty="0" smtClean="0">
                <a:solidFill>
                  <a:srgbClr val="0070C0"/>
                </a:solidFill>
              </a:rPr>
            </a:br>
            <a:r>
              <a:rPr lang="ru-RU" altLang="ru-RU" sz="2000" b="1" dirty="0" smtClean="0">
                <a:solidFill>
                  <a:srgbClr val="0070C0"/>
                </a:solidFill>
              </a:rPr>
              <a:t/>
            </a:r>
            <a:br>
              <a:rPr lang="ru-RU" altLang="ru-RU" sz="2000" b="1" dirty="0" smtClean="0">
                <a:solidFill>
                  <a:srgbClr val="0070C0"/>
                </a:solidFill>
              </a:rPr>
            </a:br>
            <a:r>
              <a:rPr lang="ru-RU" altLang="ru-RU" sz="2000" b="1" dirty="0" smtClean="0">
                <a:solidFill>
                  <a:srgbClr val="0070C0"/>
                </a:solidFill>
              </a:rPr>
              <a:t>3. 8. Пути развития Интернет</a:t>
            </a:r>
            <a:r>
              <a:rPr lang="ru-RU" altLang="ru-RU" sz="2000" b="1" baseline="30000" dirty="0" smtClean="0"/>
              <a:t>1</a:t>
            </a:r>
            <a:r>
              <a:rPr lang="ru-RU" altLang="ru-RU" sz="2000" b="1" dirty="0" smtClean="0">
                <a:solidFill>
                  <a:srgbClr val="0070C0"/>
                </a:solidFill>
              </a:rPr>
              <a:t> </a:t>
            </a:r>
            <a:br>
              <a:rPr lang="ru-RU" altLang="ru-RU" sz="2000" b="1" dirty="0" smtClean="0">
                <a:solidFill>
                  <a:srgbClr val="0070C0"/>
                </a:solidFill>
              </a:rPr>
            </a:br>
            <a:r>
              <a:rPr lang="ru-RU" altLang="ru-RU" sz="1800" b="1" dirty="0" smtClean="0"/>
              <a:t>1.  </a:t>
            </a:r>
            <a:r>
              <a:rPr lang="en-US" altLang="ru-RU" sz="1800" b="1" dirty="0" smtClean="0"/>
              <a:t>Web</a:t>
            </a:r>
            <a:r>
              <a:rPr lang="ru-RU" altLang="ru-RU" sz="1800" b="1" dirty="0" smtClean="0"/>
              <a:t> 4.0 будет   обеспечивать взаимодействие участников сети с помощью  </a:t>
            </a:r>
            <a:r>
              <a:rPr lang="ru-RU" altLang="ru-RU" sz="1800" b="1" dirty="0" smtClean="0">
                <a:solidFill>
                  <a:srgbClr val="0070C0"/>
                </a:solidFill>
              </a:rPr>
              <a:t>интеллектуальных агентов</a:t>
            </a:r>
            <a:r>
              <a:rPr lang="ru-RU" altLang="ru-RU" sz="1800" b="1" dirty="0" smtClean="0"/>
              <a:t>.</a:t>
            </a:r>
            <a:br>
              <a:rPr lang="ru-RU" altLang="ru-RU" sz="1800" b="1" dirty="0" smtClean="0"/>
            </a:br>
            <a:r>
              <a:rPr lang="ru-RU" altLang="ru-RU" sz="1800" b="1" dirty="0" smtClean="0"/>
              <a:t>2. Корпоративные решения для </a:t>
            </a:r>
            <a:r>
              <a:rPr lang="ru-RU" altLang="ru-RU" sz="1800" b="1" dirty="0" smtClean="0">
                <a:solidFill>
                  <a:srgbClr val="0070C0"/>
                </a:solidFill>
              </a:rPr>
              <a:t> облачных технологий </a:t>
            </a:r>
            <a:r>
              <a:rPr lang="ru-RU" altLang="ru-RU" sz="1800" b="1" dirty="0" smtClean="0"/>
              <a:t>(</a:t>
            </a:r>
            <a:r>
              <a:rPr lang="en-US" altLang="ru-RU" sz="1800" b="1" dirty="0" smtClean="0"/>
              <a:t>PaaS</a:t>
            </a:r>
            <a:r>
              <a:rPr lang="ru-RU" altLang="ru-RU" sz="1800" b="1" dirty="0" smtClean="0"/>
              <a:t>, </a:t>
            </a:r>
            <a:r>
              <a:rPr lang="en-US" altLang="ru-RU" sz="1800" b="1" dirty="0" smtClean="0"/>
              <a:t>SaaS</a:t>
            </a:r>
            <a:r>
              <a:rPr lang="ru-RU" altLang="ru-RU" sz="1800" b="1" dirty="0" smtClean="0"/>
              <a:t>), будут   сращиваться с Интернет-пространством и использоваться  для управления адаптивными </a:t>
            </a:r>
            <a:r>
              <a:rPr lang="en-US" altLang="ru-RU" sz="1800" b="1" dirty="0" smtClean="0"/>
              <a:t>Web-</a:t>
            </a:r>
            <a:r>
              <a:rPr lang="ru-RU" altLang="ru-RU" sz="1800" b="1" dirty="0" smtClean="0"/>
              <a:t>приложениями, в которых  облачные сервисы  будут взаимодействовать  через </a:t>
            </a:r>
            <a:r>
              <a:rPr lang="ru-RU" altLang="ru-RU" sz="1800" b="1" dirty="0" smtClean="0">
                <a:solidFill>
                  <a:srgbClr val="0070C0"/>
                </a:solidFill>
              </a:rPr>
              <a:t>веб-страницы   агентов</a:t>
            </a:r>
            <a:r>
              <a:rPr lang="ru-RU" altLang="ru-RU" sz="1800" b="1" dirty="0" smtClean="0"/>
              <a:t>.</a:t>
            </a:r>
            <a:br>
              <a:rPr lang="ru-RU" altLang="ru-RU" sz="1800" b="1" dirty="0" smtClean="0"/>
            </a:br>
            <a:r>
              <a:rPr lang="ru-RU" altLang="ru-RU" sz="1800" b="1" dirty="0" smtClean="0"/>
              <a:t> 3.  </a:t>
            </a:r>
            <a:r>
              <a:rPr lang="en-US" altLang="ru-RU" sz="1800" b="1" dirty="0" smtClean="0">
                <a:solidFill>
                  <a:srgbClr val="0070C0"/>
                </a:solidFill>
              </a:rPr>
              <a:t>Internet of Things</a:t>
            </a:r>
            <a:r>
              <a:rPr lang="ru-RU" altLang="ru-RU" sz="1800" b="1" dirty="0" smtClean="0">
                <a:solidFill>
                  <a:srgbClr val="0070C0"/>
                </a:solidFill>
              </a:rPr>
              <a:t>, </a:t>
            </a:r>
            <a:r>
              <a:rPr lang="en-US" altLang="ru-RU" sz="1800" b="1" dirty="0" smtClean="0">
                <a:solidFill>
                  <a:srgbClr val="0070C0"/>
                </a:solidFill>
              </a:rPr>
              <a:t>Smart </a:t>
            </a:r>
            <a:r>
              <a:rPr lang="en-US" altLang="ru-RU" sz="1800" b="1" dirty="0" err="1" smtClean="0">
                <a:solidFill>
                  <a:srgbClr val="0070C0"/>
                </a:solidFill>
              </a:rPr>
              <a:t>IoT</a:t>
            </a:r>
            <a:r>
              <a:rPr lang="ru-RU" altLang="ru-RU" sz="1800" b="1" dirty="0" smtClean="0">
                <a:solidFill>
                  <a:srgbClr val="0070C0"/>
                </a:solidFill>
              </a:rPr>
              <a:t> </a:t>
            </a:r>
            <a:r>
              <a:rPr lang="ru-RU" altLang="ru-RU" sz="1800" b="1" dirty="0" smtClean="0"/>
              <a:t> будут   поддерживать конкурентные   </a:t>
            </a:r>
            <a:r>
              <a:rPr lang="en-US" altLang="ru-RU" sz="1800" b="1" dirty="0" smtClean="0"/>
              <a:t>APPS</a:t>
            </a:r>
            <a:r>
              <a:rPr lang="ru-RU" altLang="ru-RU" sz="1800" b="1" dirty="0" smtClean="0"/>
              <a:t>  через:  распределенные  </a:t>
            </a:r>
            <a:r>
              <a:rPr lang="en-US" altLang="ru-RU" sz="1800" b="1" dirty="0" err="1" smtClean="0"/>
              <a:t>microservices</a:t>
            </a:r>
            <a:r>
              <a:rPr lang="ru-RU" altLang="ru-RU" sz="1800" b="1" dirty="0" smtClean="0"/>
              <a:t>; </a:t>
            </a:r>
            <a:r>
              <a:rPr lang="en-US" altLang="ru-RU" sz="1800" b="1" dirty="0" err="1" smtClean="0"/>
              <a:t>Hypercat</a:t>
            </a:r>
            <a:r>
              <a:rPr lang="en-US" altLang="ru-RU" sz="1800" b="1" dirty="0" smtClean="0"/>
              <a:t>  </a:t>
            </a:r>
            <a:r>
              <a:rPr lang="ru-RU" altLang="ru-RU" sz="1800" b="1" dirty="0" smtClean="0"/>
              <a:t> мобильной связи;  </a:t>
            </a:r>
            <a:r>
              <a:rPr lang="en-US" altLang="ru-RU" sz="1800" b="1" dirty="0" smtClean="0"/>
              <a:t>GSM</a:t>
            </a:r>
            <a:r>
              <a:rPr lang="ru-RU" altLang="ru-RU" sz="1800" b="1" dirty="0" smtClean="0"/>
              <a:t>-</a:t>
            </a:r>
            <a:r>
              <a:rPr lang="en-US" altLang="ru-RU" sz="1800" b="1" dirty="0" smtClean="0"/>
              <a:t>R</a:t>
            </a:r>
            <a:r>
              <a:rPr lang="ru-RU" altLang="ru-RU" sz="1800" b="1" dirty="0" smtClean="0"/>
              <a:t> для цифровых дорог.  Промышленный  Интернет (</a:t>
            </a:r>
            <a:r>
              <a:rPr lang="en-US" altLang="ru-RU" sz="1800" b="1" dirty="0" smtClean="0"/>
              <a:t>Industrial Internet</a:t>
            </a:r>
            <a:r>
              <a:rPr lang="ru-RU" altLang="ru-RU" sz="1800" b="1" dirty="0" smtClean="0"/>
              <a:t>)  ориентируется автоматизацию новых концептов - </a:t>
            </a:r>
            <a:r>
              <a:rPr lang="ru-RU" altLang="ru-RU" sz="1800" b="1" dirty="0" smtClean="0">
                <a:solidFill>
                  <a:srgbClr val="0070C0"/>
                </a:solidFill>
              </a:rPr>
              <a:t>«умная энергетика»</a:t>
            </a:r>
            <a:r>
              <a:rPr lang="ru-RU" altLang="ru-RU" sz="1800" b="1" dirty="0" smtClean="0"/>
              <a:t>, </a:t>
            </a:r>
            <a:r>
              <a:rPr lang="ru-RU" altLang="ru-RU" sz="1800" b="1" dirty="0" smtClean="0">
                <a:solidFill>
                  <a:srgbClr val="0070C0"/>
                </a:solidFill>
              </a:rPr>
              <a:t>«умный транспорт», «умные приборы», «умная промышленность», «умные дома», «умные города и медицина» </a:t>
            </a:r>
            <a:r>
              <a:rPr lang="ru-RU" altLang="ru-RU" sz="1800" b="1" dirty="0" smtClean="0"/>
              <a:t>и т.п. </a:t>
            </a:r>
            <a:br>
              <a:rPr lang="ru-RU" altLang="ru-RU" sz="1800" b="1" dirty="0" smtClean="0"/>
            </a:br>
            <a:r>
              <a:rPr lang="ru-RU" altLang="ru-RU" sz="1800" b="1" dirty="0" smtClean="0"/>
              <a:t>4.  Интернет 4.2 предоставляет  технологическое</a:t>
            </a:r>
            <a:r>
              <a:rPr lang="ru-RU" altLang="ru-RU" sz="1800" b="1" dirty="0" smtClean="0">
                <a:solidFill>
                  <a:srgbClr val="0070C0"/>
                </a:solidFill>
              </a:rPr>
              <a:t> конфигурирование</a:t>
            </a:r>
            <a:r>
              <a:rPr lang="ru-RU" altLang="ru-RU" sz="1800" b="1" dirty="0" smtClean="0"/>
              <a:t> и взаимодействие с устройствами обработки больших данных для  превращения </a:t>
            </a:r>
            <a:r>
              <a:rPr lang="ru-RU" altLang="ru-RU" sz="1800" b="1" dirty="0" smtClean="0">
                <a:solidFill>
                  <a:srgbClr val="0070C0"/>
                </a:solidFill>
              </a:rPr>
              <a:t> </a:t>
            </a:r>
            <a:r>
              <a:rPr lang="en-US" altLang="ru-RU" sz="1800" b="1" dirty="0" smtClean="0">
                <a:solidFill>
                  <a:srgbClr val="0070C0"/>
                </a:solidFill>
              </a:rPr>
              <a:t>Big Data</a:t>
            </a:r>
            <a:r>
              <a:rPr lang="ru-RU" altLang="ru-RU" sz="1800" b="1" dirty="0" smtClean="0">
                <a:solidFill>
                  <a:srgbClr val="0070C0"/>
                </a:solidFill>
              </a:rPr>
              <a:t> в </a:t>
            </a:r>
            <a:r>
              <a:rPr lang="en-US" altLang="ru-RU" sz="1800" b="1" dirty="0" smtClean="0">
                <a:solidFill>
                  <a:srgbClr val="0070C0"/>
                </a:solidFill>
              </a:rPr>
              <a:t>Smart Data</a:t>
            </a:r>
            <a:r>
              <a:rPr lang="ru-RU" altLang="ru-RU" sz="1800" b="1" dirty="0" smtClean="0"/>
              <a:t>.</a:t>
            </a:r>
            <a:br>
              <a:rPr lang="ru-RU" altLang="ru-RU" sz="1800" b="1" dirty="0" smtClean="0"/>
            </a:br>
            <a:r>
              <a:rPr lang="ru-RU" altLang="ru-RU" sz="1800" b="1" dirty="0" smtClean="0"/>
              <a:t>5. Семантика взаимодействия  информационных объектов, которые   задают </a:t>
            </a:r>
            <a:r>
              <a:rPr lang="ru-RU" altLang="ru-RU" sz="1800" b="1" dirty="0" smtClean="0">
                <a:solidFill>
                  <a:srgbClr val="0070C0"/>
                </a:solidFill>
              </a:rPr>
              <a:t>цифровые проекции</a:t>
            </a:r>
            <a:r>
              <a:rPr lang="ru-RU" altLang="ru-RU" sz="1800" b="1" dirty="0" smtClean="0"/>
              <a:t> реальных или абстрактных объектов,  будут взаимодействовать  через </a:t>
            </a:r>
            <a:r>
              <a:rPr lang="en-US" altLang="ru-RU" sz="1800" b="1" dirty="0" smtClean="0">
                <a:solidFill>
                  <a:srgbClr val="0070C0"/>
                </a:solidFill>
              </a:rPr>
              <a:t>Web</a:t>
            </a:r>
            <a:r>
              <a:rPr lang="ru-RU" altLang="ru-RU" sz="1800" b="1" dirty="0" smtClean="0">
                <a:solidFill>
                  <a:srgbClr val="0070C0"/>
                </a:solidFill>
              </a:rPr>
              <a:t>-сервисы</a:t>
            </a:r>
            <a:r>
              <a:rPr lang="ru-RU" altLang="ru-RU" sz="1800" b="1" dirty="0" smtClean="0"/>
              <a:t> в языке </a:t>
            </a:r>
            <a:r>
              <a:rPr lang="en-US" altLang="ru-RU" sz="1800" b="1" dirty="0" smtClean="0"/>
              <a:t>OWL</a:t>
            </a:r>
            <a:r>
              <a:rPr lang="ru-RU" altLang="ru-RU" sz="1800" b="1" dirty="0" smtClean="0"/>
              <a:t> стандарта </a:t>
            </a:r>
            <a:r>
              <a:rPr lang="en-US" altLang="ru-RU" sz="1800" b="1" dirty="0" smtClean="0"/>
              <a:t>ISO</a:t>
            </a:r>
            <a:r>
              <a:rPr lang="ru-RU" altLang="ru-RU" sz="1800" b="1" dirty="0" smtClean="0"/>
              <a:t> 15926 Интернета 3.0. </a:t>
            </a:r>
            <a:br>
              <a:rPr lang="ru-RU" altLang="ru-RU" sz="1800" b="1" dirty="0" smtClean="0"/>
            </a:br>
            <a:r>
              <a:rPr lang="ru-RU" altLang="ru-RU" sz="1800" b="1" dirty="0" smtClean="0"/>
              <a:t>______________</a:t>
            </a:r>
            <a:br>
              <a:rPr lang="ru-RU" altLang="ru-RU" sz="1800" b="1" dirty="0" smtClean="0"/>
            </a:br>
            <a:r>
              <a:rPr lang="ru-RU" altLang="ru-RU" sz="1200" b="1" dirty="0" smtClean="0"/>
              <a:t>1. </a:t>
            </a:r>
            <a:r>
              <a:rPr lang="en-US" altLang="ru-RU" sz="1200" b="1" dirty="0" smtClean="0"/>
              <a:t>E.M. Lavrischeva, I.B. </a:t>
            </a:r>
            <a:r>
              <a:rPr lang="en-US" altLang="ru-RU" sz="1200" b="1" dirty="0" err="1" smtClean="0"/>
              <a:t>Petrov</a:t>
            </a:r>
            <a:r>
              <a:rPr lang="en-US" altLang="ru-RU" sz="1200" b="1" dirty="0" smtClean="0"/>
              <a:t>, Ways of Development of Computer Technologies to Perspective Nano, Future </a:t>
            </a:r>
            <a:r>
              <a:rPr lang="ru-RU" altLang="ru-RU" sz="1200" b="1" dirty="0" smtClean="0"/>
              <a:t>  </a:t>
            </a:r>
            <a:br>
              <a:rPr lang="ru-RU" altLang="ru-RU" sz="1200" b="1" dirty="0" smtClean="0"/>
            </a:br>
            <a:r>
              <a:rPr lang="ru-RU" altLang="ru-RU" sz="1200" b="1" dirty="0" smtClean="0"/>
              <a:t>    </a:t>
            </a:r>
            <a:r>
              <a:rPr lang="en-US" altLang="ru-RU" sz="1200" b="1" dirty="0" smtClean="0"/>
              <a:t>Technologies Conference (FTC-2017), 29-30 November 2017| Vancouver, Canada.-</a:t>
            </a:r>
            <a:r>
              <a:rPr lang="ru-RU" altLang="ru-RU" sz="1200" b="1" dirty="0" smtClean="0"/>
              <a:t>р</a:t>
            </a:r>
            <a:r>
              <a:rPr lang="en-US" altLang="ru-RU" sz="1200" b="1" dirty="0" smtClean="0"/>
              <a:t>.539-547.</a:t>
            </a:r>
            <a:r>
              <a:rPr lang="ru-RU" altLang="ru-RU" sz="1200" b="1" dirty="0" smtClean="0"/>
              <a:t/>
            </a:r>
            <a:br>
              <a:rPr lang="ru-RU" altLang="ru-RU" sz="1200" b="1" dirty="0" smtClean="0"/>
            </a:br>
            <a:r>
              <a:rPr lang="ru-RU" altLang="ru-RU" sz="1200" b="1" dirty="0" smtClean="0"/>
              <a:t> 2. Боровков А.И. Компьютерный </a:t>
            </a:r>
            <a:r>
              <a:rPr lang="ru-RU" altLang="ru-RU" sz="1200" b="1" dirty="0" err="1" smtClean="0"/>
              <a:t>инжинеринг</a:t>
            </a:r>
            <a:r>
              <a:rPr lang="ru-RU" altLang="ru-RU" sz="1200" b="1" dirty="0" smtClean="0"/>
              <a:t>  Учебное пособие // Боровков А.И.,  </a:t>
            </a:r>
            <a:r>
              <a:rPr lang="ru-RU" altLang="ru-RU" sz="1200" b="1" dirty="0" err="1" smtClean="0"/>
              <a:t>Клямин</a:t>
            </a:r>
            <a:r>
              <a:rPr lang="ru-RU" altLang="ru-RU" sz="1200" b="1" dirty="0" smtClean="0"/>
              <a:t> О.А. , Мельникова М.П. и   </a:t>
            </a:r>
            <a:br>
              <a:rPr lang="ru-RU" altLang="ru-RU" sz="1200" b="1" dirty="0" smtClean="0"/>
            </a:br>
            <a:r>
              <a:rPr lang="ru-RU" altLang="ru-RU" sz="1200" b="1" dirty="0" smtClean="0"/>
              <a:t>     др. /</a:t>
            </a:r>
            <a:r>
              <a:rPr lang="en-US" altLang="ru-RU" sz="1200" b="1" dirty="0" smtClean="0"/>
              <a:t>Computing</a:t>
            </a:r>
            <a:r>
              <a:rPr lang="ru-RU" altLang="ru-RU" sz="1200" b="1" dirty="0" smtClean="0"/>
              <a:t>   </a:t>
            </a:r>
            <a:r>
              <a:rPr lang="en-US" altLang="ru-RU" sz="1200" b="1" dirty="0" smtClean="0"/>
              <a:t>Engineering</a:t>
            </a:r>
            <a:r>
              <a:rPr lang="ru-RU" altLang="ru-RU" sz="1200" b="1" dirty="0" smtClean="0"/>
              <a:t>.- </a:t>
            </a:r>
            <a:r>
              <a:rPr lang="en-US" altLang="ru-RU" sz="1200" b="1" dirty="0" smtClean="0"/>
              <a:t>San-Peterburg.-2012.- </a:t>
            </a:r>
            <a:r>
              <a:rPr lang="ru-RU" altLang="ru-RU" sz="1200" b="1" dirty="0" smtClean="0"/>
              <a:t>Россия</a:t>
            </a:r>
            <a:r>
              <a:rPr lang="en-US" altLang="ru-RU" sz="1200" b="1" dirty="0" smtClean="0"/>
              <a:t>, </a:t>
            </a:r>
            <a:r>
              <a:rPr lang="ru-RU" altLang="ru-RU" sz="1200" b="1" dirty="0" smtClean="0"/>
              <a:t>Полит</a:t>
            </a:r>
            <a:r>
              <a:rPr lang="en-US" altLang="ru-RU" sz="1200" b="1" dirty="0" smtClean="0"/>
              <a:t>. </a:t>
            </a:r>
            <a:r>
              <a:rPr lang="ru-RU" altLang="ru-RU" sz="1200" b="1" dirty="0" err="1" smtClean="0"/>
              <a:t>ул</a:t>
            </a:r>
            <a:r>
              <a:rPr lang="en-US" altLang="ru-RU" sz="1200" b="1" dirty="0" smtClean="0"/>
              <a:t>. 29.-  93 c.</a:t>
            </a:r>
            <a:r>
              <a:rPr lang="ru-RU" altLang="ru-RU" sz="1200" b="1" dirty="0" smtClean="0"/>
              <a:t/>
            </a:r>
            <a:br>
              <a:rPr lang="ru-RU" altLang="ru-RU" sz="1200" b="1" dirty="0" smtClean="0"/>
            </a:br>
            <a:r>
              <a:rPr lang="ru-RU" altLang="ru-RU" sz="1200" b="1" dirty="0" smtClean="0"/>
              <a:t> 3. Пройдаков Э.А. и др.  Платформа «АН2», 2016, 139с.</a:t>
            </a:r>
            <a:r>
              <a:rPr lang="ru-RU" altLang="ru-RU" sz="1200" dirty="0" smtClean="0"/>
              <a:t/>
            </a:r>
            <a:br>
              <a:rPr lang="ru-RU" altLang="ru-RU" sz="1200" dirty="0" smtClean="0"/>
            </a:br>
            <a:r>
              <a:rPr lang="ru-RU" altLang="ru-RU" sz="1200" b="1" dirty="0" smtClean="0"/>
              <a:t/>
            </a:r>
            <a:br>
              <a:rPr lang="ru-RU" altLang="ru-RU" sz="1200" b="1" dirty="0" smtClean="0"/>
            </a:br>
            <a:r>
              <a:rPr lang="ru-RU" altLang="ru-RU" sz="1800" b="1" dirty="0" smtClean="0"/>
              <a:t/>
            </a:r>
            <a:br>
              <a:rPr lang="ru-RU" altLang="ru-RU" sz="1800" b="1" dirty="0" smtClean="0"/>
            </a:br>
            <a:r>
              <a:rPr lang="ru-RU" altLang="ru-RU" sz="1200" b="1" dirty="0" smtClean="0"/>
              <a:t/>
            </a:r>
            <a:br>
              <a:rPr lang="ru-RU" altLang="ru-RU" sz="1200" b="1" dirty="0" smtClean="0"/>
            </a:br>
            <a:endParaRPr lang="ru-RU" altLang="ru-RU" sz="1200" b="1" dirty="0" smtClean="0">
              <a:solidFill>
                <a:schemeClr val="tx1"/>
              </a:solidFill>
            </a:endParaRPr>
          </a:p>
        </p:txBody>
      </p:sp>
      <p:sp>
        <p:nvSpPr>
          <p:cNvPr id="23555" name="Rectangle 3"/>
          <p:cNvSpPr>
            <a:spLocks noChangeArrowheads="1"/>
          </p:cNvSpPr>
          <p:nvPr/>
        </p:nvSpPr>
        <p:spPr bwMode="auto">
          <a:xfrm>
            <a:off x="2252663" y="17605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ru-RU" altLang="ru-RU" sz="180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ChangeArrowheads="1"/>
          </p:cNvSpPr>
          <p:nvPr/>
        </p:nvSpPr>
        <p:spPr bwMode="auto">
          <a:xfrm>
            <a:off x="0" y="361860"/>
            <a:ext cx="9144000"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ru-RU" altLang="ru-RU" sz="2000" b="1" dirty="0" smtClean="0">
                <a:solidFill>
                  <a:srgbClr val="0070C0"/>
                </a:solidFill>
              </a:rPr>
              <a:t>4</a:t>
            </a:r>
            <a:r>
              <a:rPr lang="ru-RU" altLang="ru-RU" sz="2000" b="1" dirty="0">
                <a:solidFill>
                  <a:srgbClr val="0070C0"/>
                </a:solidFill>
              </a:rPr>
              <a:t>. Эпоха информатизации и рыночной экономики (1992-2018)</a:t>
            </a:r>
          </a:p>
          <a:p>
            <a:pPr eaLnBrk="1" hangingPunct="1"/>
            <a:r>
              <a:rPr lang="ru-RU" altLang="ru-RU" sz="2000" b="1" dirty="0">
                <a:solidFill>
                  <a:srgbClr val="0070C0"/>
                </a:solidFill>
              </a:rPr>
              <a:t> Проект информатизации России </a:t>
            </a:r>
            <a:r>
              <a:rPr lang="ru-RU" altLang="ru-RU" sz="2000" b="1" dirty="0" smtClean="0">
                <a:solidFill>
                  <a:srgbClr val="0070C0"/>
                </a:solidFill>
              </a:rPr>
              <a:t>1990.197с.</a:t>
            </a:r>
            <a:endParaRPr lang="ru-RU" altLang="ru-RU" sz="2000" b="1" dirty="0">
              <a:solidFill>
                <a:srgbClr val="0070C0"/>
              </a:solidFill>
            </a:endParaRPr>
          </a:p>
          <a:p>
            <a:pPr eaLnBrk="1" hangingPunct="1"/>
            <a:r>
              <a:rPr lang="ru-RU" altLang="ru-RU" sz="1600" b="1" dirty="0"/>
              <a:t>В 1992 г. создан Научно-технический Совет «</a:t>
            </a:r>
            <a:r>
              <a:rPr lang="ru-RU" altLang="ru-RU" sz="1600" b="1" dirty="0">
                <a:solidFill>
                  <a:srgbClr val="0070C0"/>
                </a:solidFill>
              </a:rPr>
              <a:t>Информатизация России</a:t>
            </a:r>
            <a:r>
              <a:rPr lang="ru-RU" altLang="ru-RU" sz="1600" b="1" dirty="0"/>
              <a:t>» для создания новых фундаментальных основ информатизации. В совет входили 30 ведущих специалистов от РАН (Иванников В.П., </a:t>
            </a:r>
            <a:r>
              <a:rPr lang="ru-RU" altLang="ru-RU" sz="1600" b="1" dirty="0" err="1"/>
              <a:t>Липаев</a:t>
            </a:r>
            <a:r>
              <a:rPr lang="ru-RU" altLang="ru-RU" sz="1600" b="1" dirty="0"/>
              <a:t> В.В. и др.) и от других НИИ России. </a:t>
            </a:r>
            <a:endParaRPr lang="ru-RU" altLang="ru-RU" sz="1600" b="1" dirty="0" smtClean="0"/>
          </a:p>
          <a:p>
            <a:pPr eaLnBrk="1" hangingPunct="1"/>
            <a:endParaRPr lang="ru-RU" altLang="ru-RU" sz="1600" b="1" dirty="0"/>
          </a:p>
          <a:p>
            <a:pPr eaLnBrk="1" hangingPunct="1"/>
            <a:r>
              <a:rPr lang="ru-RU" altLang="ru-RU" sz="1600" b="1" dirty="0" smtClean="0">
                <a:solidFill>
                  <a:srgbClr val="0070C0"/>
                </a:solidFill>
              </a:rPr>
              <a:t>Совет </a:t>
            </a:r>
            <a:r>
              <a:rPr lang="ru-RU" altLang="ru-RU" sz="1600" b="1" dirty="0">
                <a:solidFill>
                  <a:srgbClr val="0070C0"/>
                </a:solidFill>
              </a:rPr>
              <a:t>разработал основы информатизации </a:t>
            </a:r>
            <a:r>
              <a:rPr lang="ru-RU" altLang="ru-RU" sz="1600" b="1" dirty="0" smtClean="0">
                <a:solidFill>
                  <a:srgbClr val="0070C0"/>
                </a:solidFill>
              </a:rPr>
              <a:t>России (</a:t>
            </a:r>
            <a:r>
              <a:rPr lang="ru-RU" altLang="ru-RU" sz="1600" b="1" dirty="0" err="1" smtClean="0">
                <a:solidFill>
                  <a:srgbClr val="0070C0"/>
                </a:solidFill>
              </a:rPr>
              <a:t>Липаев</a:t>
            </a:r>
            <a:r>
              <a:rPr lang="ru-RU" altLang="ru-RU" sz="1600" b="1" dirty="0" smtClean="0">
                <a:solidFill>
                  <a:srgbClr val="0070C0"/>
                </a:solidFill>
              </a:rPr>
              <a:t> В.В.)</a:t>
            </a:r>
            <a:r>
              <a:rPr lang="ru-RU" altLang="ru-RU" sz="1600" b="1" dirty="0" smtClean="0"/>
              <a:t>:</a:t>
            </a:r>
            <a:endParaRPr lang="ru-RU" altLang="ru-RU" sz="1600" b="1" dirty="0"/>
          </a:p>
          <a:p>
            <a:pPr eaLnBrk="1" hangingPunct="1"/>
            <a:r>
              <a:rPr lang="ru-RU" altLang="ru-RU" sz="1600" b="1" dirty="0"/>
              <a:t>1. Экономические и социальные задачи информатизации.</a:t>
            </a:r>
          </a:p>
          <a:p>
            <a:pPr eaLnBrk="1" hangingPunct="1"/>
            <a:r>
              <a:rPr lang="ru-RU" altLang="ru-RU" sz="1600" b="1" dirty="0"/>
              <a:t>2. Технико-экономическое развитие рыночной экономики информатизации. </a:t>
            </a:r>
          </a:p>
          <a:p>
            <a:pPr eaLnBrk="1" hangingPunct="1"/>
            <a:r>
              <a:rPr lang="ru-RU" altLang="ru-RU" sz="1600" b="1" dirty="0"/>
              <a:t>3. Научно-техническое обеспечение информатизации России (Фундаментальные разработки ИТ и систем);технология и программная инженерия разработки систем; Обеспечение защиты информации; Стандартизация средств создания систем; поддержка информатизации в образовании; развитие инфраструктуры информатизации России.</a:t>
            </a:r>
          </a:p>
          <a:p>
            <a:pPr eaLnBrk="1" hangingPunct="1"/>
            <a:r>
              <a:rPr lang="ru-RU" altLang="ru-RU" sz="1600" b="1" dirty="0"/>
              <a:t>4. Развитие инфраструктуры информатизации России.</a:t>
            </a:r>
          </a:p>
          <a:p>
            <a:pPr eaLnBrk="1" hangingPunct="1"/>
            <a:r>
              <a:rPr lang="ru-RU" altLang="ru-RU" sz="1600" b="1" dirty="0"/>
              <a:t>5. Системный проект информатизации России.</a:t>
            </a:r>
          </a:p>
          <a:p>
            <a:pPr eaLnBrk="1" hangingPunct="1"/>
            <a:endParaRPr lang="ru-RU" altLang="ru-RU" sz="1600" b="1" dirty="0"/>
          </a:p>
          <a:p>
            <a:pPr eaLnBrk="1" hangingPunct="1"/>
            <a:r>
              <a:rPr lang="ru-RU" altLang="ru-RU" sz="1600" b="1" dirty="0"/>
              <a:t>В 3.1 к научным направлениям  информатизации отнесены (Иванников В.П.):</a:t>
            </a:r>
          </a:p>
          <a:p>
            <a:pPr eaLnBrk="1" hangingPunct="1"/>
            <a:r>
              <a:rPr lang="ru-RU" altLang="ru-RU" sz="1600" b="1" dirty="0"/>
              <a:t>- алгебраические и логические теории формализации систем;</a:t>
            </a:r>
          </a:p>
          <a:p>
            <a:pPr eaLnBrk="1" hangingPunct="1"/>
            <a:r>
              <a:rPr lang="ru-RU" altLang="ru-RU" sz="1600" b="1" dirty="0"/>
              <a:t>- анализ параллельных и распределенных систем;</a:t>
            </a:r>
          </a:p>
          <a:p>
            <a:pPr eaLnBrk="1" hangingPunct="1"/>
            <a:r>
              <a:rPr lang="ru-RU" altLang="ru-RU" sz="1600" b="1" dirty="0"/>
              <a:t>- формальные спецификации и верификации сложных систем;</a:t>
            </a:r>
          </a:p>
          <a:p>
            <a:pPr eaLnBrk="1" hangingPunct="1"/>
            <a:r>
              <a:rPr lang="ru-RU" altLang="ru-RU" sz="1600" b="1" dirty="0"/>
              <a:t>- парадигмы программирования;</a:t>
            </a:r>
          </a:p>
          <a:p>
            <a:pPr eaLnBrk="1" hangingPunct="1"/>
            <a:r>
              <a:rPr lang="ru-RU" altLang="ru-RU" sz="1600" b="1" dirty="0"/>
              <a:t>- формализмы представления знаний;</a:t>
            </a:r>
          </a:p>
          <a:p>
            <a:pPr eaLnBrk="1" hangingPunct="1"/>
            <a:r>
              <a:rPr lang="ru-RU" altLang="ru-RU" sz="1600" b="1" dirty="0"/>
              <a:t>- модели человеко-машинных интерфейсов и визуализации.</a:t>
            </a:r>
            <a:r>
              <a:rPr lang="ru-RU" altLang="ru-RU" sz="1600" dirty="0"/>
              <a:t>       </a:t>
            </a:r>
            <a:endParaRPr lang="ru-RU" altLang="ru-RU" sz="1600" dirty="0">
              <a:solidFill>
                <a:srgbClr val="0070C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ChangeArrowheads="1"/>
          </p:cNvSpPr>
          <p:nvPr/>
        </p:nvSpPr>
        <p:spPr bwMode="auto">
          <a:xfrm>
            <a:off x="0" y="201613"/>
            <a:ext cx="9144000" cy="704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ru-RU" altLang="ru-RU" sz="2400" b="1" dirty="0">
              <a:solidFill>
                <a:srgbClr val="0070C0"/>
              </a:solidFill>
            </a:endParaRPr>
          </a:p>
          <a:p>
            <a:pPr eaLnBrk="1" hangingPunct="1"/>
            <a:r>
              <a:rPr lang="ru-RU" altLang="ru-RU" sz="2000" b="1" dirty="0"/>
              <a:t>В </a:t>
            </a:r>
            <a:r>
              <a:rPr lang="ru-RU" altLang="ru-RU" sz="2000" b="1" dirty="0" smtClean="0"/>
              <a:t>4 </a:t>
            </a:r>
            <a:r>
              <a:rPr lang="ru-RU" altLang="ru-RU" sz="2000" b="1" dirty="0"/>
              <a:t>определены основные задачи</a:t>
            </a:r>
            <a:r>
              <a:rPr lang="ru-RU" altLang="ru-RU" sz="2000" b="1" dirty="0">
                <a:solidFill>
                  <a:srgbClr val="0070C0"/>
                </a:solidFill>
              </a:rPr>
              <a:t> инженерии программного обеспечения</a:t>
            </a:r>
            <a:r>
              <a:rPr lang="ru-RU" altLang="ru-RU" sz="2000" b="1" dirty="0"/>
              <a:t> (В.В. </a:t>
            </a:r>
            <a:r>
              <a:rPr lang="ru-RU" altLang="ru-RU" sz="2000" b="1" dirty="0" err="1"/>
              <a:t>Липаев</a:t>
            </a:r>
            <a:r>
              <a:rPr lang="ru-RU" altLang="ru-RU" sz="2000" b="1" dirty="0"/>
              <a:t>): </a:t>
            </a:r>
          </a:p>
          <a:p>
            <a:pPr eaLnBrk="1" hangingPunct="1">
              <a:buFontTx/>
              <a:buChar char="-"/>
            </a:pPr>
            <a:r>
              <a:rPr lang="ru-RU" altLang="ru-RU" sz="2000" b="1" dirty="0"/>
              <a:t> методы разработки по стандартной ЖЦ (</a:t>
            </a:r>
            <a:r>
              <a:rPr lang="en-US" altLang="ru-RU" sz="2000" b="1" dirty="0"/>
              <a:t>ISO/IEC 12207-2007)</a:t>
            </a:r>
            <a:r>
              <a:rPr lang="ru-RU" altLang="ru-RU" sz="2000" b="1" dirty="0"/>
              <a:t>, </a:t>
            </a:r>
            <a:endParaRPr lang="en-US" altLang="ru-RU" sz="2000" b="1" dirty="0"/>
          </a:p>
          <a:p>
            <a:pPr eaLnBrk="1" hangingPunct="1">
              <a:buFontTx/>
              <a:buChar char="-"/>
            </a:pPr>
            <a:r>
              <a:rPr lang="ru-RU" altLang="ru-RU" sz="2000" b="1" dirty="0"/>
              <a:t> методы обеспечения безопасности, защиты данных;</a:t>
            </a:r>
          </a:p>
          <a:p>
            <a:pPr eaLnBrk="1" hangingPunct="1">
              <a:buFontTx/>
              <a:buChar char="-"/>
            </a:pPr>
            <a:r>
              <a:rPr lang="ru-RU" altLang="ru-RU" sz="2000" b="1" dirty="0"/>
              <a:t> методы верификации моделей и тестирования систем из ГОР и сбор </a:t>
            </a:r>
          </a:p>
          <a:p>
            <a:pPr eaLnBrk="1" hangingPunct="1"/>
            <a:r>
              <a:rPr lang="ru-RU" altLang="ru-RU" sz="2000" b="1" dirty="0"/>
              <a:t>   данных об ошибках, дефектах и отказах;</a:t>
            </a:r>
          </a:p>
          <a:p>
            <a:pPr eaLnBrk="1" hangingPunct="1">
              <a:buFontTx/>
              <a:buChar char="-"/>
            </a:pPr>
            <a:r>
              <a:rPr lang="ru-RU" altLang="ru-RU" sz="2000" b="1" dirty="0"/>
              <a:t>  оценивание надежности,  качества </a:t>
            </a:r>
            <a:r>
              <a:rPr lang="ru-RU" altLang="ru-RU" sz="2000" b="1" dirty="0" smtClean="0"/>
              <a:t>ГОР, КПИ  </a:t>
            </a:r>
            <a:r>
              <a:rPr lang="ru-RU" altLang="ru-RU" sz="2000" b="1" dirty="0"/>
              <a:t>и систем из них для формирования сертификата созданного продукта;</a:t>
            </a:r>
          </a:p>
          <a:p>
            <a:pPr eaLnBrk="1" hangingPunct="1"/>
            <a:endParaRPr lang="ru-RU" altLang="ru-RU" sz="2000" b="1" dirty="0"/>
          </a:p>
          <a:p>
            <a:pPr eaLnBrk="1" hangingPunct="1"/>
            <a:r>
              <a:rPr lang="ru-RU" altLang="ru-RU" sz="2000" b="1" dirty="0">
                <a:solidFill>
                  <a:srgbClr val="0070C0"/>
                </a:solidFill>
              </a:rPr>
              <a:t>Инфраструктура и программа информатизации </a:t>
            </a:r>
            <a:r>
              <a:rPr lang="ru-RU" altLang="ru-RU" sz="2000" b="1" dirty="0"/>
              <a:t>России (1992) включала: </a:t>
            </a:r>
          </a:p>
          <a:p>
            <a:pPr eaLnBrk="1" hangingPunct="1">
              <a:buFontTx/>
              <a:buChar char="-"/>
            </a:pPr>
            <a:r>
              <a:rPr lang="ru-RU" altLang="ru-RU" sz="2000" b="1" dirty="0"/>
              <a:t> систему коммуникации вычислительных средств и сетей для взаимодействия информационных объектов и технологий; </a:t>
            </a:r>
          </a:p>
          <a:p>
            <a:pPr eaLnBrk="1" hangingPunct="1">
              <a:buFontTx/>
              <a:buChar char="-"/>
            </a:pPr>
            <a:r>
              <a:rPr lang="ru-RU" altLang="ru-RU" sz="2000" b="1" dirty="0"/>
              <a:t> программные средства функционирования комплексов аппаратуры, информационных и программных средств;</a:t>
            </a:r>
          </a:p>
          <a:p>
            <a:pPr eaLnBrk="1" hangingPunct="1">
              <a:buFontTx/>
              <a:buChar char="-"/>
            </a:pPr>
            <a:r>
              <a:rPr lang="ru-RU" altLang="ru-RU" sz="2000" b="1" dirty="0"/>
              <a:t> систему образования кадров для эффективного развития информатизации в стране. </a:t>
            </a:r>
          </a:p>
          <a:p>
            <a:pPr eaLnBrk="1" hangingPunct="1"/>
            <a:r>
              <a:rPr lang="ru-RU" altLang="ru-RU" sz="2000" b="1" dirty="0"/>
              <a:t>Основным инструментом информатизации России определена </a:t>
            </a:r>
            <a:r>
              <a:rPr lang="ru-RU" altLang="ru-RU" sz="2000" b="1" dirty="0">
                <a:solidFill>
                  <a:srgbClr val="0070C0"/>
                </a:solidFill>
              </a:rPr>
              <a:t>рыночная экономика.</a:t>
            </a:r>
          </a:p>
          <a:p>
            <a:pPr eaLnBrk="1" hangingPunct="1"/>
            <a:endParaRPr lang="ru-RU" altLang="ru-RU" sz="2400" b="1" dirty="0">
              <a:solidFill>
                <a:srgbClr val="0070C0"/>
              </a:solidFill>
            </a:endParaRPr>
          </a:p>
          <a:p>
            <a:pPr eaLnBrk="1" hangingPunct="1"/>
            <a:endParaRPr lang="ru-RU" altLang="ru-RU" sz="2400" b="1" dirty="0">
              <a:solidFill>
                <a:srgbClr val="0070C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142875" y="0"/>
            <a:ext cx="9001125" cy="6858000"/>
          </a:xfrm>
        </p:spPr>
        <p:txBody>
          <a:bodyPr/>
          <a:lstStyle/>
          <a:p>
            <a:pPr algn="l"/>
            <a:r>
              <a:rPr lang="ru-RU" altLang="ru-RU" sz="2400" b="1" smtClean="0">
                <a:solidFill>
                  <a:srgbClr val="0070C0"/>
                </a:solidFill>
              </a:rPr>
              <a:t>Кибернетика</a:t>
            </a:r>
            <a:r>
              <a:rPr lang="ru-RU" altLang="ru-RU" sz="2000" b="1" smtClean="0">
                <a:solidFill>
                  <a:srgbClr val="0070C0"/>
                </a:solidFill>
              </a:rPr>
              <a:t/>
            </a:r>
            <a:br>
              <a:rPr lang="ru-RU" altLang="ru-RU" sz="2000" b="1" smtClean="0">
                <a:solidFill>
                  <a:srgbClr val="0070C0"/>
                </a:solidFill>
              </a:rPr>
            </a:br>
            <a:r>
              <a:rPr lang="ru-RU" altLang="ru-RU" sz="2000" b="1" smtClean="0"/>
              <a:t>Н. Винер в своей книге дал определение </a:t>
            </a:r>
            <a:r>
              <a:rPr lang="ru-RU" altLang="ru-RU" sz="2000" b="1" baseline="30000" smtClean="0"/>
              <a:t>1</a:t>
            </a:r>
            <a:r>
              <a:rPr lang="ru-RU" altLang="ru-RU" sz="2000" b="1" smtClean="0"/>
              <a:t/>
            </a:r>
            <a:br>
              <a:rPr lang="ru-RU" altLang="ru-RU" sz="2000" b="1" smtClean="0"/>
            </a:br>
            <a:r>
              <a:rPr lang="ru-RU" altLang="ru-RU" sz="2000" b="1" smtClean="0">
                <a:solidFill>
                  <a:srgbClr val="0070C0"/>
                </a:solidFill>
              </a:rPr>
              <a:t>«Кибернетика - это наука об информации, управлении и связях в живой и неживой природе, ДНК структурах интеллекта и др. Компьютер – инструмент этой науки». </a:t>
            </a:r>
            <a:br>
              <a:rPr lang="ru-RU" altLang="ru-RU" sz="2000" b="1" smtClean="0">
                <a:solidFill>
                  <a:srgbClr val="0070C0"/>
                </a:solidFill>
              </a:rPr>
            </a:br>
            <a:r>
              <a:rPr lang="ru-RU" altLang="ru-RU" sz="2000" b="1" smtClean="0"/>
              <a:t>Процессы обработки информации и управления  ЭВМ должны основываться на элементах живого мира,  выполнять арифметические операции над данными,  отображать мыслительную деятельность человека средствами естественного (символического) языка и помогать исследованию  ДНК и разума человека, развивая  биологические и генетические области знаний.</a:t>
            </a:r>
            <a:br>
              <a:rPr lang="ru-RU" altLang="ru-RU" sz="2000" b="1" smtClean="0"/>
            </a:br>
            <a:r>
              <a:rPr lang="ru-RU" altLang="ru-RU" sz="2000" b="1" smtClean="0"/>
              <a:t> </a:t>
            </a:r>
            <a:br>
              <a:rPr lang="ru-RU" altLang="ru-RU" sz="2000" b="1" smtClean="0"/>
            </a:br>
            <a:r>
              <a:rPr lang="ru-RU" altLang="ru-RU" sz="2000" b="1" smtClean="0"/>
              <a:t>Эта наука считалась лженаукой  в СССР. И только в 1958 г. после выхода перевода книги Винера  </a:t>
            </a:r>
            <a:r>
              <a:rPr lang="ru-RU" altLang="ru-RU" sz="2000" b="1" smtClean="0">
                <a:solidFill>
                  <a:srgbClr val="0070C0"/>
                </a:solidFill>
              </a:rPr>
              <a:t>кибернетика</a:t>
            </a:r>
            <a:r>
              <a:rPr lang="ru-RU" altLang="ru-RU" sz="2000" b="1" smtClean="0"/>
              <a:t> и информатика была признана нашими учеными (А.И.Берг, В.М.Глушков, Л.В. Канторович,  А.И. Колмогоров и А.А. Ляпунов, А.П.Ершов и др.)</a:t>
            </a:r>
            <a:r>
              <a:rPr lang="ru-RU" altLang="ru-RU" sz="2000" b="1" baseline="30000" smtClean="0"/>
              <a:t>2</a:t>
            </a:r>
            <a:r>
              <a:rPr lang="ru-RU" altLang="ru-RU" sz="2000" b="1" smtClean="0"/>
              <a:t>. </a:t>
            </a:r>
            <a:br>
              <a:rPr lang="ru-RU" altLang="ru-RU" sz="2000" b="1" smtClean="0"/>
            </a:br>
            <a:r>
              <a:rPr lang="ru-RU" altLang="ru-RU" sz="2000" b="1" smtClean="0"/>
              <a:t>Идеи управления живой и неживой природой привели  в перспективе к переходу вычислительных машин к биологическим,  медицинским, генетическим  и др. системам.</a:t>
            </a:r>
            <a:br>
              <a:rPr lang="ru-RU" altLang="ru-RU" sz="2000" b="1" smtClean="0"/>
            </a:br>
            <a:r>
              <a:rPr lang="ru-RU" altLang="ru-RU" sz="2000" b="1" smtClean="0">
                <a:solidFill>
                  <a:srgbClr val="0070C0"/>
                </a:solidFill>
              </a:rPr>
              <a:t>_______________</a:t>
            </a:r>
            <a:r>
              <a:rPr lang="ru-RU" altLang="ru-RU" sz="2000" b="1" smtClean="0"/>
              <a:t/>
            </a:r>
            <a:br>
              <a:rPr lang="ru-RU" altLang="ru-RU" sz="2000" b="1" smtClean="0"/>
            </a:br>
            <a:r>
              <a:rPr lang="ru-RU" altLang="ru-RU" sz="1200" b="1" smtClean="0"/>
              <a:t>1.</a:t>
            </a:r>
            <a:r>
              <a:rPr lang="ru-RU" altLang="ru-RU" sz="1200" smtClean="0"/>
              <a:t> </a:t>
            </a:r>
            <a:r>
              <a:rPr lang="ru-RU" altLang="ru-RU" sz="1200" b="1" smtClean="0"/>
              <a:t>Н. Винер «Кибернетика, или управление и связь в животном и машине», 1948 (1958). Москва.-327с.</a:t>
            </a:r>
            <a:br>
              <a:rPr lang="ru-RU" altLang="ru-RU" sz="1200" b="1" smtClean="0"/>
            </a:br>
            <a:r>
              <a:rPr lang="ru-RU" altLang="ru-RU" sz="1200" b="1" smtClean="0"/>
              <a:t>2. Д.А. Поспелов, Я.И. Фет. Очерки истории информатики в России.</a:t>
            </a:r>
            <a:r>
              <a:rPr lang="en-US" altLang="ru-RU" sz="1200" b="1" smtClean="0"/>
              <a:t> ISBN 5-7692-0101-0.-</a:t>
            </a:r>
            <a:r>
              <a:rPr lang="ru-RU" altLang="ru-RU" sz="1200" b="1" smtClean="0"/>
              <a:t>ОИГГМ СО РАН, 1998,662с.</a:t>
            </a:r>
          </a:p>
        </p:txBody>
      </p:sp>
      <p:sp>
        <p:nvSpPr>
          <p:cNvPr id="4099" name="Rectangle 3"/>
          <p:cNvSpPr>
            <a:spLocks noChangeArrowheads="1"/>
          </p:cNvSpPr>
          <p:nvPr/>
        </p:nvSpPr>
        <p:spPr bwMode="auto">
          <a:xfrm>
            <a:off x="2252663" y="17605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ru-RU" altLang="ru-RU" sz="180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ChangeArrowheads="1"/>
          </p:cNvSpPr>
          <p:nvPr/>
        </p:nvSpPr>
        <p:spPr bwMode="auto">
          <a:xfrm>
            <a:off x="0" y="-2817813"/>
            <a:ext cx="9144000" cy="11264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ru-RU" altLang="ru-RU" sz="1800" b="1" dirty="0">
              <a:solidFill>
                <a:srgbClr val="0070C0"/>
              </a:solidFill>
            </a:endParaRPr>
          </a:p>
          <a:p>
            <a:pPr eaLnBrk="1" hangingPunct="1"/>
            <a:endParaRPr lang="ru-RU" altLang="ru-RU" sz="1800" b="1" dirty="0">
              <a:solidFill>
                <a:srgbClr val="0070C0"/>
              </a:solidFill>
            </a:endParaRPr>
          </a:p>
          <a:p>
            <a:pPr eaLnBrk="1" hangingPunct="1"/>
            <a:endParaRPr lang="ru-RU" altLang="ru-RU" sz="2400" b="1" dirty="0">
              <a:solidFill>
                <a:srgbClr val="0070C0"/>
              </a:solidFill>
            </a:endParaRPr>
          </a:p>
          <a:p>
            <a:pPr eaLnBrk="1" hangingPunct="1"/>
            <a:endParaRPr lang="ru-RU" altLang="ru-RU" sz="2400" b="1" dirty="0">
              <a:solidFill>
                <a:srgbClr val="0070C0"/>
              </a:solidFill>
            </a:endParaRPr>
          </a:p>
          <a:p>
            <a:pPr eaLnBrk="1" hangingPunct="1"/>
            <a:endParaRPr lang="ru-RU" altLang="ru-RU" sz="2400" b="1" dirty="0">
              <a:solidFill>
                <a:srgbClr val="0070C0"/>
              </a:solidFill>
            </a:endParaRPr>
          </a:p>
          <a:p>
            <a:pPr eaLnBrk="1" hangingPunct="1"/>
            <a:endParaRPr lang="ru-RU" altLang="ru-RU" sz="2400" b="1" dirty="0">
              <a:solidFill>
                <a:srgbClr val="0070C0"/>
              </a:solidFill>
            </a:endParaRPr>
          </a:p>
          <a:p>
            <a:pPr eaLnBrk="1" hangingPunct="1"/>
            <a:endParaRPr lang="ru-RU" altLang="ru-RU" sz="2400" b="1" dirty="0">
              <a:solidFill>
                <a:srgbClr val="0070C0"/>
              </a:solidFill>
            </a:endParaRPr>
          </a:p>
          <a:p>
            <a:pPr eaLnBrk="1" hangingPunct="1"/>
            <a:endParaRPr lang="ru-RU" altLang="ru-RU" sz="2400" b="1" dirty="0">
              <a:solidFill>
                <a:srgbClr val="0070C0"/>
              </a:solidFill>
            </a:endParaRPr>
          </a:p>
          <a:p>
            <a:pPr eaLnBrk="1" hangingPunct="1"/>
            <a:r>
              <a:rPr lang="ru-RU" altLang="ru-RU" sz="2400" b="1" dirty="0">
                <a:solidFill>
                  <a:srgbClr val="0070C0"/>
                </a:solidFill>
              </a:rPr>
              <a:t>4.1. </a:t>
            </a:r>
            <a:r>
              <a:rPr lang="ru-RU" altLang="ru-RU" sz="2400" b="1" dirty="0" err="1">
                <a:solidFill>
                  <a:srgbClr val="0070C0"/>
                </a:solidFill>
              </a:rPr>
              <a:t>Технологизация</a:t>
            </a:r>
            <a:r>
              <a:rPr lang="ru-RU" altLang="ru-RU" sz="2400" b="1" dirty="0">
                <a:solidFill>
                  <a:srgbClr val="0070C0"/>
                </a:solidFill>
              </a:rPr>
              <a:t> информатизации  (</a:t>
            </a:r>
            <a:r>
              <a:rPr lang="ru-RU" altLang="ru-RU" sz="2400" b="1" dirty="0" smtClean="0">
                <a:solidFill>
                  <a:srgbClr val="0070C0"/>
                </a:solidFill>
              </a:rPr>
              <a:t>1992-2020)</a:t>
            </a:r>
            <a:endParaRPr lang="ru-RU" altLang="ru-RU" sz="2400" b="1" dirty="0">
              <a:solidFill>
                <a:srgbClr val="0070C0"/>
              </a:solidFill>
            </a:endParaRPr>
          </a:p>
          <a:p>
            <a:pPr eaLnBrk="1" hangingPunct="1"/>
            <a:r>
              <a:rPr lang="ru-RU" altLang="ru-RU" sz="1800" b="1" dirty="0">
                <a:solidFill>
                  <a:srgbClr val="0070C0"/>
                </a:solidFill>
              </a:rPr>
              <a:t>После 1992 года</a:t>
            </a:r>
            <a:r>
              <a:rPr lang="ru-RU" altLang="ru-RU" sz="1800" b="1" dirty="0"/>
              <a:t>  стали использоваться в основном зарубежные технологии:</a:t>
            </a:r>
          </a:p>
          <a:p>
            <a:pPr eaLnBrk="1" hangingPunct="1"/>
            <a:r>
              <a:rPr lang="ru-RU" altLang="ru-RU" sz="1800" b="1" dirty="0"/>
              <a:t> -  </a:t>
            </a:r>
            <a:r>
              <a:rPr lang="en-US" altLang="ru-RU" sz="1800" b="1" dirty="0"/>
              <a:t>UML (Unified Modeling Language),</a:t>
            </a:r>
            <a:endParaRPr lang="ru-RU" altLang="ru-RU" sz="1800" b="1" dirty="0"/>
          </a:p>
          <a:p>
            <a:pPr eaLnBrk="1" hangingPunct="1"/>
            <a:r>
              <a:rPr lang="ru-RU" altLang="ru-RU" sz="1800" b="1" dirty="0"/>
              <a:t> - </a:t>
            </a:r>
            <a:r>
              <a:rPr lang="en-US" altLang="ru-RU" sz="1800" b="1" dirty="0"/>
              <a:t> OWL (Ontology Web Language), </a:t>
            </a:r>
            <a:endParaRPr lang="ru-RU" altLang="ru-RU" sz="1800" b="1" dirty="0"/>
          </a:p>
          <a:p>
            <a:pPr eaLnBrk="1" hangingPunct="1"/>
            <a:r>
              <a:rPr lang="ru-RU" altLang="ru-RU" sz="1800" b="1" dirty="0"/>
              <a:t> - </a:t>
            </a:r>
            <a:r>
              <a:rPr lang="en-US" altLang="ru-RU" sz="1800" b="1" dirty="0"/>
              <a:t>WSDL (Web Service Definition Language), </a:t>
            </a:r>
            <a:endParaRPr lang="ru-RU" altLang="ru-RU" sz="1800" b="1" dirty="0"/>
          </a:p>
          <a:p>
            <a:pPr eaLnBrk="1" hangingPunct="1"/>
            <a:r>
              <a:rPr lang="ru-RU" altLang="ru-RU" sz="1800" b="1" dirty="0"/>
              <a:t> - </a:t>
            </a:r>
            <a:r>
              <a:rPr lang="en-US" altLang="ru-RU" sz="1800" b="1" dirty="0"/>
              <a:t>XML, XSL, RDF</a:t>
            </a:r>
            <a:r>
              <a:rPr lang="ru-RU" altLang="ru-RU" sz="1800" b="1" dirty="0"/>
              <a:t>,</a:t>
            </a:r>
            <a:r>
              <a:rPr lang="en-US" altLang="ru-RU" sz="1800" b="1" dirty="0"/>
              <a:t> Semantic Web  </a:t>
            </a:r>
            <a:r>
              <a:rPr lang="ru-RU" altLang="ru-RU" sz="1800" b="1" dirty="0"/>
              <a:t>и др.</a:t>
            </a:r>
          </a:p>
          <a:p>
            <a:pPr eaLnBrk="1" hangingPunct="1"/>
            <a:r>
              <a:rPr lang="ru-RU" altLang="ru-RU" sz="1800" b="1" dirty="0">
                <a:solidFill>
                  <a:srgbClr val="0070C0"/>
                </a:solidFill>
              </a:rPr>
              <a:t>Новые ЯП:</a:t>
            </a:r>
          </a:p>
          <a:p>
            <a:pPr eaLnBrk="1" hangingPunct="1"/>
            <a:r>
              <a:rPr lang="ru-RU" altLang="ru-RU" sz="1800" b="1" dirty="0"/>
              <a:t>С++, С, С</a:t>
            </a:r>
            <a:r>
              <a:rPr lang="en-US" altLang="ru-RU" sz="1800" b="1" dirty="0"/>
              <a:t>#, Basic, JAVA, Ada, Prolog,   </a:t>
            </a:r>
            <a:r>
              <a:rPr lang="en-US" altLang="ru-RU" sz="1800" b="1" dirty="0" smtClean="0"/>
              <a:t>Python</a:t>
            </a:r>
            <a:r>
              <a:rPr lang="ru-RU" altLang="ru-RU" sz="1800" b="1" dirty="0" smtClean="0"/>
              <a:t>, </a:t>
            </a:r>
            <a:r>
              <a:rPr lang="en-US" altLang="ru-RU" sz="1800" b="1" dirty="0" smtClean="0"/>
              <a:t>Ruby </a:t>
            </a:r>
            <a:r>
              <a:rPr lang="ru-RU" altLang="ru-RU" sz="1800" b="1" dirty="0"/>
              <a:t>и др.</a:t>
            </a:r>
            <a:r>
              <a:rPr lang="en-US" altLang="ru-RU" sz="1800" b="1" dirty="0"/>
              <a:t>  </a:t>
            </a:r>
            <a:r>
              <a:rPr lang="ru-RU" altLang="ru-RU" sz="1800" b="1" dirty="0"/>
              <a:t> </a:t>
            </a:r>
          </a:p>
          <a:p>
            <a:pPr eaLnBrk="1" hangingPunct="1"/>
            <a:r>
              <a:rPr lang="ru-RU" altLang="ru-RU" sz="1800" b="1" dirty="0"/>
              <a:t>С 2004 года  сформировалась </a:t>
            </a:r>
            <a:r>
              <a:rPr lang="ru-RU" altLang="ru-RU" sz="1800" b="1" dirty="0">
                <a:solidFill>
                  <a:srgbClr val="0070C0"/>
                </a:solidFill>
              </a:rPr>
              <a:t>индустриальная  технология</a:t>
            </a:r>
            <a:r>
              <a:rPr lang="ru-RU" altLang="ru-RU" sz="1800" b="1" dirty="0"/>
              <a:t> производства программ на </a:t>
            </a:r>
            <a:r>
              <a:rPr lang="en-US" altLang="ru-RU" sz="1800" b="1" dirty="0" err="1">
                <a:solidFill>
                  <a:srgbClr val="0070C0"/>
                </a:solidFill>
              </a:rPr>
              <a:t>ProductLine</a:t>
            </a:r>
            <a:r>
              <a:rPr lang="en-US" altLang="ru-RU" sz="1800" b="1" dirty="0">
                <a:solidFill>
                  <a:srgbClr val="0070C0"/>
                </a:solidFill>
              </a:rPr>
              <a:t>/</a:t>
            </a:r>
            <a:r>
              <a:rPr lang="en-US" altLang="ru-RU" sz="1800" b="1" dirty="0" err="1">
                <a:solidFill>
                  <a:srgbClr val="0070C0"/>
                </a:solidFill>
              </a:rPr>
              <a:t>ProductFamily</a:t>
            </a:r>
            <a:r>
              <a:rPr lang="ru-RU" altLang="ru-RU" sz="1800" b="1" dirty="0"/>
              <a:t>, </a:t>
            </a:r>
            <a:r>
              <a:rPr lang="en-US" altLang="ru-RU" sz="1800" b="1" dirty="0"/>
              <a:t> </a:t>
            </a:r>
            <a:r>
              <a:rPr lang="ru-RU" altLang="ru-RU" sz="1800" b="1" dirty="0"/>
              <a:t>в </a:t>
            </a:r>
            <a:r>
              <a:rPr lang="en-US" altLang="ru-RU" sz="1800" b="1" dirty="0"/>
              <a:t>Grid</a:t>
            </a:r>
            <a:r>
              <a:rPr lang="ru-RU" altLang="ru-RU" sz="1800" b="1" dirty="0"/>
              <a:t>-системах и </a:t>
            </a:r>
            <a:r>
              <a:rPr lang="ru-RU" altLang="ru-RU" sz="1800" b="1" dirty="0" smtClean="0"/>
              <a:t>новых  </a:t>
            </a:r>
            <a:r>
              <a:rPr lang="ru-RU" altLang="ru-RU" sz="1800" b="1" dirty="0" smtClean="0">
                <a:solidFill>
                  <a:srgbClr val="0070C0"/>
                </a:solidFill>
              </a:rPr>
              <a:t>фабрик </a:t>
            </a:r>
            <a:r>
              <a:rPr lang="ru-RU" altLang="ru-RU" sz="1800" b="1" dirty="0">
                <a:solidFill>
                  <a:srgbClr val="0070C0"/>
                </a:solidFill>
              </a:rPr>
              <a:t>программ </a:t>
            </a:r>
            <a:r>
              <a:rPr lang="en-US" altLang="ru-RU" sz="1800" b="1" dirty="0" err="1">
                <a:solidFill>
                  <a:srgbClr val="0070C0"/>
                </a:solidFill>
              </a:rPr>
              <a:t>AppFab</a:t>
            </a:r>
            <a:r>
              <a:rPr lang="ru-RU" altLang="ru-RU" sz="1800" b="1" dirty="0">
                <a:solidFill>
                  <a:srgbClr val="0070C0"/>
                </a:solidFill>
              </a:rPr>
              <a:t>. </a:t>
            </a:r>
          </a:p>
          <a:p>
            <a:pPr eaLnBrk="1" hangingPunct="1"/>
            <a:r>
              <a:rPr lang="ru-RU" altLang="ru-RU" sz="1800" b="1" dirty="0">
                <a:solidFill>
                  <a:srgbClr val="0070C0"/>
                </a:solidFill>
              </a:rPr>
              <a:t> </a:t>
            </a:r>
            <a:r>
              <a:rPr lang="ru-RU" altLang="ru-RU" sz="1800" b="1" dirty="0"/>
              <a:t>Их основу составляет </a:t>
            </a:r>
            <a:r>
              <a:rPr lang="ru-RU" altLang="ru-RU" sz="1800" b="1" dirty="0">
                <a:solidFill>
                  <a:srgbClr val="0070C0"/>
                </a:solidFill>
              </a:rPr>
              <a:t>конвейерная сборка </a:t>
            </a:r>
            <a:r>
              <a:rPr lang="ru-RU" altLang="ru-RU" sz="1800" b="1" dirty="0"/>
              <a:t>готовых программных ресурсов (ГОР) из модулей, объектов, компонентов, сервисов, накопившихся в Интернет по разным прикладным и математическим областям в библиотеках и </a:t>
            </a:r>
            <a:r>
              <a:rPr lang="ru-RU" altLang="ru-RU" sz="1800" b="1" dirty="0" err="1"/>
              <a:t>репозиториях</a:t>
            </a:r>
            <a:r>
              <a:rPr lang="ru-RU" altLang="ru-RU" sz="1800" b="1" dirty="0"/>
              <a:t> Интернет. </a:t>
            </a:r>
          </a:p>
          <a:p>
            <a:pPr eaLnBrk="1" hangingPunct="1"/>
            <a:r>
              <a:rPr lang="ru-RU" altLang="ru-RU" sz="1800" b="1" dirty="0"/>
              <a:t>При проектировании </a:t>
            </a:r>
            <a:r>
              <a:rPr lang="ru-RU" altLang="ru-RU" sz="1800" b="1" dirty="0" smtClean="0"/>
              <a:t>программной системы </a:t>
            </a:r>
            <a:r>
              <a:rPr lang="ru-RU" altLang="ru-RU" sz="1800" b="1" dirty="0"/>
              <a:t>формируются две модели:</a:t>
            </a:r>
          </a:p>
          <a:p>
            <a:pPr eaLnBrk="1" hangingPunct="1">
              <a:buFontTx/>
              <a:buChar char="-"/>
            </a:pPr>
            <a:r>
              <a:rPr lang="ru-RU" altLang="ru-RU" sz="1800" b="1" dirty="0"/>
              <a:t> модель прикладной системы </a:t>
            </a:r>
            <a:r>
              <a:rPr lang="ru-RU" altLang="ru-RU" sz="1800" b="1" i="1" dirty="0" err="1"/>
              <a:t>Мпс</a:t>
            </a:r>
            <a:r>
              <a:rPr lang="ru-RU" altLang="ru-RU" sz="1800" b="1" dirty="0"/>
              <a:t>, включающая совокупность ГОР, </a:t>
            </a:r>
            <a:endParaRPr lang="en-US" altLang="ru-RU" sz="1800" b="1" dirty="0"/>
          </a:p>
          <a:p>
            <a:pPr eaLnBrk="1" hangingPunct="1"/>
            <a:r>
              <a:rPr lang="en-US" altLang="ru-RU" sz="1800" b="1" dirty="0"/>
              <a:t>  </a:t>
            </a:r>
            <a:r>
              <a:rPr lang="ru-RU" altLang="ru-RU" sz="1800" b="1" dirty="0"/>
              <a:t>отвечающая функциям реализуемой системы </a:t>
            </a:r>
            <a:r>
              <a:rPr lang="ru-RU" altLang="ru-RU" sz="1800" b="1" i="1" dirty="0" err="1">
                <a:solidFill>
                  <a:srgbClr val="0070C0"/>
                </a:solidFill>
              </a:rPr>
              <a:t>Мпс</a:t>
            </a:r>
            <a:r>
              <a:rPr lang="ru-RU" altLang="ru-RU" sz="1800" b="1" dirty="0"/>
              <a:t> = (</a:t>
            </a:r>
            <a:r>
              <a:rPr lang="en-US" altLang="ru-RU" sz="1800" b="1" dirty="0"/>
              <a:t>F</a:t>
            </a:r>
            <a:r>
              <a:rPr lang="ru-RU" altLang="ru-RU" sz="1800" b="1" dirty="0"/>
              <a:t>1</a:t>
            </a:r>
            <a:r>
              <a:rPr lang="en-US" altLang="ru-RU" sz="1800" b="1" dirty="0"/>
              <a:t>, F2, …</a:t>
            </a:r>
            <a:r>
              <a:rPr lang="en-US" altLang="ru-RU" sz="1800" b="1" dirty="0" err="1"/>
              <a:t>Fn</a:t>
            </a:r>
            <a:r>
              <a:rPr lang="en-US" altLang="ru-RU" sz="1800" b="1" dirty="0"/>
              <a:t>), n=1,…N: </a:t>
            </a:r>
          </a:p>
          <a:p>
            <a:pPr eaLnBrk="1" hangingPunct="1">
              <a:buFontTx/>
              <a:buChar char="-"/>
            </a:pPr>
            <a:r>
              <a:rPr lang="ru-RU" altLang="ru-RU" sz="1800" b="1" dirty="0"/>
              <a:t> модель вариабельности </a:t>
            </a:r>
            <a:r>
              <a:rPr lang="en-US" altLang="ru-RU" sz="1800" b="1" dirty="0"/>
              <a:t>MF </a:t>
            </a:r>
            <a:r>
              <a:rPr lang="ru-RU" altLang="ru-RU" sz="1800" b="1" dirty="0"/>
              <a:t>(</a:t>
            </a:r>
            <a:r>
              <a:rPr lang="en-US" altLang="ru-RU" sz="1800" b="1" dirty="0">
                <a:solidFill>
                  <a:srgbClr val="0070C0"/>
                </a:solidFill>
              </a:rPr>
              <a:t>Model Feature</a:t>
            </a:r>
            <a:r>
              <a:rPr lang="en-US" altLang="ru-RU" sz="1800" b="1" dirty="0"/>
              <a:t>)</a:t>
            </a:r>
            <a:r>
              <a:rPr lang="ru-RU" altLang="ru-RU" sz="1800" b="1" dirty="0"/>
              <a:t>, включающая базовые внешние  </a:t>
            </a:r>
            <a:r>
              <a:rPr lang="en-US" altLang="ru-RU" sz="1800" b="1" dirty="0"/>
              <a:t> </a:t>
            </a:r>
            <a:r>
              <a:rPr lang="ru-RU" altLang="ru-RU" sz="1800" b="1" dirty="0"/>
              <a:t>  функции</a:t>
            </a:r>
            <a:r>
              <a:rPr lang="en-US" altLang="ru-RU" sz="1800" b="1" dirty="0"/>
              <a:t>,</a:t>
            </a:r>
            <a:r>
              <a:rPr lang="ru-RU" altLang="ru-RU" sz="1800" b="1" dirty="0"/>
              <a:t> которые могут уточняться и развиваться. </a:t>
            </a:r>
          </a:p>
          <a:p>
            <a:pPr eaLnBrk="1" hangingPunct="1"/>
            <a:r>
              <a:rPr lang="ru-RU" altLang="ru-RU" sz="1800" b="1" dirty="0"/>
              <a:t>При этом  используется  научный сервис в среде Семантик Веб Интернета (</a:t>
            </a:r>
            <a:r>
              <a:rPr lang="en-US" altLang="ru-RU" sz="1800" b="1" dirty="0">
                <a:hlinkClick r:id="rId2"/>
              </a:rPr>
              <a:t>www.semantic_web.org</a:t>
            </a:r>
            <a:r>
              <a:rPr lang="en-US" altLang="ru-RU" sz="1800" b="1" dirty="0"/>
              <a:t>)</a:t>
            </a:r>
            <a:r>
              <a:rPr lang="ru-RU" altLang="ru-RU" sz="1800" b="1" dirty="0"/>
              <a:t> для проведения композитной сборки сервисов </a:t>
            </a:r>
            <a:r>
              <a:rPr lang="ru-RU" altLang="ru-RU" sz="1800" b="1" dirty="0" smtClean="0"/>
              <a:t>из библиотек </a:t>
            </a:r>
            <a:r>
              <a:rPr lang="ru-RU" altLang="ru-RU" sz="1800" b="1" dirty="0"/>
              <a:t>Интернет  по моделям </a:t>
            </a:r>
            <a:r>
              <a:rPr lang="en-US" altLang="ru-RU" sz="1800" b="1" dirty="0"/>
              <a:t>SOA, SCA</a:t>
            </a:r>
            <a:r>
              <a:rPr lang="ru-RU" altLang="ru-RU" sz="1800" b="1" dirty="0"/>
              <a:t> и </a:t>
            </a:r>
            <a:r>
              <a:rPr lang="en-US" altLang="ru-RU" sz="1800" b="1" dirty="0"/>
              <a:t>Reuses</a:t>
            </a:r>
            <a:r>
              <a:rPr lang="ru-RU" altLang="ru-RU" sz="1800" b="1" dirty="0"/>
              <a:t>  Веб-систем. </a:t>
            </a:r>
          </a:p>
          <a:p>
            <a:pPr eaLnBrk="1" hangingPunct="1"/>
            <a:endParaRPr lang="ru-RU" altLang="ru-RU" sz="1800" b="1" dirty="0"/>
          </a:p>
          <a:p>
            <a:pPr eaLnBrk="1" hangingPunct="1"/>
            <a:endParaRPr lang="ru-RU" altLang="ru-RU" sz="1800" b="1" dirty="0"/>
          </a:p>
          <a:p>
            <a:pPr eaLnBrk="1" hangingPunct="1"/>
            <a:endParaRPr lang="ru-RU" altLang="ru-RU" sz="1800" b="1" dirty="0"/>
          </a:p>
          <a:p>
            <a:pPr eaLnBrk="1" hangingPunct="1"/>
            <a:endParaRPr lang="ru-RU" altLang="ru-RU" sz="1800" b="1" dirty="0"/>
          </a:p>
          <a:p>
            <a:pPr eaLnBrk="1" hangingPunct="1"/>
            <a:endParaRPr lang="en-US" altLang="ru-RU" sz="1800" b="1" dirty="0"/>
          </a:p>
          <a:p>
            <a:pPr eaLnBrk="1" hangingPunct="1"/>
            <a:endParaRPr lang="en-US" altLang="ru-RU" sz="1800"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ChangeArrowheads="1"/>
          </p:cNvSpPr>
          <p:nvPr/>
        </p:nvSpPr>
        <p:spPr bwMode="auto">
          <a:xfrm>
            <a:off x="0" y="148284"/>
            <a:ext cx="9144000" cy="6924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ru-RU" altLang="ru-RU" sz="2000" b="1" dirty="0" smtClean="0">
                <a:solidFill>
                  <a:srgbClr val="0070C0"/>
                </a:solidFill>
              </a:rPr>
              <a:t>4.2. </a:t>
            </a:r>
            <a:r>
              <a:rPr lang="ru-RU" altLang="ru-RU" sz="2000" b="1" dirty="0">
                <a:solidFill>
                  <a:srgbClr val="0070C0"/>
                </a:solidFill>
              </a:rPr>
              <a:t>Методология и технология программирования</a:t>
            </a:r>
            <a:r>
              <a:rPr lang="ru-RU" altLang="ru-RU" sz="2000" dirty="0">
                <a:solidFill>
                  <a:srgbClr val="0070C0"/>
                </a:solidFill>
              </a:rPr>
              <a:t> </a:t>
            </a:r>
            <a:r>
              <a:rPr lang="ru-RU" altLang="ru-RU" sz="2000" b="1" dirty="0">
                <a:solidFill>
                  <a:srgbClr val="0070C0"/>
                </a:solidFill>
              </a:rPr>
              <a:t>(Проект </a:t>
            </a:r>
            <a:r>
              <a:rPr lang="ru-RU" altLang="ru-RU" sz="2000" b="1" dirty="0" smtClean="0">
                <a:solidFill>
                  <a:srgbClr val="0070C0"/>
                </a:solidFill>
              </a:rPr>
              <a:t>1990)</a:t>
            </a:r>
            <a:endParaRPr lang="ru-RU" altLang="ru-RU" sz="2000" b="1" dirty="0">
              <a:solidFill>
                <a:srgbClr val="0070C0"/>
              </a:solidFill>
            </a:endParaRPr>
          </a:p>
          <a:p>
            <a:pPr eaLnBrk="1" hangingPunct="1"/>
            <a:endParaRPr lang="ru-RU" altLang="ru-RU" sz="2000" b="1" dirty="0">
              <a:solidFill>
                <a:srgbClr val="0070C0"/>
              </a:solidFill>
            </a:endParaRPr>
          </a:p>
          <a:p>
            <a:pPr eaLnBrk="1" hangingPunct="1"/>
            <a:r>
              <a:rPr lang="ru-RU" altLang="ru-RU" sz="1800" b="1" dirty="0">
                <a:solidFill>
                  <a:srgbClr val="0070C0"/>
                </a:solidFill>
              </a:rPr>
              <a:t>Программная инженерия. </a:t>
            </a:r>
            <a:r>
              <a:rPr lang="ru-RU" altLang="ru-RU" sz="1800" b="1" dirty="0"/>
              <a:t>Разработка больших программных проектов требует повышенной надежности программ и качества. </a:t>
            </a:r>
          </a:p>
          <a:p>
            <a:pPr eaLnBrk="1" hangingPunct="1"/>
            <a:r>
              <a:rPr lang="ru-RU" altLang="ru-RU" sz="1800" b="1" dirty="0"/>
              <a:t>Применяемые методологии и технологии </a:t>
            </a:r>
            <a:r>
              <a:rPr lang="en-US" altLang="ru-RU" sz="1800" b="1" dirty="0"/>
              <a:t>CASE </a:t>
            </a:r>
            <a:r>
              <a:rPr lang="ru-RU" altLang="ru-RU" sz="1800" b="1" dirty="0"/>
              <a:t>обеспечат </a:t>
            </a:r>
            <a:r>
              <a:rPr lang="ru-RU" altLang="ru-RU" sz="1800" b="1" dirty="0">
                <a:solidFill>
                  <a:srgbClr val="0070C0"/>
                </a:solidFill>
              </a:rPr>
              <a:t>эффективную </a:t>
            </a:r>
            <a:r>
              <a:rPr lang="ru-RU" altLang="ru-RU" sz="1800" b="1" dirty="0"/>
              <a:t>поддержку всех этапов ЖЦ больших ПС, начиная от эскизного проектирования, математического моделирования до реализации и сопровождения программ. </a:t>
            </a:r>
          </a:p>
          <a:p>
            <a:pPr eaLnBrk="1" hangingPunct="1"/>
            <a:r>
              <a:rPr lang="ru-RU" altLang="ru-RU" sz="1800" b="1" dirty="0"/>
              <a:t>Результаты такого подхода можно видеть по качеству программных </a:t>
            </a:r>
            <a:r>
              <a:rPr lang="ru-RU" altLang="ru-RU" sz="1800" b="1" dirty="0" smtClean="0"/>
              <a:t>продуктов и систем, </a:t>
            </a:r>
            <a:r>
              <a:rPr lang="ru-RU" altLang="ru-RU" sz="1800" b="1" dirty="0"/>
              <a:t>поступающих с Запада в нашу </a:t>
            </a:r>
            <a:r>
              <a:rPr lang="ru-RU" altLang="ru-RU" sz="1800" b="1" dirty="0" smtClean="0"/>
              <a:t>страну для практического применения.</a:t>
            </a:r>
            <a:endParaRPr lang="ru-RU" altLang="ru-RU" sz="1800" b="1" dirty="0"/>
          </a:p>
          <a:p>
            <a:pPr eaLnBrk="1" hangingPunct="1"/>
            <a:r>
              <a:rPr lang="ru-RU" altLang="ru-RU" sz="2000" dirty="0"/>
              <a:t> </a:t>
            </a:r>
          </a:p>
          <a:p>
            <a:pPr eaLnBrk="1" hangingPunct="1"/>
            <a:r>
              <a:rPr lang="ru-RU" altLang="ru-RU" sz="2000" b="1" dirty="0">
                <a:solidFill>
                  <a:srgbClr val="0070C0"/>
                </a:solidFill>
              </a:rPr>
              <a:t>Параллельные вычисления.</a:t>
            </a:r>
            <a:r>
              <a:rPr lang="ru-RU" altLang="ru-RU" sz="2000" dirty="0"/>
              <a:t>  </a:t>
            </a:r>
            <a:r>
              <a:rPr lang="ru-RU" altLang="ru-RU" sz="1800" b="1" dirty="0"/>
              <a:t>Создание оптимизированных компиляторов с языков высокого уровня, новых алгоритмических языков, распределенных операционных систем для  векторных </a:t>
            </a:r>
            <a:r>
              <a:rPr lang="ru-RU" altLang="ru-RU" sz="1800" b="1" dirty="0" err="1"/>
              <a:t>супер-ЭВМ</a:t>
            </a:r>
            <a:r>
              <a:rPr lang="ru-RU" altLang="ru-RU" sz="1800" b="1" dirty="0"/>
              <a:t> и ЭВМ с распределенной параллельной архитектурой. </a:t>
            </a:r>
            <a:endParaRPr lang="ru-RU" altLang="ru-RU" sz="2000" b="1" dirty="0"/>
          </a:p>
          <a:p>
            <a:pPr eaLnBrk="1" hangingPunct="1"/>
            <a:endParaRPr lang="ru-RU" altLang="ru-RU" sz="2000" b="1" dirty="0"/>
          </a:p>
          <a:p>
            <a:pPr eaLnBrk="1" hangingPunct="1"/>
            <a:r>
              <a:rPr lang="ru-RU" altLang="ru-RU" sz="2000" b="1" dirty="0">
                <a:solidFill>
                  <a:srgbClr val="0070C0"/>
                </a:solidFill>
              </a:rPr>
              <a:t>Машинная графика.</a:t>
            </a:r>
            <a:r>
              <a:rPr lang="ru-RU" altLang="ru-RU" sz="1800" b="1" dirty="0"/>
              <a:t> Создание  </a:t>
            </a:r>
            <a:r>
              <a:rPr lang="ru-RU" altLang="ru-RU" sz="1800" b="1" dirty="0" err="1"/>
              <a:t>гипер</a:t>
            </a:r>
            <a:r>
              <a:rPr lang="ru-RU" altLang="ru-RU" sz="1800" b="1" dirty="0"/>
              <a:t>- и мультисреды, искусственная реальность и графических суперкомпьютеров и рабочих станций на основе параллельных архитектур</a:t>
            </a:r>
            <a:r>
              <a:rPr lang="ru-RU" altLang="ru-RU" sz="1800" b="1" dirty="0" smtClean="0"/>
              <a:t>.</a:t>
            </a:r>
          </a:p>
          <a:p>
            <a:pPr eaLnBrk="1" hangingPunct="1"/>
            <a:r>
              <a:rPr lang="ru-RU" altLang="ru-RU" sz="1800" b="1" dirty="0" smtClean="0"/>
              <a:t> Визуализация, как   </a:t>
            </a:r>
            <a:r>
              <a:rPr lang="ru-RU" altLang="ru-RU" sz="1800" b="1" dirty="0"/>
              <a:t>инструмент исследований в физике, биологии, химии, медицине, архитектуре, </a:t>
            </a:r>
            <a:r>
              <a:rPr lang="ru-RU" altLang="ru-RU" sz="1800" b="1" dirty="0" smtClean="0"/>
              <a:t>искусстве для наглядного представления и изменения.</a:t>
            </a:r>
            <a:endParaRPr lang="ru-RU" altLang="ru-RU" sz="1800" b="1" dirty="0">
              <a:solidFill>
                <a:srgbClr val="0070C0"/>
              </a:solidFill>
            </a:endParaRPr>
          </a:p>
          <a:p>
            <a:pPr eaLnBrk="1" hangingPunct="1"/>
            <a:endParaRPr lang="ru-RU" altLang="ru-RU" sz="18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ChangeArrowheads="1"/>
          </p:cNvSpPr>
          <p:nvPr/>
        </p:nvSpPr>
        <p:spPr bwMode="auto">
          <a:xfrm>
            <a:off x="0" y="344488"/>
            <a:ext cx="9144000" cy="654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ru-RU" altLang="ru-RU" sz="2400" b="1" dirty="0">
                <a:solidFill>
                  <a:srgbClr val="0070C0"/>
                </a:solidFill>
              </a:rPr>
              <a:t>Технологии России в ИСП РАН после 2000</a:t>
            </a:r>
          </a:p>
          <a:p>
            <a:pPr eaLnBrk="1" hangingPunct="1"/>
            <a:endParaRPr lang="ru-RU" altLang="ru-RU" sz="1800" b="1" dirty="0"/>
          </a:p>
          <a:p>
            <a:pPr eaLnBrk="1" hangingPunct="1"/>
            <a:r>
              <a:rPr lang="ru-RU" altLang="ru-RU" sz="1600" b="1" dirty="0"/>
              <a:t>В рамках </a:t>
            </a:r>
            <a:r>
              <a:rPr lang="ru-RU" altLang="ru-RU" sz="1600" b="1" dirty="0" err="1"/>
              <a:t>ГосНИИАС</a:t>
            </a:r>
            <a:r>
              <a:rPr lang="ru-RU" altLang="ru-RU" sz="1600" b="1" dirty="0"/>
              <a:t>, </a:t>
            </a:r>
            <a:r>
              <a:rPr lang="ru-RU" altLang="ru-RU" sz="1600" b="1" dirty="0" smtClean="0"/>
              <a:t>НИИСИ РАН</a:t>
            </a:r>
            <a:r>
              <a:rPr lang="ru-RU" altLang="ru-RU" sz="1600" b="1" dirty="0"/>
              <a:t>, ИСП РАН, НПО </a:t>
            </a:r>
            <a:r>
              <a:rPr lang="ru-RU" altLang="ru-RU" sz="1600" b="1" dirty="0" err="1"/>
              <a:t>РусБиИТех</a:t>
            </a:r>
            <a:r>
              <a:rPr lang="ru-RU" altLang="ru-RU" sz="1600" b="1" dirty="0"/>
              <a:t> и зарубежных – </a:t>
            </a:r>
            <a:r>
              <a:rPr lang="en-US" altLang="ru-RU" sz="1600" b="1" dirty="0"/>
              <a:t>Samsung</a:t>
            </a:r>
            <a:r>
              <a:rPr lang="ru-RU" altLang="ru-RU" sz="1600" b="1" dirty="0"/>
              <a:t>, </a:t>
            </a:r>
            <a:r>
              <a:rPr lang="en-US" altLang="ru-RU" sz="1600" b="1" dirty="0"/>
              <a:t>Huawei</a:t>
            </a:r>
            <a:r>
              <a:rPr lang="ru-RU" altLang="ru-RU" sz="1600" b="1" dirty="0"/>
              <a:t>, </a:t>
            </a:r>
            <a:r>
              <a:rPr lang="en-US" altLang="ru-RU" sz="1600" b="1" dirty="0"/>
              <a:t>Intel</a:t>
            </a:r>
            <a:r>
              <a:rPr lang="ru-RU" altLang="ru-RU" sz="1600" b="1" dirty="0"/>
              <a:t>, </a:t>
            </a:r>
            <a:r>
              <a:rPr lang="en-US" altLang="ru-RU" sz="1600" b="1" dirty="0"/>
              <a:t>Rogue Wave</a:t>
            </a:r>
            <a:r>
              <a:rPr lang="ru-RU" altLang="ru-RU" sz="1600" b="1" dirty="0"/>
              <a:t>, </a:t>
            </a:r>
            <a:r>
              <a:rPr lang="en-US" altLang="ru-RU" sz="1600" b="1" dirty="0"/>
              <a:t>Linux Foundation</a:t>
            </a:r>
            <a:r>
              <a:rPr lang="ru-RU" altLang="ru-RU" sz="1600" b="1" dirty="0"/>
              <a:t> реализуются научные проекты в области системного программирования – анализ кода, верификация, обработка больших данных, технология параллельных вычислений, развития операционных систем и др. В  ИСП РАН разработаны технологические </a:t>
            </a:r>
            <a:r>
              <a:rPr lang="ru-RU" altLang="ru-RU" sz="1600" b="1" dirty="0" smtClean="0"/>
              <a:t>инструменты</a:t>
            </a:r>
            <a:r>
              <a:rPr lang="ru-RU" altLang="ru-RU" sz="1600" b="1" dirty="0"/>
              <a:t>: </a:t>
            </a:r>
          </a:p>
          <a:p>
            <a:pPr eaLnBrk="1" hangingPunct="1"/>
            <a:r>
              <a:rPr lang="ru-RU" altLang="ru-RU" sz="1600" b="1" dirty="0"/>
              <a:t>- эмулятор </a:t>
            </a:r>
            <a:r>
              <a:rPr lang="en-US" altLang="ru-RU" sz="1600" b="1" dirty="0"/>
              <a:t>QEMU</a:t>
            </a:r>
            <a:r>
              <a:rPr lang="ru-RU" altLang="ru-RU" sz="1600" b="1" dirty="0"/>
              <a:t> для анализа программ, </a:t>
            </a:r>
          </a:p>
          <a:p>
            <a:pPr eaLnBrk="1" hangingPunct="1">
              <a:buFontTx/>
              <a:buChar char="-"/>
            </a:pPr>
            <a:r>
              <a:rPr lang="ru-RU" altLang="ru-RU" sz="1600" b="1" dirty="0"/>
              <a:t>  набор детекторов для обнаружения дефектов в программах, </a:t>
            </a:r>
          </a:p>
          <a:p>
            <a:pPr eaLnBrk="1" hangingPunct="1">
              <a:buFontTx/>
              <a:buChar char="-"/>
            </a:pPr>
            <a:r>
              <a:rPr lang="ru-RU" altLang="ru-RU" sz="1600" b="1" dirty="0"/>
              <a:t> верификатор  цифровой аппаратуры, </a:t>
            </a:r>
          </a:p>
          <a:p>
            <a:pPr eaLnBrk="1" hangingPunct="1"/>
            <a:r>
              <a:rPr lang="ru-RU" altLang="ru-RU" sz="1600" b="1" dirty="0"/>
              <a:t>- средства защиты информации и драйверов ядра </a:t>
            </a:r>
            <a:r>
              <a:rPr lang="en-US" altLang="ru-RU" sz="1600" b="1" dirty="0"/>
              <a:t>OC Linux</a:t>
            </a:r>
            <a:r>
              <a:rPr lang="ru-RU" altLang="ru-RU" sz="1600" b="1" dirty="0"/>
              <a:t>,</a:t>
            </a:r>
          </a:p>
          <a:p>
            <a:pPr eaLnBrk="1" hangingPunct="1">
              <a:buFontTx/>
              <a:buChar char="-"/>
            </a:pPr>
            <a:r>
              <a:rPr lang="ru-RU" altLang="ru-RU" sz="1600" b="1" dirty="0"/>
              <a:t> онтология ОС </a:t>
            </a:r>
            <a:r>
              <a:rPr lang="en-US" altLang="ru-RU" sz="1600" b="1" dirty="0" err="1"/>
              <a:t>Tizen</a:t>
            </a:r>
            <a:r>
              <a:rPr lang="ru-RU" altLang="ru-RU" sz="1600" b="1" baseline="30000" dirty="0"/>
              <a:t>1</a:t>
            </a:r>
            <a:r>
              <a:rPr lang="ru-RU" altLang="ru-RU" sz="1600" b="1" dirty="0"/>
              <a:t> с участием университета Мексики и Уругвая и онтология ЖЦ ПС</a:t>
            </a:r>
            <a:r>
              <a:rPr lang="ru-RU" altLang="ru-RU" sz="1600" b="1" baseline="30000" dirty="0"/>
              <a:t>2 </a:t>
            </a:r>
            <a:r>
              <a:rPr lang="ru-RU" altLang="ru-RU" sz="1600" b="1" dirty="0"/>
              <a:t>,  </a:t>
            </a:r>
          </a:p>
          <a:p>
            <a:pPr eaLnBrk="1" hangingPunct="1">
              <a:buFontTx/>
              <a:buChar char="-"/>
            </a:pPr>
            <a:r>
              <a:rPr lang="ru-RU" altLang="ru-RU" sz="1600" b="1" dirty="0"/>
              <a:t> анализатор больших объемов данных  для </a:t>
            </a:r>
            <a:r>
              <a:rPr lang="ru-RU" altLang="ru-RU" sz="1600" b="1" dirty="0" err="1"/>
              <a:t>Cloud</a:t>
            </a:r>
            <a:r>
              <a:rPr lang="ru-RU" altLang="ru-RU" sz="1600" b="1" dirty="0"/>
              <a:t> </a:t>
            </a:r>
            <a:r>
              <a:rPr lang="ru-RU" altLang="ru-RU" sz="1600" b="1" dirty="0" err="1"/>
              <a:t>Computing</a:t>
            </a:r>
            <a:r>
              <a:rPr lang="ru-RU" altLang="ru-RU" sz="1600" b="1" dirty="0"/>
              <a:t>,  </a:t>
            </a:r>
            <a:r>
              <a:rPr lang="en-US" altLang="ru-RU" sz="1600" b="1" dirty="0"/>
              <a:t>MapReduce</a:t>
            </a:r>
            <a:r>
              <a:rPr lang="ru-RU" altLang="ru-RU" sz="1600" b="1" dirty="0"/>
              <a:t>, </a:t>
            </a:r>
            <a:r>
              <a:rPr lang="en-US" altLang="ru-RU" sz="1600" b="1" dirty="0"/>
              <a:t>Hadoop</a:t>
            </a:r>
            <a:r>
              <a:rPr lang="ru-RU" altLang="ru-RU" sz="1600" b="1" dirty="0"/>
              <a:t>, </a:t>
            </a:r>
          </a:p>
          <a:p>
            <a:pPr eaLnBrk="1" hangingPunct="1">
              <a:buFontTx/>
              <a:buChar char="-"/>
            </a:pPr>
            <a:r>
              <a:rPr lang="ru-RU" altLang="ru-RU" sz="1600" b="1" dirty="0"/>
              <a:t>  механизмы управления транспортом с помощью </a:t>
            </a:r>
            <a:r>
              <a:rPr lang="en-US" altLang="ru-RU" sz="1600" b="1" dirty="0"/>
              <a:t>Smart </a:t>
            </a:r>
            <a:r>
              <a:rPr lang="en-US" altLang="ru-RU" sz="1600" b="1" dirty="0" err="1"/>
              <a:t>IoT</a:t>
            </a:r>
            <a:r>
              <a:rPr lang="ru-RU" altLang="ru-RU" sz="1600" b="1" dirty="0"/>
              <a:t> и  метод  </a:t>
            </a:r>
          </a:p>
          <a:p>
            <a:pPr eaLnBrk="1" hangingPunct="1"/>
            <a:r>
              <a:rPr lang="ru-RU" altLang="ru-RU" sz="1600" b="1" dirty="0"/>
              <a:t>   восстановления разрушенных дорог (Сан-Петербург, ПУ) и др. </a:t>
            </a:r>
          </a:p>
          <a:p>
            <a:pPr eaLnBrk="1" hangingPunct="1">
              <a:buFontTx/>
              <a:buChar char="-"/>
            </a:pPr>
            <a:r>
              <a:rPr lang="ru-RU" altLang="ru-RU" sz="1600" b="1" dirty="0"/>
              <a:t>  ОКМ  моделирование ОС, ИС и ПС</a:t>
            </a:r>
            <a:r>
              <a:rPr lang="ru-RU" altLang="ru-RU" sz="1600" b="1" baseline="30000" dirty="0"/>
              <a:t>4</a:t>
            </a:r>
            <a:r>
              <a:rPr lang="ru-RU" altLang="ru-RU" sz="1600" b="1" dirty="0"/>
              <a:t>,  </a:t>
            </a:r>
          </a:p>
          <a:p>
            <a:pPr eaLnBrk="1" hangingPunct="1">
              <a:buFontTx/>
              <a:buChar char="-"/>
            </a:pPr>
            <a:r>
              <a:rPr lang="ru-RU" altLang="ru-RU" sz="1600" b="1" dirty="0"/>
              <a:t> теория и метод  создания фабрик программ (спрос в Китае, Индии, Тайвани и др.</a:t>
            </a:r>
            <a:r>
              <a:rPr lang="ru-RU" altLang="ru-RU" sz="1600" b="1" baseline="30000" dirty="0"/>
              <a:t>5-6</a:t>
            </a:r>
            <a:r>
              <a:rPr lang="ru-RU" altLang="ru-RU" sz="1600" b="1" dirty="0"/>
              <a:t>.</a:t>
            </a:r>
            <a:endParaRPr lang="ru-RU" altLang="ru-RU" sz="1600" b="1" baseline="30000" dirty="0"/>
          </a:p>
          <a:p>
            <a:pPr eaLnBrk="1" hangingPunct="1"/>
            <a:r>
              <a:rPr lang="ru-RU" altLang="ru-RU" sz="1600" b="1" dirty="0"/>
              <a:t>________________</a:t>
            </a:r>
          </a:p>
          <a:p>
            <a:pPr eaLnBrk="1" hangingPunct="1"/>
            <a:r>
              <a:rPr lang="ru-RU" altLang="ru-RU" sz="1100" b="1" dirty="0"/>
              <a:t>1. Сборник технологий. ИСП РАН Москва, 2017.-34с. </a:t>
            </a:r>
            <a:r>
              <a:rPr lang="en-US" altLang="ru-RU" sz="1100" b="1" dirty="0"/>
              <a:t>(info-isp@ispras.ru).</a:t>
            </a:r>
            <a:endParaRPr lang="ru-RU" altLang="ru-RU" sz="1100" b="1" dirty="0"/>
          </a:p>
          <a:p>
            <a:pPr eaLnBrk="1" hangingPunct="1"/>
            <a:r>
              <a:rPr lang="en-US" altLang="ru-RU" sz="1100" b="1" dirty="0"/>
              <a:t>2. Lavrischeva Ekaterina. Ontological Approach to the Formal Specification of the Standard Life Cycle,  </a:t>
            </a:r>
            <a:r>
              <a:rPr lang="ru-RU" altLang="ru-RU" sz="1100" b="1" dirty="0"/>
              <a:t>«</a:t>
            </a:r>
            <a:r>
              <a:rPr lang="en-US" altLang="ru-RU" sz="1100" b="1" dirty="0"/>
              <a:t>Science and </a:t>
            </a:r>
            <a:r>
              <a:rPr lang="ru-RU" altLang="ru-RU" sz="1100" b="1" dirty="0"/>
              <a:t>  </a:t>
            </a:r>
          </a:p>
          <a:p>
            <a:pPr eaLnBrk="1" hangingPunct="1"/>
            <a:r>
              <a:rPr lang="ru-RU" altLang="ru-RU" sz="1100" b="1" dirty="0"/>
              <a:t>     </a:t>
            </a:r>
            <a:r>
              <a:rPr lang="en-US" altLang="ru-RU" sz="1100" b="1" dirty="0"/>
              <a:t>Information Conference-2015", July 28-30, London, UK, www.conference.thesai.org. -  p</a:t>
            </a:r>
            <a:r>
              <a:rPr lang="ru-RU" altLang="ru-RU" sz="1100" b="1" dirty="0"/>
              <a:t>. 965-972.</a:t>
            </a:r>
          </a:p>
          <a:p>
            <a:pPr eaLnBrk="1" hangingPunct="1"/>
            <a:r>
              <a:rPr lang="ru-RU" altLang="ru-RU" sz="1100" b="1" dirty="0"/>
              <a:t> 3. Лаврищева Е.М. Реализация метода онтологического моделирования домена ЖЦ стандарта ISO/IEC 12207 онтологии стандарта ЖЦ 12207. </a:t>
            </a:r>
            <a:r>
              <a:rPr lang="en-US" altLang="ru-RU" sz="1100" b="1" dirty="0"/>
              <a:t>Doc</a:t>
            </a:r>
            <a:r>
              <a:rPr lang="ru-RU" altLang="ru-RU" sz="1100" b="1" dirty="0"/>
              <a:t> 20180711135024, 2018. </a:t>
            </a:r>
          </a:p>
          <a:p>
            <a:pPr eaLnBrk="1" hangingPunct="1"/>
            <a:r>
              <a:rPr lang="ru-RU" altLang="ru-RU" sz="1100" b="1" dirty="0"/>
              <a:t> 4. Лаврищева Е.М. Теория объектно-компонентного моделирования программных систем.- препринт ИСП РАН, 2016, 48 </a:t>
            </a:r>
            <a:r>
              <a:rPr lang="en-US" altLang="ru-RU" sz="1100" b="1" dirty="0"/>
              <a:t>c</a:t>
            </a:r>
            <a:r>
              <a:rPr lang="ru-RU" altLang="ru-RU" sz="1100" b="1" dirty="0"/>
              <a:t>. </a:t>
            </a:r>
            <a:r>
              <a:rPr lang="en-US" altLang="ru-RU" sz="1100" b="1" dirty="0"/>
              <a:t>ISBN</a:t>
            </a:r>
            <a:r>
              <a:rPr lang="ru-RU" altLang="ru-RU" sz="1100" b="1" dirty="0"/>
              <a:t> </a:t>
            </a:r>
          </a:p>
          <a:p>
            <a:pPr eaLnBrk="1" hangingPunct="1"/>
            <a:r>
              <a:rPr lang="ru-RU" altLang="ru-RU" sz="1100" b="1" dirty="0"/>
              <a:t>      978-5-9-474-025-9, </a:t>
            </a:r>
            <a:r>
              <a:rPr lang="en-US" altLang="ru-RU" sz="1100" b="1" dirty="0"/>
              <a:t>http</a:t>
            </a:r>
            <a:r>
              <a:rPr lang="ru-RU" altLang="ru-RU" sz="1100" b="1" dirty="0"/>
              <a:t>://</a:t>
            </a:r>
            <a:r>
              <a:rPr lang="en-US" altLang="ru-RU" sz="1100" b="1" dirty="0"/>
              <a:t>w</a:t>
            </a:r>
            <a:r>
              <a:rPr lang="ru-RU" altLang="ru-RU" sz="1100" b="1" dirty="0"/>
              <a:t>ww.ispras.ru/</a:t>
            </a:r>
            <a:r>
              <a:rPr lang="ru-RU" altLang="ru-RU" sz="1100" b="1" dirty="0" err="1"/>
              <a:t>lavrishcheva</a:t>
            </a:r>
            <a:r>
              <a:rPr lang="ru-RU" altLang="ru-RU" sz="1100" b="1" dirty="0"/>
              <a:t>/.</a:t>
            </a:r>
          </a:p>
          <a:p>
            <a:pPr eaLnBrk="1" hangingPunct="1"/>
            <a:r>
              <a:rPr lang="ru-RU" altLang="ru-RU" sz="1100" b="1" dirty="0"/>
              <a:t> </a:t>
            </a:r>
            <a:r>
              <a:rPr lang="en-US" altLang="ru-RU" sz="1100" b="1" dirty="0"/>
              <a:t>5. Lavrischeva K.M. </a:t>
            </a:r>
            <a:r>
              <a:rPr lang="en-US" altLang="ru-RU" sz="1100" b="1" dirty="0" err="1"/>
              <a:t>Theoty</a:t>
            </a:r>
            <a:r>
              <a:rPr lang="en-US" altLang="ru-RU" sz="1100" b="1" dirty="0"/>
              <a:t> and Practice of Software Factories. - Cybernetic and Systems Analyses, 2011.</a:t>
            </a:r>
            <a:r>
              <a:rPr lang="ru-RU" altLang="ru-RU" sz="1100" b="1" dirty="0"/>
              <a:t> </a:t>
            </a:r>
            <a:r>
              <a:rPr lang="en-US" altLang="ru-RU" sz="1100" b="1" dirty="0"/>
              <a:t>Vol. 47.-N6. - p. 961-972.</a:t>
            </a:r>
            <a:endParaRPr lang="ru-RU" altLang="ru-RU" sz="1100" b="1" dirty="0"/>
          </a:p>
          <a:p>
            <a:pPr eaLnBrk="1" hangingPunct="1"/>
            <a:r>
              <a:rPr lang="ru-RU" altLang="ru-RU" sz="1100" b="1" dirty="0"/>
              <a:t> 6. </a:t>
            </a:r>
            <a:r>
              <a:rPr lang="en-US" altLang="ru-RU" sz="1100" b="1" dirty="0"/>
              <a:t>Lavrischeva K. A. </a:t>
            </a:r>
            <a:r>
              <a:rPr lang="en-US" altLang="ru-RU" sz="1100" b="1" dirty="0" err="1"/>
              <a:t>Aronov</a:t>
            </a:r>
            <a:r>
              <a:rPr lang="en-US" altLang="ru-RU" sz="1100" b="1" dirty="0"/>
              <a:t>, A. </a:t>
            </a:r>
            <a:r>
              <a:rPr lang="en-US" altLang="ru-RU" sz="1100" b="1" dirty="0" err="1"/>
              <a:t>Dzubenko</a:t>
            </a:r>
            <a:r>
              <a:rPr lang="en-US" altLang="ru-RU" sz="1100" b="1" dirty="0"/>
              <a:t>.</a:t>
            </a:r>
            <a:r>
              <a:rPr lang="en-US" altLang="ru-RU" sz="1100" b="1" i="1" dirty="0"/>
              <a:t> </a:t>
            </a:r>
            <a:r>
              <a:rPr lang="en-US" altLang="ru-RU" sz="1100" b="1" dirty="0"/>
              <a:t>Programs Factory – A </a:t>
            </a:r>
            <a:r>
              <a:rPr lang="en-US" altLang="ru-RU" sz="1100" b="1" dirty="0" err="1"/>
              <a:t>conсeption</a:t>
            </a:r>
            <a:r>
              <a:rPr lang="en-US" altLang="ru-RU" sz="1100" b="1" dirty="0"/>
              <a:t> of Knowledge  Representation of  Scientific Artifacts </a:t>
            </a:r>
            <a:endParaRPr lang="ru-RU" altLang="ru-RU" sz="1100" b="1" dirty="0"/>
          </a:p>
          <a:p>
            <a:pPr eaLnBrk="1" hangingPunct="1"/>
            <a:r>
              <a:rPr lang="ru-RU" altLang="ru-RU" sz="1100" b="1" dirty="0"/>
              <a:t>      </a:t>
            </a:r>
            <a:r>
              <a:rPr lang="en-US" altLang="ru-RU" sz="1100" b="1" dirty="0"/>
              <a:t>From Standpoint of Software Engineering // Comp. and Inf. Sci., Canadian Center of Sci. and Edu. – 2013. – P. 21–28.</a:t>
            </a:r>
            <a:endParaRPr lang="ru-RU" altLang="ru-RU" sz="1100" b="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ChangeArrowheads="1"/>
          </p:cNvSpPr>
          <p:nvPr/>
        </p:nvSpPr>
        <p:spPr bwMode="auto">
          <a:xfrm>
            <a:off x="0" y="-725488"/>
            <a:ext cx="9144000" cy="743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ru-RU" altLang="ru-RU" sz="1800" b="1">
              <a:solidFill>
                <a:srgbClr val="0070C0"/>
              </a:solidFill>
            </a:endParaRPr>
          </a:p>
          <a:p>
            <a:pPr eaLnBrk="1" hangingPunct="1"/>
            <a:endParaRPr lang="ru-RU" altLang="ru-RU" sz="1800" b="1">
              <a:solidFill>
                <a:srgbClr val="0070C0"/>
              </a:solidFill>
            </a:endParaRPr>
          </a:p>
          <a:p>
            <a:pPr eaLnBrk="1" hangingPunct="1"/>
            <a:r>
              <a:rPr lang="ru-RU" altLang="ru-RU" sz="2400" b="1">
                <a:solidFill>
                  <a:srgbClr val="0070C0"/>
                </a:solidFill>
              </a:rPr>
              <a:t>Интеллектуальные системы</a:t>
            </a:r>
          </a:p>
          <a:p>
            <a:pPr eaLnBrk="1" hangingPunct="1"/>
            <a:endParaRPr lang="ru-RU" altLang="ru-RU" sz="1800" b="1"/>
          </a:p>
          <a:p>
            <a:pPr eaLnBrk="1" hangingPunct="1"/>
            <a:r>
              <a:rPr lang="ru-RU" altLang="ru-RU" sz="1600" b="1"/>
              <a:t>Интеллектуальная система решает творческие задачи, знания о которых хранятся в ее памяти. Она включает — </a:t>
            </a:r>
            <a:r>
              <a:rPr lang="ru-RU" altLang="ru-RU" sz="1600" b="1">
                <a:hlinkClick r:id="rId2" tooltip="База знаний"/>
              </a:rPr>
              <a:t>базу знаний</a:t>
            </a:r>
            <a:r>
              <a:rPr lang="ru-RU" altLang="ru-RU" sz="1600" b="1"/>
              <a:t>, </a:t>
            </a:r>
            <a:r>
              <a:rPr lang="ru-RU" altLang="ru-RU" sz="1600" b="1">
                <a:hlinkClick r:id="rId3" tooltip="Машина вывода"/>
              </a:rPr>
              <a:t>механизм вывода решений</a:t>
            </a:r>
            <a:r>
              <a:rPr lang="ru-RU" altLang="ru-RU" sz="1600" b="1"/>
              <a:t> и интеллектуальный </a:t>
            </a:r>
            <a:r>
              <a:rPr lang="ru-RU" altLang="ru-RU" sz="1600" b="1">
                <a:hlinkClick r:id="rId4" tooltip="Интерфейс"/>
              </a:rPr>
              <a:t>интерфейс</a:t>
            </a:r>
            <a:r>
              <a:rPr lang="ru-RU" altLang="ru-RU" sz="1600" b="1"/>
              <a:t>. Интеллектуальные системы изучаются средствами и методами искусственного интеллекта. Основными задачами искусственного интеллекта являются: символьное моделирование мыслительных процессов, работа с естественными языками, представление и использование знаний, машинное обучение, биологическое моделирование искусственного интеллекта, робототехника. Эти системы стояли на повестки дня, как только появились ЭВМ. Ряд ученых проводят изучение этих проблем и до настоящего времени</a:t>
            </a:r>
            <a:r>
              <a:rPr lang="ru-RU" altLang="ru-RU" sz="1600" b="1" baseline="30000"/>
              <a:t>1-3</a:t>
            </a:r>
            <a:r>
              <a:rPr lang="ru-RU" altLang="ru-RU" sz="1600" b="1"/>
              <a:t>. В период 1985-1990годов вопросами интеллектуализации знаний и построения умных машин занимались специалисты из Японии</a:t>
            </a:r>
            <a:r>
              <a:rPr lang="ru-RU" altLang="ru-RU" sz="1600" b="1" baseline="30000"/>
              <a:t>4</a:t>
            </a:r>
            <a:r>
              <a:rPr lang="ru-RU" altLang="ru-RU" sz="1600" b="1"/>
              <a:t>. Но результатом этого проекта стали первые японские роботы</a:t>
            </a:r>
            <a:r>
              <a:rPr lang="ru-RU" altLang="ru-RU" sz="1600" b="1" baseline="30000"/>
              <a:t>1</a:t>
            </a:r>
            <a:r>
              <a:rPr lang="ru-RU" altLang="ru-RU" sz="1600" b="1"/>
              <a:t>.</a:t>
            </a:r>
          </a:p>
          <a:p>
            <a:pPr eaLnBrk="1" hangingPunct="1"/>
            <a:r>
              <a:rPr lang="ru-RU" altLang="ru-RU" sz="1600" b="1"/>
              <a:t>Сегодня в период цифровой экономики решение задач машинного обучения, использование накопленных знаний, машинное обучение и роботизация стоят на повестки дня правительства и Министерства образования СССР. Огромный вклад в развитие искусственного интеллекта внесли Поспелов Г.С. проводивший тематические конференции и Рыбина Г.В.</a:t>
            </a:r>
            <a:r>
              <a:rPr lang="ru-RU" altLang="ru-RU" sz="1600" b="1" baseline="30000"/>
              <a:t>2-4</a:t>
            </a:r>
            <a:r>
              <a:rPr lang="ru-RU" altLang="ru-RU" sz="1600" b="1"/>
              <a:t>.</a:t>
            </a:r>
          </a:p>
          <a:p>
            <a:pPr eaLnBrk="1" hangingPunct="1"/>
            <a:r>
              <a:rPr lang="ru-RU" altLang="ru-RU" sz="1600" b="1"/>
              <a:t>_________________</a:t>
            </a:r>
          </a:p>
          <a:p>
            <a:pPr eaLnBrk="1" hangingPunct="1"/>
            <a:endParaRPr lang="ru-RU" altLang="ru-RU" sz="1600" b="1"/>
          </a:p>
          <a:p>
            <a:pPr eaLnBrk="1" hangingPunct="1"/>
            <a:r>
              <a:rPr lang="ru-RU" altLang="ru-RU" sz="1100" b="1"/>
              <a:t>1. Представление и использование знаний // </a:t>
            </a:r>
            <a:r>
              <a:rPr lang="en-US" altLang="ru-RU" sz="1100" b="1"/>
              <a:t>H</a:t>
            </a:r>
            <a:r>
              <a:rPr lang="ru-RU" altLang="ru-RU" sz="1100" b="1"/>
              <a:t>. </a:t>
            </a:r>
            <a:r>
              <a:rPr lang="en-US" altLang="ru-RU" sz="1100" b="1"/>
              <a:t>Ueno</a:t>
            </a:r>
            <a:r>
              <a:rPr lang="ru-RU" altLang="ru-RU" sz="1100" b="1"/>
              <a:t>, </a:t>
            </a:r>
            <a:r>
              <a:rPr lang="en-US" altLang="ru-RU" sz="1100" b="1"/>
              <a:t>V</a:t>
            </a:r>
            <a:r>
              <a:rPr lang="ru-RU" altLang="ru-RU" sz="1100" b="1"/>
              <a:t>.</a:t>
            </a:r>
            <a:r>
              <a:rPr lang="en-US" altLang="ru-RU" sz="1100" b="1"/>
              <a:t>Isudzuka</a:t>
            </a:r>
            <a:r>
              <a:rPr lang="ru-RU" altLang="ru-RU" sz="1100" b="1"/>
              <a:t>. Москва-Мир.-1987. 220с.</a:t>
            </a:r>
          </a:p>
          <a:p>
            <a:pPr eaLnBrk="1" hangingPunct="1"/>
            <a:r>
              <a:rPr lang="ru-RU" altLang="ru-RU" sz="1100" b="1"/>
              <a:t>2. Поспелов Г.С. Искусственный интеллект.- основа новой информационной цифровой технологии. Наука.- 1988.- 279 с.</a:t>
            </a:r>
          </a:p>
          <a:p>
            <a:pPr eaLnBrk="1" hangingPunct="1"/>
            <a:r>
              <a:rPr lang="ru-RU" altLang="ru-RU" sz="1100" b="1"/>
              <a:t> 3. Рыбина Г.В., Интеллектуальные системы от А до Я. Серия из трех книг. Книга 1.-2014, 224с.; книга 2 .-2015.-160с.; книга 3.-2015, 180с. М.: Науктехиздат.-2014.</a:t>
            </a:r>
          </a:p>
          <a:p>
            <a:pPr eaLnBrk="1" hangingPunct="1"/>
            <a:r>
              <a:rPr lang="ru-RU" altLang="ru-RU" sz="1100" b="1"/>
              <a:t>  4. Рыбина Г.В. Основы построения интеллектуальных систем. — М.: </a:t>
            </a:r>
            <a:r>
              <a:rPr lang="ru-RU" altLang="ru-RU" sz="1100" b="1">
                <a:hlinkClick r:id="rId5" tooltip="Финансы и статистика (страница отсутствует)"/>
              </a:rPr>
              <a:t>Финансы и статистика</a:t>
            </a:r>
            <a:r>
              <a:rPr lang="ru-RU" altLang="ru-RU" sz="1100" b="1"/>
              <a:t>;  ИНФРА-М, 2010. — 432 с. — </a:t>
            </a:r>
            <a:r>
              <a:rPr lang="ru-RU" altLang="ru-RU" sz="1100" b="1">
                <a:hlinkClick r:id="rId6"/>
              </a:rPr>
              <a:t>ISBN 978-5-279-03412-3</a:t>
            </a:r>
            <a:r>
              <a:rPr lang="ru-RU" altLang="ru-RU" sz="1100" b="1"/>
              <a:t>.</a:t>
            </a:r>
          </a:p>
          <a:p>
            <a:pPr eaLnBrk="1" hangingPunct="1"/>
            <a:r>
              <a:rPr lang="ru-RU" altLang="ru-RU" sz="1100" b="1"/>
              <a:t> </a:t>
            </a:r>
          </a:p>
          <a:p>
            <a:pPr eaLnBrk="1" hangingPunct="1"/>
            <a:r>
              <a:rPr lang="ru-RU" altLang="ru-RU" sz="1800"/>
              <a:t>        </a:t>
            </a:r>
            <a:endParaRPr lang="ru-RU" altLang="ru-RU" sz="1200">
              <a:solidFill>
                <a:srgbClr val="0070C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Заголовок 1"/>
          <p:cNvSpPr>
            <a:spLocks noGrp="1"/>
          </p:cNvSpPr>
          <p:nvPr>
            <p:ph type="title" idx="4294967295"/>
          </p:nvPr>
        </p:nvSpPr>
        <p:spPr>
          <a:xfrm>
            <a:off x="0" y="0"/>
            <a:ext cx="9144000" cy="649288"/>
          </a:xfrm>
        </p:spPr>
        <p:txBody>
          <a:bodyPr/>
          <a:lstStyle/>
          <a:p>
            <a:pPr algn="l" eaLnBrk="1" hangingPunct="1">
              <a:lnSpc>
                <a:spcPct val="85000"/>
              </a:lnSpc>
            </a:pPr>
            <a:r>
              <a:rPr lang="ru-RU" altLang="ru-RU" sz="2800" b="1" smtClean="0">
                <a:solidFill>
                  <a:srgbClr val="0070C0"/>
                </a:solidFill>
              </a:rPr>
              <a:t/>
            </a:r>
            <a:br>
              <a:rPr lang="ru-RU" altLang="ru-RU" sz="2800" b="1" smtClean="0">
                <a:solidFill>
                  <a:srgbClr val="0070C0"/>
                </a:solidFill>
              </a:rPr>
            </a:br>
            <a:r>
              <a:rPr lang="ru-RU" altLang="ru-RU" sz="2000" b="1" smtClean="0">
                <a:solidFill>
                  <a:srgbClr val="0070C0"/>
                </a:solidFill>
              </a:rPr>
              <a:t/>
            </a:r>
            <a:br>
              <a:rPr lang="ru-RU" altLang="ru-RU" sz="2000" b="1" smtClean="0">
                <a:solidFill>
                  <a:srgbClr val="0070C0"/>
                </a:solidFill>
              </a:rPr>
            </a:br>
            <a:r>
              <a:rPr lang="ru-RU" altLang="ru-RU" sz="2000" b="1" smtClean="0">
                <a:solidFill>
                  <a:srgbClr val="0070C0"/>
                </a:solidFill>
              </a:rPr>
              <a:t>     </a:t>
            </a:r>
            <a:r>
              <a:rPr lang="ru-RU" altLang="ru-RU" sz="2400" b="1" smtClean="0">
                <a:solidFill>
                  <a:srgbClr val="0070C0"/>
                </a:solidFill>
              </a:rPr>
              <a:t>Парадигмы программирования </a:t>
            </a:r>
            <a:r>
              <a:rPr lang="en-US" altLang="ru-RU" sz="2400" b="1" smtClean="0">
                <a:solidFill>
                  <a:srgbClr val="0070C0"/>
                </a:solidFill>
              </a:rPr>
              <a:t/>
            </a:r>
            <a:br>
              <a:rPr lang="en-US" altLang="ru-RU" sz="2400" b="1" smtClean="0">
                <a:solidFill>
                  <a:srgbClr val="0070C0"/>
                </a:solidFill>
              </a:rPr>
            </a:br>
            <a:endParaRPr lang="ru-RU" altLang="ru-RU" sz="2400" b="1" smtClean="0">
              <a:solidFill>
                <a:srgbClr val="0070C0"/>
              </a:solidFill>
            </a:endParaRPr>
          </a:p>
        </p:txBody>
      </p:sp>
      <p:sp>
        <p:nvSpPr>
          <p:cNvPr id="16387" name="Объект 2"/>
          <p:cNvSpPr>
            <a:spLocks noGrp="1"/>
          </p:cNvSpPr>
          <p:nvPr>
            <p:ph idx="4294967295"/>
          </p:nvPr>
        </p:nvSpPr>
        <p:spPr>
          <a:xfrm>
            <a:off x="0" y="549275"/>
            <a:ext cx="9144000" cy="6308725"/>
          </a:xfrm>
        </p:spPr>
        <p:txBody>
          <a:bodyPr/>
          <a:lstStyle/>
          <a:p>
            <a:pPr>
              <a:buFontTx/>
              <a:buNone/>
              <a:defRPr/>
            </a:pPr>
            <a:endParaRPr lang="ru-RU" sz="2000" dirty="0" smtClean="0"/>
          </a:p>
          <a:p>
            <a:pPr>
              <a:spcBef>
                <a:spcPts val="0"/>
              </a:spcBef>
              <a:buFontTx/>
              <a:buNone/>
              <a:defRPr/>
            </a:pPr>
            <a:r>
              <a:rPr lang="ru-RU" sz="2000" b="1" dirty="0" smtClean="0"/>
              <a:t>     К современным </a:t>
            </a:r>
            <a:r>
              <a:rPr lang="ru-RU" sz="2000" b="1" i="1" dirty="0" smtClean="0"/>
              <a:t>парадигмам программирования </a:t>
            </a:r>
            <a:r>
              <a:rPr lang="ru-RU" sz="2000" b="1" dirty="0" smtClean="0"/>
              <a:t>относятся</a:t>
            </a:r>
            <a:r>
              <a:rPr lang="ru-RU" altLang="ru-RU" sz="2000" b="1" baseline="30000" dirty="0" smtClean="0"/>
              <a:t>1-5</a:t>
            </a:r>
            <a:r>
              <a:rPr lang="ru-RU" sz="2000" b="1" dirty="0" smtClean="0"/>
              <a:t>:  </a:t>
            </a:r>
          </a:p>
          <a:p>
            <a:pPr>
              <a:spcBef>
                <a:spcPts val="0"/>
              </a:spcBef>
              <a:buFontTx/>
              <a:buNone/>
              <a:defRPr/>
            </a:pPr>
            <a:r>
              <a:rPr lang="ru-RU" sz="2000" b="1" dirty="0" smtClean="0"/>
              <a:t>     - объектная,  </a:t>
            </a:r>
          </a:p>
          <a:p>
            <a:pPr>
              <a:spcBef>
                <a:spcPts val="0"/>
              </a:spcBef>
              <a:buFontTx/>
              <a:buNone/>
              <a:defRPr/>
            </a:pPr>
            <a:r>
              <a:rPr lang="ru-RU" sz="2000" b="1" dirty="0" smtClean="0"/>
              <a:t>     - компонентная,  </a:t>
            </a:r>
          </a:p>
          <a:p>
            <a:pPr>
              <a:spcBef>
                <a:spcPts val="0"/>
              </a:spcBef>
              <a:buFontTx/>
              <a:buNone/>
              <a:defRPr/>
            </a:pPr>
            <a:r>
              <a:rPr lang="ru-RU" sz="2000" b="1" dirty="0" smtClean="0"/>
              <a:t>     - сервисная, </a:t>
            </a:r>
          </a:p>
          <a:p>
            <a:pPr>
              <a:spcBef>
                <a:spcPts val="0"/>
              </a:spcBef>
              <a:buFontTx/>
              <a:buNone/>
              <a:defRPr/>
            </a:pPr>
            <a:r>
              <a:rPr lang="ru-RU" sz="2000" b="1" dirty="0" smtClean="0"/>
              <a:t>     - аспектная, </a:t>
            </a:r>
          </a:p>
          <a:p>
            <a:pPr>
              <a:spcBef>
                <a:spcPts val="0"/>
              </a:spcBef>
              <a:buFontTx/>
              <a:buNone/>
              <a:defRPr/>
            </a:pPr>
            <a:r>
              <a:rPr lang="ru-RU" sz="2000" b="1" dirty="0" smtClean="0"/>
              <a:t>     - функциональная, </a:t>
            </a:r>
          </a:p>
          <a:p>
            <a:pPr>
              <a:spcBef>
                <a:spcPts val="0"/>
              </a:spcBef>
              <a:buFontTx/>
              <a:buNone/>
              <a:defRPr/>
            </a:pPr>
            <a:r>
              <a:rPr lang="ru-RU" sz="2000" b="1" dirty="0" smtClean="0"/>
              <a:t>     - </a:t>
            </a:r>
            <a:r>
              <a:rPr lang="ru-RU" sz="2000" b="1" dirty="0" err="1" smtClean="0"/>
              <a:t>агентная</a:t>
            </a:r>
            <a:r>
              <a:rPr lang="ru-RU" sz="2000" b="1" dirty="0" smtClean="0"/>
              <a:t> и др.,  </a:t>
            </a:r>
          </a:p>
          <a:p>
            <a:pPr>
              <a:spcBef>
                <a:spcPts val="0"/>
              </a:spcBef>
              <a:buFontTx/>
              <a:buNone/>
              <a:defRPr/>
            </a:pPr>
            <a:r>
              <a:rPr lang="ru-RU" sz="2000" b="1" dirty="0" smtClean="0"/>
              <a:t>     - </a:t>
            </a:r>
            <a:r>
              <a:rPr lang="en-US" sz="2000" b="1" dirty="0" smtClean="0"/>
              <a:t>Agile</a:t>
            </a:r>
            <a:r>
              <a:rPr lang="ru-RU" sz="2000" b="1" dirty="0" smtClean="0"/>
              <a:t>, </a:t>
            </a:r>
            <a:r>
              <a:rPr lang="en-US" sz="2000" b="1" dirty="0" smtClean="0"/>
              <a:t>EX</a:t>
            </a:r>
            <a:r>
              <a:rPr lang="ru-RU" sz="2000" b="1" dirty="0" smtClean="0"/>
              <a:t>, </a:t>
            </a:r>
            <a:r>
              <a:rPr lang="en-US" sz="2000" b="1" dirty="0" smtClean="0"/>
              <a:t>SCRUM</a:t>
            </a:r>
            <a:r>
              <a:rPr lang="ru-RU" sz="2000" b="1" dirty="0" smtClean="0"/>
              <a:t> и др.</a:t>
            </a:r>
          </a:p>
          <a:p>
            <a:pPr>
              <a:spcBef>
                <a:spcPts val="0"/>
              </a:spcBef>
              <a:buFontTx/>
              <a:buNone/>
              <a:defRPr/>
            </a:pPr>
            <a:r>
              <a:rPr lang="ru-RU" sz="2000" b="1" dirty="0" smtClean="0"/>
              <a:t>     Сущность каждой парадигмы – формальное описание программных элементов для повторно используемых компонентов (КПИ) или </a:t>
            </a:r>
            <a:r>
              <a:rPr lang="en-US" sz="2000" b="1" dirty="0" smtClean="0"/>
              <a:t>Reuses </a:t>
            </a:r>
            <a:r>
              <a:rPr lang="ru-RU" sz="2000" b="1" dirty="0" smtClean="0"/>
              <a:t>типа – модуль, объект, компонент, сервис и др.</a:t>
            </a:r>
          </a:p>
          <a:p>
            <a:pPr>
              <a:spcBef>
                <a:spcPts val="0"/>
              </a:spcBef>
              <a:buFontTx/>
              <a:buNone/>
              <a:defRPr/>
            </a:pPr>
            <a:r>
              <a:rPr lang="ru-RU" sz="2000" b="1" dirty="0" smtClean="0"/>
              <a:t>     ________________</a:t>
            </a:r>
            <a:endParaRPr lang="ru-RU" sz="2000" dirty="0" smtClean="0"/>
          </a:p>
          <a:p>
            <a:pPr>
              <a:spcBef>
                <a:spcPts val="0"/>
              </a:spcBef>
              <a:buFontTx/>
              <a:buNone/>
              <a:defRPr/>
            </a:pPr>
            <a:r>
              <a:rPr lang="ru-RU" sz="2000" b="1" dirty="0" smtClean="0"/>
              <a:t>    </a:t>
            </a:r>
            <a:r>
              <a:rPr lang="ru-RU" sz="1200" b="1" dirty="0" smtClean="0"/>
              <a:t> 1. </a:t>
            </a:r>
            <a:r>
              <a:rPr lang="ru-RU" sz="1200" b="1" dirty="0" err="1" smtClean="0"/>
              <a:t>Городняя</a:t>
            </a:r>
            <a:r>
              <a:rPr lang="ru-RU" sz="1200" b="1" dirty="0" smtClean="0"/>
              <a:t> Л.В. Парадигмы программирования: анализ и </a:t>
            </a:r>
            <a:r>
              <a:rPr lang="ru-RU" sz="1200" b="1" dirty="0" err="1" smtClean="0"/>
              <a:t>сравнение.-СОРАН</a:t>
            </a:r>
            <a:r>
              <a:rPr lang="ru-RU" sz="1200" b="1" dirty="0" smtClean="0"/>
              <a:t>, 2017.-239 с.</a:t>
            </a:r>
          </a:p>
          <a:p>
            <a:pPr>
              <a:buFontTx/>
              <a:buNone/>
              <a:defRPr/>
            </a:pPr>
            <a:r>
              <a:rPr lang="ru-RU" sz="1200" b="1" dirty="0" smtClean="0"/>
              <a:t>        </a:t>
            </a:r>
            <a:r>
              <a:rPr lang="ru-RU" sz="1100" b="1" dirty="0" smtClean="0"/>
              <a:t>2. Лаврищева Е.М.  Программная инженерия. Теория программирования. –2016.-  МФТИ. - Методичка -51 с. </a:t>
            </a:r>
          </a:p>
          <a:p>
            <a:pPr>
              <a:buFontTx/>
              <a:buNone/>
              <a:defRPr/>
            </a:pPr>
            <a:r>
              <a:rPr lang="ru-RU" sz="1100" b="1" dirty="0" smtClean="0"/>
              <a:t>         3.  Лаврищева Е.М.  Программная инженерия. Технология программирования.-2016 –  МФТИ.- Методичка - 52 с.       </a:t>
            </a:r>
            <a:endParaRPr lang="en-US" altLang="ru-RU" sz="1100" b="1" dirty="0" smtClean="0">
              <a:solidFill>
                <a:srgbClr val="0000CC"/>
              </a:solidFill>
            </a:endParaRPr>
          </a:p>
          <a:p>
            <a:pPr marL="609600" indent="-609600" eaLnBrk="1" hangingPunct="1">
              <a:spcBef>
                <a:spcPts val="0"/>
              </a:spcBef>
              <a:buFontTx/>
              <a:buNone/>
              <a:defRPr/>
            </a:pPr>
            <a:r>
              <a:rPr lang="ru-RU" sz="2000" b="1" dirty="0" smtClean="0"/>
              <a:t>     </a:t>
            </a:r>
            <a:r>
              <a:rPr lang="ru-RU" sz="1100" b="1" dirty="0" smtClean="0"/>
              <a:t>4.</a:t>
            </a:r>
            <a:r>
              <a:rPr lang="ru-RU" sz="2000" b="1" dirty="0" smtClean="0"/>
              <a:t> </a:t>
            </a:r>
            <a:r>
              <a:rPr lang="ru-RU" sz="1100" b="1" dirty="0" smtClean="0"/>
              <a:t>Лаврищева Е.М.  Программная инженерия. Технология программирования.-2016 –  МФТИ. -  Методичка.52 с.</a:t>
            </a:r>
            <a:endParaRPr lang="ru-RU" altLang="ru-RU" sz="1100" b="1" dirty="0" smtClean="0">
              <a:solidFill>
                <a:srgbClr val="0000CC"/>
              </a:solidFill>
            </a:endParaRPr>
          </a:p>
          <a:p>
            <a:pPr marL="609600" indent="-609600" eaLnBrk="1" hangingPunct="1">
              <a:spcBef>
                <a:spcPts val="0"/>
              </a:spcBef>
              <a:buFontTx/>
              <a:buNone/>
              <a:defRPr/>
            </a:pPr>
            <a:r>
              <a:rPr lang="ru-RU" altLang="ru-RU" sz="1100" b="1" dirty="0" smtClean="0">
                <a:solidFill>
                  <a:srgbClr val="0000CC"/>
                </a:solidFill>
              </a:rPr>
              <a:t>         5. Лаврищева Е.М. Петрухин. </a:t>
            </a:r>
            <a:r>
              <a:rPr lang="en-US" altLang="ru-RU" sz="1100" b="1" dirty="0" err="1" smtClean="0">
                <a:solidFill>
                  <a:srgbClr val="0000CC"/>
                </a:solidFill>
              </a:rPr>
              <a:t>Ghjuhfvvyfz</a:t>
            </a:r>
            <a:r>
              <a:rPr lang="en-US" altLang="ru-RU" sz="1100" b="1" dirty="0" smtClean="0">
                <a:solidFill>
                  <a:srgbClr val="0000CC"/>
                </a:solidFill>
              </a:rPr>
              <a:t> </a:t>
            </a:r>
            <a:r>
              <a:rPr lang="ru-RU" altLang="ru-RU" sz="1100" b="1" dirty="0" smtClean="0">
                <a:solidFill>
                  <a:srgbClr val="0000CC"/>
                </a:solidFill>
              </a:rPr>
              <a:t>Инженерия ПО.</a:t>
            </a:r>
            <a:r>
              <a:rPr lang="en-US" altLang="ru-RU" sz="1100" b="1" dirty="0" smtClean="0">
                <a:solidFill>
                  <a:srgbClr val="0000CC"/>
                </a:solidFill>
              </a:rPr>
              <a:t>- 2007/- </a:t>
            </a:r>
            <a:r>
              <a:rPr lang="ru-RU" altLang="ru-RU" sz="1100" b="1" dirty="0" smtClean="0">
                <a:solidFill>
                  <a:srgbClr val="0000CC"/>
                </a:solidFill>
              </a:rPr>
              <a:t>МФТИ, </a:t>
            </a:r>
            <a:r>
              <a:rPr lang="en-US" altLang="ru-RU" sz="1100" b="1" dirty="0" smtClean="0">
                <a:solidFill>
                  <a:srgbClr val="0000CC"/>
                </a:solidFill>
              </a:rPr>
              <a:t>intuit </a:t>
            </a:r>
            <a:r>
              <a:rPr lang="en-US" altLang="ru-RU" sz="1100" b="1" dirty="0" err="1" smtClean="0">
                <a:solidFill>
                  <a:srgbClr val="0000CC"/>
                </a:solidFill>
              </a:rPr>
              <a:t>ru</a:t>
            </a:r>
            <a:endParaRPr lang="en-US" altLang="ru-RU" sz="2000" b="1" dirty="0" smtClean="0">
              <a:solidFill>
                <a:srgbClr val="0000CC"/>
              </a:solidFill>
            </a:endParaRPr>
          </a:p>
          <a:p>
            <a:pPr marL="609600" indent="-609600" eaLnBrk="1" hangingPunct="1">
              <a:spcBef>
                <a:spcPts val="0"/>
              </a:spcBef>
              <a:buFontTx/>
              <a:buNone/>
              <a:defRPr/>
            </a:pPr>
            <a:endParaRPr lang="ru-RU" altLang="ru-RU" sz="2000" dirty="0" smtClean="0">
              <a:solidFill>
                <a:srgbClr val="0000CC"/>
              </a:solidFill>
            </a:endParaRPr>
          </a:p>
        </p:txBody>
      </p:sp>
      <p:sp>
        <p:nvSpPr>
          <p:cNvPr id="30724" name="Заголовок 1"/>
          <p:cNvSpPr txBox="1">
            <a:spLocks/>
          </p:cNvSpPr>
          <p:nvPr/>
        </p:nvSpPr>
        <p:spPr bwMode="auto">
          <a:xfrm>
            <a:off x="-180975" y="0"/>
            <a:ext cx="9324975"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eaLnBrk="1" hangingPunct="1"/>
            <a:endParaRPr lang="ru-RU" altLang="ru-RU" sz="2800" b="1">
              <a:solidFill>
                <a:srgbClr val="0070C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Заголовок 1"/>
          <p:cNvSpPr>
            <a:spLocks noGrp="1"/>
          </p:cNvSpPr>
          <p:nvPr>
            <p:ph type="title" idx="4294967295"/>
          </p:nvPr>
        </p:nvSpPr>
        <p:spPr>
          <a:xfrm>
            <a:off x="0" y="0"/>
            <a:ext cx="9144000" cy="649288"/>
          </a:xfrm>
        </p:spPr>
        <p:txBody>
          <a:bodyPr/>
          <a:lstStyle/>
          <a:p>
            <a:pPr algn="l" eaLnBrk="1" hangingPunct="1">
              <a:lnSpc>
                <a:spcPct val="85000"/>
              </a:lnSpc>
            </a:pPr>
            <a:r>
              <a:rPr lang="ru-RU" altLang="ru-RU" sz="2800" b="1" smtClean="0">
                <a:solidFill>
                  <a:srgbClr val="0070C0"/>
                </a:solidFill>
              </a:rPr>
              <a:t/>
            </a:r>
            <a:br>
              <a:rPr lang="ru-RU" altLang="ru-RU" sz="2800" b="1" smtClean="0">
                <a:solidFill>
                  <a:srgbClr val="0070C0"/>
                </a:solidFill>
              </a:rPr>
            </a:br>
            <a:r>
              <a:rPr lang="ru-RU" altLang="ru-RU" sz="2800" b="1" smtClean="0">
                <a:solidFill>
                  <a:srgbClr val="0070C0"/>
                </a:solidFill>
              </a:rPr>
              <a:t/>
            </a:r>
            <a:br>
              <a:rPr lang="ru-RU" altLang="ru-RU" sz="2800" b="1" smtClean="0">
                <a:solidFill>
                  <a:srgbClr val="0070C0"/>
                </a:solidFill>
              </a:rPr>
            </a:br>
            <a:endParaRPr lang="ru-RU" altLang="ru-RU" sz="2800" b="1" smtClean="0">
              <a:solidFill>
                <a:srgbClr val="0070C0"/>
              </a:solidFill>
            </a:endParaRPr>
          </a:p>
        </p:txBody>
      </p:sp>
      <p:sp>
        <p:nvSpPr>
          <p:cNvPr id="16387" name="Объект 2"/>
          <p:cNvSpPr>
            <a:spLocks noGrp="1"/>
          </p:cNvSpPr>
          <p:nvPr>
            <p:ph idx="4294967295"/>
          </p:nvPr>
        </p:nvSpPr>
        <p:spPr>
          <a:xfrm>
            <a:off x="0" y="188913"/>
            <a:ext cx="9144000" cy="6669087"/>
          </a:xfrm>
        </p:spPr>
        <p:txBody>
          <a:bodyPr/>
          <a:lstStyle/>
          <a:p>
            <a:pPr hangingPunct="1">
              <a:buFontTx/>
              <a:buNone/>
              <a:defRPr/>
            </a:pPr>
            <a:r>
              <a:rPr lang="ru-RU" sz="2000" b="1" dirty="0" smtClean="0"/>
              <a:t>    </a:t>
            </a:r>
            <a:r>
              <a:rPr lang="ru-RU" sz="2200" b="1" dirty="0" smtClean="0">
                <a:solidFill>
                  <a:srgbClr val="0070C0"/>
                </a:solidFill>
              </a:rPr>
              <a:t>Парадигма объектно-ориентированного программирования</a:t>
            </a:r>
            <a:endParaRPr lang="ru-RU" sz="2200" dirty="0" smtClean="0">
              <a:solidFill>
                <a:srgbClr val="0070C0"/>
              </a:solidFill>
            </a:endParaRPr>
          </a:p>
          <a:p>
            <a:pPr>
              <a:buFontTx/>
              <a:buNone/>
              <a:defRPr/>
            </a:pPr>
            <a:r>
              <a:rPr lang="ru-RU" sz="2000" dirty="0" smtClean="0"/>
              <a:t>    </a:t>
            </a:r>
            <a:r>
              <a:rPr lang="ru-RU" sz="2000" b="1" dirty="0" smtClean="0"/>
              <a:t>ООП — парадигма основана на представлении предметной области в виде системы взаимосвязанных абстрактных </a:t>
            </a:r>
            <a:r>
              <a:rPr lang="ru-RU" sz="2000" b="1" i="1" dirty="0" smtClean="0"/>
              <a:t>объектов</a:t>
            </a:r>
            <a:r>
              <a:rPr lang="ru-RU" sz="2000" b="1" dirty="0" smtClean="0"/>
              <a:t> и их реализаций.     </a:t>
            </a:r>
            <a:r>
              <a:rPr lang="ru-RU" sz="2000" b="1" dirty="0" smtClean="0">
                <a:solidFill>
                  <a:srgbClr val="0070C0"/>
                </a:solidFill>
              </a:rPr>
              <a:t>Принципы ООП</a:t>
            </a:r>
            <a:r>
              <a:rPr lang="ru-RU" sz="2000" b="1" dirty="0" smtClean="0"/>
              <a:t>:</a:t>
            </a:r>
          </a:p>
          <a:p>
            <a:pPr>
              <a:buFontTx/>
              <a:buNone/>
              <a:defRPr/>
            </a:pPr>
            <a:r>
              <a:rPr lang="ru-RU" sz="2000" b="1" dirty="0" smtClean="0"/>
              <a:t>     - классы (классификация)  объектов, </a:t>
            </a:r>
            <a:r>
              <a:rPr lang="ru-RU" sz="2000" b="1" dirty="0" err="1" smtClean="0"/>
              <a:t>суперулассы</a:t>
            </a:r>
            <a:r>
              <a:rPr lang="ru-RU" sz="2000" b="1" dirty="0" smtClean="0"/>
              <a:t>;</a:t>
            </a:r>
          </a:p>
          <a:p>
            <a:pPr>
              <a:buFontTx/>
              <a:buNone/>
              <a:defRPr/>
            </a:pPr>
            <a:r>
              <a:rPr lang="ru-RU" sz="2000" b="1" i="1" dirty="0" smtClean="0"/>
              <a:t>     -  наследование — </a:t>
            </a:r>
            <a:r>
              <a:rPr lang="ru-RU" sz="2000" b="1" dirty="0" smtClean="0"/>
              <a:t>механизм установления отношений «потомок — предок» (порождать один класс от другого с сохранением всех свойств и методов класса-предка);</a:t>
            </a:r>
          </a:p>
          <a:p>
            <a:pPr>
              <a:buFontTx/>
              <a:buNone/>
              <a:defRPr/>
            </a:pPr>
            <a:r>
              <a:rPr lang="ru-RU" sz="2000" b="1" i="1" dirty="0" smtClean="0"/>
              <a:t>     - инкапсуляция</a:t>
            </a:r>
            <a:r>
              <a:rPr lang="ru-RU" sz="2000" b="1" dirty="0" smtClean="0"/>
              <a:t> — свойство сокрытия реализации класса;</a:t>
            </a:r>
          </a:p>
          <a:p>
            <a:pPr>
              <a:buFontTx/>
              <a:buNone/>
              <a:defRPr/>
            </a:pPr>
            <a:r>
              <a:rPr lang="ru-RU" sz="2000" b="1" i="1" dirty="0" smtClean="0"/>
              <a:t>     - абстракция</a:t>
            </a:r>
            <a:r>
              <a:rPr lang="ru-RU" sz="2000" b="1" dirty="0" smtClean="0"/>
              <a:t> — описание взаимодействия  в терминах сообщений/событий  предметной области;</a:t>
            </a:r>
          </a:p>
          <a:p>
            <a:pPr>
              <a:buFontTx/>
              <a:buNone/>
              <a:defRPr/>
            </a:pPr>
            <a:r>
              <a:rPr lang="ru-RU" sz="2000" b="1" i="1" dirty="0" smtClean="0"/>
              <a:t>     - полиморфизм</a:t>
            </a:r>
            <a:r>
              <a:rPr lang="ru-RU" sz="2000" b="1" dirty="0" smtClean="0"/>
              <a:t> — возможность подмены в сценарии взаимодействия объектов одного класса другим объектом со сходной структурой.</a:t>
            </a:r>
          </a:p>
          <a:p>
            <a:pPr>
              <a:buFontTx/>
              <a:buNone/>
              <a:defRPr/>
            </a:pPr>
            <a:r>
              <a:rPr lang="ru-RU" sz="2000" dirty="0" smtClean="0"/>
              <a:t>-----------------------------------------</a:t>
            </a:r>
          </a:p>
          <a:p>
            <a:pPr hangingPunct="1">
              <a:buFontTx/>
              <a:buNone/>
              <a:defRPr/>
            </a:pPr>
            <a:r>
              <a:rPr lang="ru-RU" sz="2000" dirty="0" smtClean="0"/>
              <a:t>    </a:t>
            </a:r>
            <a:r>
              <a:rPr lang="ru-RU" sz="1800" b="1" dirty="0" smtClean="0"/>
              <a:t> </a:t>
            </a:r>
            <a:r>
              <a:rPr lang="ru-RU" sz="1800" b="1" i="1" dirty="0" smtClean="0"/>
              <a:t>Буч Г.</a:t>
            </a:r>
            <a:r>
              <a:rPr lang="ru-RU" sz="1800" b="1" dirty="0" smtClean="0"/>
              <a:t> Объектно-ориентированный анализ. М. : Бином, 1998;</a:t>
            </a:r>
          </a:p>
          <a:p>
            <a:pPr hangingPunct="1">
              <a:buFontTx/>
              <a:buNone/>
              <a:defRPr/>
            </a:pPr>
            <a:r>
              <a:rPr lang="ru-RU" sz="1800" b="1" dirty="0" smtClean="0"/>
              <a:t>     </a:t>
            </a:r>
            <a:r>
              <a:rPr lang="ru-RU" sz="1800" b="1" i="1" dirty="0" smtClean="0"/>
              <a:t>Буч Г., </a:t>
            </a:r>
            <a:r>
              <a:rPr lang="ru-RU" sz="1800" b="1" i="1" dirty="0" err="1" smtClean="0"/>
              <a:t>Рамбо</a:t>
            </a:r>
            <a:r>
              <a:rPr lang="ru-RU" sz="1800" b="1" i="1" dirty="0" smtClean="0"/>
              <a:t> Д., Джекобсон А.</a:t>
            </a:r>
            <a:r>
              <a:rPr lang="ru-RU" sz="1800" b="1" dirty="0" smtClean="0"/>
              <a:t> Язык UML. Руководство пользователя : пер. с англ. М. : ДМК, 2000.</a:t>
            </a:r>
          </a:p>
          <a:p>
            <a:pPr>
              <a:buFontTx/>
              <a:buNone/>
              <a:defRPr/>
            </a:pPr>
            <a:endParaRPr lang="ru-RU" sz="2000" b="1" i="1" dirty="0" smtClean="0"/>
          </a:p>
          <a:p>
            <a:pPr marL="609600" indent="-609600" eaLnBrk="1" hangingPunct="1">
              <a:buFontTx/>
              <a:buNone/>
              <a:defRPr/>
            </a:pPr>
            <a:endParaRPr lang="en-US" altLang="ru-RU" sz="2000" dirty="0" smtClean="0">
              <a:solidFill>
                <a:srgbClr val="0000CC"/>
              </a:solidFill>
            </a:endParaRPr>
          </a:p>
          <a:p>
            <a:pPr marL="609600" indent="-609600" eaLnBrk="1" hangingPunct="1">
              <a:buFontTx/>
              <a:buNone/>
              <a:defRPr/>
            </a:pPr>
            <a:endParaRPr lang="en-US" altLang="ru-RU" sz="2000" dirty="0" smtClean="0">
              <a:solidFill>
                <a:srgbClr val="0000CC"/>
              </a:solidFill>
            </a:endParaRPr>
          </a:p>
          <a:p>
            <a:pPr marL="609600" indent="-609600" eaLnBrk="1" hangingPunct="1">
              <a:buFontTx/>
              <a:buNone/>
              <a:defRPr/>
            </a:pPr>
            <a:endParaRPr lang="ru-RU" altLang="ru-RU" sz="2000" dirty="0" smtClean="0">
              <a:solidFill>
                <a:srgbClr val="0000CC"/>
              </a:solidFill>
            </a:endParaRPr>
          </a:p>
        </p:txBody>
      </p:sp>
      <p:sp>
        <p:nvSpPr>
          <p:cNvPr id="31748" name="Заголовок 1"/>
          <p:cNvSpPr txBox="1">
            <a:spLocks/>
          </p:cNvSpPr>
          <p:nvPr/>
        </p:nvSpPr>
        <p:spPr bwMode="auto">
          <a:xfrm>
            <a:off x="-180975" y="0"/>
            <a:ext cx="9324975"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eaLnBrk="1" hangingPunct="1"/>
            <a:endParaRPr lang="ru-RU" altLang="ru-RU" sz="2800" b="1">
              <a:solidFill>
                <a:srgbClr val="0070C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Заголовок 1"/>
          <p:cNvSpPr>
            <a:spLocks noGrp="1"/>
          </p:cNvSpPr>
          <p:nvPr>
            <p:ph type="title" idx="4294967295"/>
          </p:nvPr>
        </p:nvSpPr>
        <p:spPr>
          <a:xfrm>
            <a:off x="755650" y="0"/>
            <a:ext cx="9144000" cy="649288"/>
          </a:xfrm>
        </p:spPr>
        <p:txBody>
          <a:bodyPr/>
          <a:lstStyle/>
          <a:p>
            <a:pPr algn="l" eaLnBrk="1" hangingPunct="1">
              <a:lnSpc>
                <a:spcPct val="85000"/>
              </a:lnSpc>
            </a:pPr>
            <a:r>
              <a:rPr lang="ru-RU" altLang="ru-RU" sz="2800" b="1" smtClean="0">
                <a:solidFill>
                  <a:srgbClr val="0070C0"/>
                </a:solidFill>
              </a:rPr>
              <a:t/>
            </a:r>
            <a:br>
              <a:rPr lang="ru-RU" altLang="ru-RU" sz="2800" b="1" smtClean="0">
                <a:solidFill>
                  <a:srgbClr val="0070C0"/>
                </a:solidFill>
              </a:rPr>
            </a:br>
            <a:r>
              <a:rPr lang="ru-RU" altLang="ru-RU" sz="2800" b="1" smtClean="0">
                <a:solidFill>
                  <a:srgbClr val="0070C0"/>
                </a:solidFill>
              </a:rPr>
              <a:t/>
            </a:r>
            <a:br>
              <a:rPr lang="ru-RU" altLang="ru-RU" sz="2800" b="1" smtClean="0">
                <a:solidFill>
                  <a:srgbClr val="0070C0"/>
                </a:solidFill>
              </a:rPr>
            </a:br>
            <a:r>
              <a:rPr lang="ru-RU" altLang="ru-RU" sz="2800" b="1" smtClean="0">
                <a:solidFill>
                  <a:srgbClr val="0070C0"/>
                </a:solidFill>
              </a:rPr>
              <a:t>   </a:t>
            </a:r>
            <a:r>
              <a:rPr lang="ru-RU" altLang="ru-RU" sz="2400" b="1" smtClean="0">
                <a:solidFill>
                  <a:srgbClr val="0070C0"/>
                </a:solidFill>
              </a:rPr>
              <a:t>Парадигмы </a:t>
            </a:r>
            <a:br>
              <a:rPr lang="ru-RU" altLang="ru-RU" sz="2400" b="1" smtClean="0">
                <a:solidFill>
                  <a:srgbClr val="0070C0"/>
                </a:solidFill>
              </a:rPr>
            </a:br>
            <a:r>
              <a:rPr lang="en-US" altLang="ru-RU" sz="2800" b="1" smtClean="0">
                <a:solidFill>
                  <a:srgbClr val="0070C0"/>
                </a:solidFill>
              </a:rPr>
              <a:t/>
            </a:r>
            <a:br>
              <a:rPr lang="en-US" altLang="ru-RU" sz="2800" b="1" smtClean="0">
                <a:solidFill>
                  <a:srgbClr val="0070C0"/>
                </a:solidFill>
              </a:rPr>
            </a:br>
            <a:endParaRPr lang="ru-RU" altLang="ru-RU" sz="2800" b="1" smtClean="0">
              <a:solidFill>
                <a:srgbClr val="0070C0"/>
              </a:solidFill>
            </a:endParaRPr>
          </a:p>
        </p:txBody>
      </p:sp>
      <p:sp>
        <p:nvSpPr>
          <p:cNvPr id="16387" name="Объект 2"/>
          <p:cNvSpPr>
            <a:spLocks noGrp="1"/>
          </p:cNvSpPr>
          <p:nvPr>
            <p:ph idx="4294967295"/>
          </p:nvPr>
        </p:nvSpPr>
        <p:spPr>
          <a:xfrm>
            <a:off x="0" y="549275"/>
            <a:ext cx="9144000" cy="6308725"/>
          </a:xfrm>
        </p:spPr>
        <p:txBody>
          <a:bodyPr/>
          <a:lstStyle/>
          <a:p>
            <a:pPr>
              <a:buFontTx/>
              <a:buNone/>
              <a:defRPr/>
            </a:pPr>
            <a:r>
              <a:rPr lang="ru-RU" sz="2000" b="1" dirty="0" smtClean="0"/>
              <a:t>     </a:t>
            </a:r>
            <a:r>
              <a:rPr lang="ru-RU" sz="2400" b="1" dirty="0" smtClean="0">
                <a:solidFill>
                  <a:srgbClr val="0070C0"/>
                </a:solidFill>
              </a:rPr>
              <a:t>Парадигмы событийно-управляемого</a:t>
            </a:r>
            <a:r>
              <a:rPr lang="ru-RU" sz="2400" b="1" dirty="0" smtClean="0"/>
              <a:t> программирования</a:t>
            </a:r>
            <a:r>
              <a:rPr lang="en-US" sz="2400" dirty="0" smtClean="0"/>
              <a:t> </a:t>
            </a:r>
            <a:r>
              <a:rPr lang="ru-RU" sz="2400" b="1" dirty="0" smtClean="0"/>
              <a:t>основываются на концепции организации </a:t>
            </a:r>
            <a:r>
              <a:rPr lang="ru-RU" sz="2400" b="1" i="1" dirty="0" smtClean="0"/>
              <a:t>«внутреннего» потока управления</a:t>
            </a:r>
            <a:r>
              <a:rPr lang="ru-RU" sz="2400" b="1" dirty="0" smtClean="0"/>
              <a:t> путем выполнения инструкций программы, не связанных с наступлением событий вне ее.</a:t>
            </a:r>
            <a:endParaRPr lang="en-US" sz="2400" b="1" dirty="0" smtClean="0"/>
          </a:p>
          <a:p>
            <a:pPr>
              <a:buFontTx/>
              <a:buNone/>
              <a:defRPr/>
            </a:pPr>
            <a:r>
              <a:rPr lang="ru-RU" sz="2400" b="1" dirty="0" smtClean="0"/>
              <a:t>    </a:t>
            </a:r>
            <a:r>
              <a:rPr lang="ru-RU" sz="2400" b="1" dirty="0" smtClean="0">
                <a:solidFill>
                  <a:srgbClr val="0070C0"/>
                </a:solidFill>
              </a:rPr>
              <a:t> Событийное программирование</a:t>
            </a:r>
            <a:r>
              <a:rPr lang="ru-RU" sz="2400" b="1" dirty="0" smtClean="0"/>
              <a:t> (</a:t>
            </a:r>
            <a:r>
              <a:rPr lang="en-US" sz="2400" b="1" i="1" dirty="0" smtClean="0"/>
              <a:t>event</a:t>
            </a:r>
            <a:r>
              <a:rPr lang="ru-RU" sz="2400" b="1" i="1" dirty="0" smtClean="0"/>
              <a:t>-</a:t>
            </a:r>
            <a:r>
              <a:rPr lang="en-US" sz="2400" b="1" i="1" dirty="0" smtClean="0"/>
              <a:t>oriented</a:t>
            </a:r>
            <a:r>
              <a:rPr lang="ru-RU" sz="2400" b="1" dirty="0" smtClean="0"/>
              <a:t>, </a:t>
            </a:r>
            <a:r>
              <a:rPr lang="en-US" sz="2400" b="1" i="1" dirty="0" smtClean="0"/>
              <a:t>event</a:t>
            </a:r>
            <a:r>
              <a:rPr lang="ru-RU" sz="2400" b="1" i="1" dirty="0" smtClean="0"/>
              <a:t>-</a:t>
            </a:r>
            <a:r>
              <a:rPr lang="en-US" sz="2400" b="1" i="1" dirty="0" smtClean="0"/>
              <a:t>based</a:t>
            </a:r>
            <a:r>
              <a:rPr lang="ru-RU" sz="2400" b="1" dirty="0" smtClean="0"/>
              <a:t> или </a:t>
            </a:r>
            <a:r>
              <a:rPr lang="en-US" sz="2400" b="1" i="1" dirty="0" smtClean="0"/>
              <a:t>event</a:t>
            </a:r>
            <a:r>
              <a:rPr lang="ru-RU" sz="2400" b="1" i="1" dirty="0" smtClean="0"/>
              <a:t>-</a:t>
            </a:r>
            <a:r>
              <a:rPr lang="en-US" sz="2400" b="1" i="1" dirty="0" smtClean="0"/>
              <a:t>driven programming</a:t>
            </a:r>
            <a:r>
              <a:rPr lang="ru-RU" sz="2400" b="1" dirty="0" smtClean="0"/>
              <a:t>), которое  заключается в подмене системных функций-триггеров «по умолчанию» нужными функциями, соответствующими каждому возможному событию. Программа состоит из ряда маленьких прикладных программ, называемых </a:t>
            </a:r>
            <a:r>
              <a:rPr lang="ru-RU" sz="2400" b="1" i="1" dirty="0" smtClean="0">
                <a:solidFill>
                  <a:srgbClr val="0070C0"/>
                </a:solidFill>
              </a:rPr>
              <a:t>обработчиками событий</a:t>
            </a:r>
            <a:r>
              <a:rPr lang="ru-RU" sz="2400" b="1" dirty="0" smtClean="0">
                <a:solidFill>
                  <a:srgbClr val="0070C0"/>
                </a:solidFill>
              </a:rPr>
              <a:t> </a:t>
            </a:r>
            <a:r>
              <a:rPr lang="ru-RU" sz="2400" b="1" dirty="0" smtClean="0"/>
              <a:t>и </a:t>
            </a:r>
            <a:r>
              <a:rPr lang="ru-RU" sz="2400" b="1" i="1" dirty="0" smtClean="0">
                <a:solidFill>
                  <a:srgbClr val="0070C0"/>
                </a:solidFill>
              </a:rPr>
              <a:t>диспетчера</a:t>
            </a:r>
            <a:r>
              <a:rPr lang="ru-RU" sz="2400" b="1" i="1" dirty="0" smtClean="0"/>
              <a:t> обработки </a:t>
            </a:r>
            <a:r>
              <a:rPr lang="ru-RU" sz="2400" b="1" dirty="0" smtClean="0"/>
              <a:t> очередей событий и имитирующих среду, управляемую прерываниями.  Тестирование операционных</a:t>
            </a:r>
          </a:p>
          <a:p>
            <a:pPr marL="0" indent="-609600" eaLnBrk="1" hangingPunct="1">
              <a:buFontTx/>
              <a:buNone/>
              <a:defRPr/>
            </a:pPr>
            <a:r>
              <a:rPr lang="ru-RU" altLang="ru-RU" sz="2400" b="1" dirty="0" smtClean="0">
                <a:solidFill>
                  <a:srgbClr val="0000CC"/>
                </a:solidFill>
              </a:rPr>
              <a:t>     </a:t>
            </a:r>
            <a:r>
              <a:rPr lang="ru-RU" sz="2400" b="1" dirty="0" smtClean="0"/>
              <a:t>(сценарных) профилей программ и размера ПП по FPA.</a:t>
            </a:r>
            <a:endParaRPr lang="en-US" altLang="ru-RU" sz="2400" dirty="0" smtClean="0">
              <a:solidFill>
                <a:srgbClr val="0000CC"/>
              </a:solidFill>
            </a:endParaRPr>
          </a:p>
          <a:p>
            <a:pPr marL="609600" indent="-609600" eaLnBrk="1" hangingPunct="1">
              <a:buFontTx/>
              <a:buNone/>
              <a:defRPr/>
            </a:pPr>
            <a:endParaRPr lang="ru-RU" altLang="ru-RU" sz="2000" dirty="0" smtClean="0">
              <a:solidFill>
                <a:srgbClr val="0000CC"/>
              </a:solidFill>
            </a:endParaRPr>
          </a:p>
        </p:txBody>
      </p:sp>
      <p:sp>
        <p:nvSpPr>
          <p:cNvPr id="32772" name="Заголовок 1"/>
          <p:cNvSpPr txBox="1">
            <a:spLocks/>
          </p:cNvSpPr>
          <p:nvPr/>
        </p:nvSpPr>
        <p:spPr bwMode="auto">
          <a:xfrm>
            <a:off x="-180975" y="0"/>
            <a:ext cx="9324975"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eaLnBrk="1" hangingPunct="1"/>
            <a:endParaRPr lang="ru-RU" altLang="ru-RU" sz="2800" b="1">
              <a:solidFill>
                <a:srgbClr val="0070C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Заголовок 1"/>
          <p:cNvSpPr>
            <a:spLocks noGrp="1"/>
          </p:cNvSpPr>
          <p:nvPr>
            <p:ph type="title" idx="4294967295"/>
          </p:nvPr>
        </p:nvSpPr>
        <p:spPr>
          <a:xfrm>
            <a:off x="0" y="0"/>
            <a:ext cx="9144000" cy="1071563"/>
          </a:xfrm>
        </p:spPr>
        <p:txBody>
          <a:bodyPr/>
          <a:lstStyle/>
          <a:p>
            <a:pPr algn="l" eaLnBrk="1" hangingPunct="1">
              <a:lnSpc>
                <a:spcPct val="85000"/>
              </a:lnSpc>
            </a:pPr>
            <a:r>
              <a:rPr lang="ru-RU" altLang="ru-RU" sz="2800" b="1" smtClean="0">
                <a:solidFill>
                  <a:srgbClr val="0070C0"/>
                </a:solidFill>
              </a:rPr>
              <a:t/>
            </a:r>
            <a:br>
              <a:rPr lang="ru-RU" altLang="ru-RU" sz="2800" b="1" smtClean="0">
                <a:solidFill>
                  <a:srgbClr val="0070C0"/>
                </a:solidFill>
              </a:rPr>
            </a:br>
            <a:r>
              <a:rPr lang="ru-RU" altLang="ru-RU" sz="2800" b="1" smtClean="0">
                <a:solidFill>
                  <a:srgbClr val="0070C0"/>
                </a:solidFill>
              </a:rPr>
              <a:t/>
            </a:r>
            <a:br>
              <a:rPr lang="ru-RU" altLang="ru-RU" sz="2800" b="1" smtClean="0">
                <a:solidFill>
                  <a:srgbClr val="0070C0"/>
                </a:solidFill>
              </a:rPr>
            </a:br>
            <a:r>
              <a:rPr lang="ru-RU" altLang="ru-RU" sz="2800" b="1" smtClean="0">
                <a:solidFill>
                  <a:srgbClr val="0070C0"/>
                </a:solidFill>
              </a:rPr>
              <a:t> </a:t>
            </a:r>
            <a:r>
              <a:rPr lang="en-US" altLang="ru-RU" sz="2800" b="1" smtClean="0">
                <a:solidFill>
                  <a:srgbClr val="0070C0"/>
                </a:solidFill>
              </a:rPr>
              <a:t/>
            </a:r>
            <a:br>
              <a:rPr lang="en-US" altLang="ru-RU" sz="2800" b="1" smtClean="0">
                <a:solidFill>
                  <a:srgbClr val="0070C0"/>
                </a:solidFill>
              </a:rPr>
            </a:br>
            <a:endParaRPr lang="ru-RU" altLang="ru-RU" sz="2800" b="1" smtClean="0">
              <a:solidFill>
                <a:srgbClr val="0070C0"/>
              </a:solidFill>
            </a:endParaRPr>
          </a:p>
        </p:txBody>
      </p:sp>
      <p:sp>
        <p:nvSpPr>
          <p:cNvPr id="16387" name="Объект 2"/>
          <p:cNvSpPr>
            <a:spLocks noGrp="1"/>
          </p:cNvSpPr>
          <p:nvPr>
            <p:ph idx="4294967295"/>
          </p:nvPr>
        </p:nvSpPr>
        <p:spPr>
          <a:xfrm>
            <a:off x="0" y="549275"/>
            <a:ext cx="9144000" cy="6308725"/>
          </a:xfrm>
        </p:spPr>
        <p:txBody>
          <a:bodyPr/>
          <a:lstStyle/>
          <a:p>
            <a:pPr>
              <a:buFontTx/>
              <a:buNone/>
              <a:defRPr/>
            </a:pPr>
            <a:r>
              <a:rPr lang="ru-RU" sz="2000" b="1" dirty="0" smtClean="0"/>
              <a:t>    </a:t>
            </a:r>
            <a:r>
              <a:rPr lang="ru-RU" sz="2000" b="1" dirty="0" smtClean="0">
                <a:solidFill>
                  <a:srgbClr val="0070C0"/>
                </a:solidFill>
              </a:rPr>
              <a:t>Согласованное программирование и параллельные вычисления</a:t>
            </a:r>
            <a:endParaRPr lang="ru-RU" sz="2000" dirty="0" smtClean="0">
              <a:solidFill>
                <a:srgbClr val="0070C0"/>
              </a:solidFill>
            </a:endParaRPr>
          </a:p>
          <a:p>
            <a:pPr>
              <a:buFontTx/>
              <a:buNone/>
              <a:defRPr/>
            </a:pPr>
            <a:r>
              <a:rPr lang="ru-RU" sz="2000" b="1" dirty="0" smtClean="0"/>
              <a:t>     Для повышения производительности компьютеров проводится распараллеливание потока команд или потока данных. Распараллеливание данных подразумевает применение одной операции сразу к нескольким элементам массива данных, а параллелизм задач — разбиение вычислительного процесса на несколько подзадач (процессов), каждый из которых выполняется на своем процессоре. </a:t>
            </a:r>
          </a:p>
          <a:p>
            <a:pPr>
              <a:buFontTx/>
              <a:buNone/>
              <a:defRPr/>
            </a:pPr>
            <a:r>
              <a:rPr lang="ru-RU" sz="2000" b="1" i="1" dirty="0" smtClean="0"/>
              <a:t>     </a:t>
            </a:r>
            <a:r>
              <a:rPr lang="ru-RU" sz="2000" b="1" i="1" dirty="0" smtClean="0">
                <a:solidFill>
                  <a:srgbClr val="0070C0"/>
                </a:solidFill>
              </a:rPr>
              <a:t>Согласованное программированию</a:t>
            </a:r>
            <a:r>
              <a:rPr lang="ru-RU" sz="2000" b="1" dirty="0" smtClean="0"/>
              <a:t> (</a:t>
            </a:r>
            <a:r>
              <a:rPr lang="en-US" sz="2000" b="1" i="1" dirty="0" smtClean="0"/>
              <a:t>concurrent programming</a:t>
            </a:r>
            <a:r>
              <a:rPr lang="ru-RU" sz="2000" b="1" dirty="0" smtClean="0"/>
              <a:t>) –это взаимодействие некоторых одновременно работающих вычислителей (нескольких процессоров или многоядерных процессоров). Подходы -</a:t>
            </a:r>
            <a:r>
              <a:rPr lang="ru-RU" sz="2000" b="1" i="1" dirty="0" smtClean="0"/>
              <a:t>обмен сообщениями</a:t>
            </a:r>
            <a:r>
              <a:rPr lang="ru-RU" sz="2000" b="1" dirty="0" smtClean="0"/>
              <a:t>, использование </a:t>
            </a:r>
            <a:r>
              <a:rPr lang="ru-RU" sz="2000" b="1" i="1" dirty="0" smtClean="0"/>
              <a:t>разделяемой памяти и  стандарт POSIX</a:t>
            </a:r>
            <a:r>
              <a:rPr lang="ru-RU" sz="2000" b="1" dirty="0" smtClean="0"/>
              <a:t>.</a:t>
            </a:r>
          </a:p>
          <a:p>
            <a:pPr>
              <a:buFontTx/>
              <a:buNone/>
              <a:defRPr/>
            </a:pPr>
            <a:r>
              <a:rPr lang="ru-RU" sz="2000" b="1" i="1" dirty="0" smtClean="0"/>
              <a:t>     </a:t>
            </a:r>
            <a:r>
              <a:rPr lang="ru-RU" sz="2000" b="1" i="1" dirty="0" smtClean="0">
                <a:solidFill>
                  <a:srgbClr val="0070C0"/>
                </a:solidFill>
              </a:rPr>
              <a:t>Параллельное программированию</a:t>
            </a:r>
            <a:r>
              <a:rPr lang="ru-RU" sz="2000" b="1" dirty="0" smtClean="0">
                <a:solidFill>
                  <a:srgbClr val="0070C0"/>
                </a:solidFill>
              </a:rPr>
              <a:t> </a:t>
            </a:r>
            <a:r>
              <a:rPr lang="ru-RU" sz="2000" b="1" dirty="0" smtClean="0"/>
              <a:t>(</a:t>
            </a:r>
            <a:r>
              <a:rPr lang="en-US" sz="2000" b="1" i="1" dirty="0" smtClean="0"/>
              <a:t>parallel programming</a:t>
            </a:r>
            <a:r>
              <a:rPr lang="ru-RU" sz="2000" b="1" i="1" dirty="0" smtClean="0"/>
              <a:t>)</a:t>
            </a:r>
            <a:r>
              <a:rPr lang="ru-RU" sz="2000" b="1" dirty="0" smtClean="0"/>
              <a:t> или параллельные вычисления —</a:t>
            </a:r>
            <a:r>
              <a:rPr lang="ru-RU" sz="2000" b="1" i="1" dirty="0" smtClean="0"/>
              <a:t> </a:t>
            </a:r>
            <a:r>
              <a:rPr lang="en-US" sz="2000" b="1" i="1" dirty="0" smtClean="0"/>
              <a:t>parallel computing</a:t>
            </a:r>
            <a:r>
              <a:rPr lang="ru-RU" sz="2000" b="1" dirty="0" smtClean="0"/>
              <a:t>)  включает параллельные потоки, порождение и обработка асинхронных событий.</a:t>
            </a:r>
            <a:endParaRPr lang="en-US" altLang="ru-RU" sz="2000" b="1" dirty="0" smtClean="0">
              <a:solidFill>
                <a:srgbClr val="0000CC"/>
              </a:solidFill>
            </a:endParaRPr>
          </a:p>
          <a:p>
            <a:pPr marL="609600" indent="-609600" eaLnBrk="1" hangingPunct="1">
              <a:buFontTx/>
              <a:buNone/>
              <a:defRPr/>
            </a:pPr>
            <a:r>
              <a:rPr lang="ru-RU" sz="2000" i="1" dirty="0" smtClean="0"/>
              <a:t>      </a:t>
            </a:r>
            <a:r>
              <a:rPr lang="ru-RU" sz="1200" b="1" i="1" dirty="0" smtClean="0"/>
              <a:t>Рыбаков А., Золотарев С.</a:t>
            </a:r>
            <a:r>
              <a:rPr lang="ru-RU" sz="1200" b="1" dirty="0" smtClean="0"/>
              <a:t> Программное обеспечение многоядерных систем. </a:t>
            </a:r>
            <a:r>
              <a:rPr lang="en-US" sz="1200" b="1" dirty="0" smtClean="0"/>
              <a:t>URL:  http://old.osp.ru/os/2006/02/012.htm.</a:t>
            </a:r>
            <a:endParaRPr lang="en-US" altLang="ru-RU" sz="1200" b="1" dirty="0" smtClean="0">
              <a:solidFill>
                <a:srgbClr val="0000CC"/>
              </a:solidFill>
            </a:endParaRPr>
          </a:p>
          <a:p>
            <a:pPr marL="609600" indent="-609600" eaLnBrk="1" hangingPunct="1">
              <a:buFontTx/>
              <a:buNone/>
              <a:defRPr/>
            </a:pPr>
            <a:endParaRPr lang="en-US" altLang="ru-RU" sz="2000" dirty="0" smtClean="0">
              <a:solidFill>
                <a:srgbClr val="0000CC"/>
              </a:solidFill>
            </a:endParaRPr>
          </a:p>
          <a:p>
            <a:pPr marL="609600" indent="-609600" eaLnBrk="1" hangingPunct="1">
              <a:buFontTx/>
              <a:buNone/>
              <a:defRPr/>
            </a:pPr>
            <a:endParaRPr lang="en-US" altLang="ru-RU" sz="2000" dirty="0" smtClean="0">
              <a:solidFill>
                <a:srgbClr val="0000CC"/>
              </a:solidFill>
            </a:endParaRPr>
          </a:p>
          <a:p>
            <a:pPr marL="609600" indent="-609600" eaLnBrk="1" hangingPunct="1">
              <a:buFontTx/>
              <a:buNone/>
              <a:defRPr/>
            </a:pPr>
            <a:endParaRPr lang="ru-RU" altLang="ru-RU" sz="2000" dirty="0" smtClean="0">
              <a:solidFill>
                <a:srgbClr val="0000CC"/>
              </a:solidFill>
            </a:endParaRPr>
          </a:p>
        </p:txBody>
      </p:sp>
      <p:sp>
        <p:nvSpPr>
          <p:cNvPr id="33796" name="Заголовок 1"/>
          <p:cNvSpPr txBox="1">
            <a:spLocks/>
          </p:cNvSpPr>
          <p:nvPr/>
        </p:nvSpPr>
        <p:spPr bwMode="auto">
          <a:xfrm>
            <a:off x="-180975" y="0"/>
            <a:ext cx="9324975"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eaLnBrk="1" hangingPunct="1"/>
            <a:endParaRPr lang="ru-RU" altLang="ru-RU" sz="2800" b="1">
              <a:solidFill>
                <a:srgbClr val="0070C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Заголовок 1"/>
          <p:cNvSpPr>
            <a:spLocks noGrp="1"/>
          </p:cNvSpPr>
          <p:nvPr>
            <p:ph type="title" idx="4294967295"/>
          </p:nvPr>
        </p:nvSpPr>
        <p:spPr>
          <a:xfrm>
            <a:off x="0" y="0"/>
            <a:ext cx="9144000" cy="649288"/>
          </a:xfrm>
        </p:spPr>
        <p:txBody>
          <a:bodyPr/>
          <a:lstStyle/>
          <a:p>
            <a:pPr algn="l" eaLnBrk="1" hangingPunct="1">
              <a:lnSpc>
                <a:spcPct val="85000"/>
              </a:lnSpc>
            </a:pPr>
            <a:r>
              <a:rPr lang="ru-RU" altLang="ru-RU" sz="2800" b="1" smtClean="0">
                <a:solidFill>
                  <a:srgbClr val="0070C0"/>
                </a:solidFill>
              </a:rPr>
              <a:t/>
            </a:r>
            <a:br>
              <a:rPr lang="ru-RU" altLang="ru-RU" sz="2800" b="1" smtClean="0">
                <a:solidFill>
                  <a:srgbClr val="0070C0"/>
                </a:solidFill>
              </a:rPr>
            </a:br>
            <a:r>
              <a:rPr lang="ru-RU" altLang="ru-RU" sz="2800" b="1" smtClean="0"/>
              <a:t>    </a:t>
            </a:r>
            <a:r>
              <a:rPr lang="ru-RU" altLang="ru-RU" sz="2000" b="1" smtClean="0">
                <a:solidFill>
                  <a:srgbClr val="0070C0"/>
                </a:solidFill>
              </a:rPr>
              <a:t>Программирование по прототипу</a:t>
            </a:r>
            <a:r>
              <a:rPr lang="ru-RU" altLang="ru-RU" sz="2800" b="1" smtClean="0">
                <a:solidFill>
                  <a:srgbClr val="0070C0"/>
                </a:solidFill>
              </a:rPr>
              <a:t> </a:t>
            </a:r>
            <a:r>
              <a:rPr lang="en-US" altLang="ru-RU" sz="2800" b="1" smtClean="0">
                <a:solidFill>
                  <a:srgbClr val="0070C0"/>
                </a:solidFill>
              </a:rPr>
              <a:t/>
            </a:r>
            <a:br>
              <a:rPr lang="en-US" altLang="ru-RU" sz="2800" b="1" smtClean="0">
                <a:solidFill>
                  <a:srgbClr val="0070C0"/>
                </a:solidFill>
              </a:rPr>
            </a:br>
            <a:endParaRPr lang="ru-RU" altLang="ru-RU" sz="2800" b="1" smtClean="0">
              <a:solidFill>
                <a:srgbClr val="0070C0"/>
              </a:solidFill>
            </a:endParaRPr>
          </a:p>
        </p:txBody>
      </p:sp>
      <p:sp>
        <p:nvSpPr>
          <p:cNvPr id="16387" name="Объект 2"/>
          <p:cNvSpPr>
            <a:spLocks noGrp="1"/>
          </p:cNvSpPr>
          <p:nvPr>
            <p:ph idx="4294967295"/>
          </p:nvPr>
        </p:nvSpPr>
        <p:spPr>
          <a:xfrm>
            <a:off x="0" y="549275"/>
            <a:ext cx="9144000" cy="6308725"/>
          </a:xfrm>
        </p:spPr>
        <p:txBody>
          <a:bodyPr/>
          <a:lstStyle/>
          <a:p>
            <a:pPr>
              <a:buFontTx/>
              <a:buNone/>
              <a:defRPr/>
            </a:pPr>
            <a:r>
              <a:rPr lang="ru-RU" sz="2000" b="1" dirty="0" smtClean="0"/>
              <a:t>     В этом стиле программирования понятие класса отсутствует, а повторное использование (наследование) производится путем </a:t>
            </a:r>
            <a:r>
              <a:rPr lang="ru-RU" sz="2000" b="1" dirty="0" smtClean="0">
                <a:solidFill>
                  <a:srgbClr val="0070C0"/>
                </a:solidFill>
              </a:rPr>
              <a:t>клонирования </a:t>
            </a:r>
            <a:r>
              <a:rPr lang="ru-RU" sz="2000" b="1" dirty="0" smtClean="0"/>
              <a:t>существующего экземпляра объекта, как прототипа.</a:t>
            </a:r>
          </a:p>
          <a:p>
            <a:pPr>
              <a:buFontTx/>
              <a:buNone/>
              <a:defRPr/>
            </a:pPr>
            <a:r>
              <a:rPr lang="ru-RU" sz="2000" b="1" dirty="0" smtClean="0"/>
              <a:t>     </a:t>
            </a:r>
            <a:r>
              <a:rPr lang="ru-RU" sz="2000" b="1" dirty="0" smtClean="0">
                <a:solidFill>
                  <a:srgbClr val="0070C0"/>
                </a:solidFill>
              </a:rPr>
              <a:t>Стиль </a:t>
            </a:r>
            <a:r>
              <a:rPr lang="ru-RU" sz="2000" b="1" dirty="0" err="1" smtClean="0">
                <a:solidFill>
                  <a:srgbClr val="0070C0"/>
                </a:solidFill>
              </a:rPr>
              <a:t>прототипного</a:t>
            </a:r>
            <a:r>
              <a:rPr lang="ru-RU" sz="2000" b="1" dirty="0" smtClean="0">
                <a:solidFill>
                  <a:srgbClr val="0070C0"/>
                </a:solidFill>
              </a:rPr>
              <a:t> программирования </a:t>
            </a:r>
            <a:r>
              <a:rPr lang="ru-RU" sz="2000" b="1" dirty="0" smtClean="0"/>
              <a:t>– обеспечение  поведения небольшого количества «образцов», как «базовых» объектов при создании других объектов.</a:t>
            </a:r>
          </a:p>
          <a:p>
            <a:pPr>
              <a:buFontTx/>
              <a:buNone/>
              <a:defRPr/>
            </a:pPr>
            <a:r>
              <a:rPr lang="ru-RU" sz="2000" b="1" dirty="0" smtClean="0"/>
              <a:t>     Создание нового объекта выполняется путем </a:t>
            </a:r>
            <a:r>
              <a:rPr lang="ru-RU" sz="2000" b="1" i="1" dirty="0" smtClean="0"/>
              <a:t>клонирования</a:t>
            </a:r>
            <a:r>
              <a:rPr lang="ru-RU" sz="2000" b="1" dirty="0" smtClean="0"/>
              <a:t> существующего объекта либо создания объекта </a:t>
            </a:r>
            <a:r>
              <a:rPr lang="ru-RU" sz="2000" b="1" i="1" dirty="0" smtClean="0"/>
              <a:t>«с нуля» и </a:t>
            </a:r>
            <a:r>
              <a:rPr lang="ru-RU" sz="2000" b="1" dirty="0" smtClean="0"/>
              <a:t> дальнейшего получена  его  копии — клона, который  наследует все характеристики своего прототипа и становится самостоятельным, может изменяться без побочных эффектов. </a:t>
            </a:r>
          </a:p>
          <a:p>
            <a:pPr>
              <a:buFontTx/>
              <a:buNone/>
              <a:defRPr/>
            </a:pPr>
            <a:r>
              <a:rPr lang="ru-RU" sz="2000" b="1" dirty="0" smtClean="0"/>
              <a:t>     Каноническим примером </a:t>
            </a:r>
            <a:r>
              <a:rPr lang="ru-RU" sz="2000" b="1" dirty="0" err="1" smtClean="0"/>
              <a:t>прототипного</a:t>
            </a:r>
            <a:r>
              <a:rPr lang="ru-RU" sz="2000" b="1" dirty="0" smtClean="0"/>
              <a:t> языка является язык </a:t>
            </a:r>
            <a:r>
              <a:rPr lang="ru-RU" sz="2000" b="1" u="sng" dirty="0" err="1" smtClean="0">
                <a:solidFill>
                  <a:srgbClr val="0070C0"/>
                </a:solidFill>
                <a:hlinkClick r:id="rId3" tooltip="Self"/>
              </a:rPr>
              <a:t>Self</a:t>
            </a:r>
            <a:r>
              <a:rPr lang="ru-RU" sz="2000" b="1" dirty="0" smtClean="0"/>
              <a:t>. </a:t>
            </a:r>
          </a:p>
          <a:p>
            <a:pPr>
              <a:buFontTx/>
              <a:buNone/>
              <a:defRPr/>
            </a:pPr>
            <a:r>
              <a:rPr lang="ru-RU" sz="2000" b="1" dirty="0" smtClean="0"/>
              <a:t>     </a:t>
            </a:r>
            <a:r>
              <a:rPr lang="ru-RU" sz="2000" b="1" dirty="0" err="1" smtClean="0"/>
              <a:t>Прототипный</a:t>
            </a:r>
            <a:r>
              <a:rPr lang="ru-RU" sz="2000" b="1" dirty="0" smtClean="0"/>
              <a:t> стиль программирования положен  в основу таких языков программирования, как </a:t>
            </a:r>
            <a:r>
              <a:rPr lang="ru-RU" sz="2000" b="1" u="sng" dirty="0" err="1" smtClean="0">
                <a:solidFill>
                  <a:srgbClr val="0070C0"/>
                </a:solidFill>
                <a:hlinkClick r:id="rId4" tooltip="JavaScript"/>
              </a:rPr>
              <a:t>JavaScript</a:t>
            </a:r>
            <a:r>
              <a:rPr lang="ru-RU" sz="2000" b="1" dirty="0" smtClean="0">
                <a:solidFill>
                  <a:srgbClr val="0070C0"/>
                </a:solidFill>
              </a:rPr>
              <a:t>, </a:t>
            </a:r>
            <a:r>
              <a:rPr lang="ru-RU" sz="2000" b="1" u="sng" dirty="0" err="1" smtClean="0">
                <a:solidFill>
                  <a:srgbClr val="0070C0"/>
                </a:solidFill>
                <a:hlinkClick r:id="rId5" tooltip="Squeak"/>
              </a:rPr>
              <a:t>Squeak</a:t>
            </a:r>
            <a:r>
              <a:rPr lang="ru-RU" sz="2000" b="1" dirty="0" smtClean="0">
                <a:solidFill>
                  <a:srgbClr val="0070C0"/>
                </a:solidFill>
              </a:rPr>
              <a:t>, </a:t>
            </a:r>
            <a:r>
              <a:rPr lang="ru-RU" sz="2000" b="1" u="sng" dirty="0" err="1" smtClean="0">
                <a:solidFill>
                  <a:srgbClr val="0070C0"/>
                </a:solidFill>
                <a:hlinkClick r:id="rId6" tooltip="NewtonScript"/>
              </a:rPr>
              <a:t>NewtonScript</a:t>
            </a:r>
            <a:r>
              <a:rPr lang="ru-RU" sz="2000" b="1" dirty="0" smtClean="0">
                <a:solidFill>
                  <a:srgbClr val="0070C0"/>
                </a:solidFill>
              </a:rPr>
              <a:t>, </a:t>
            </a:r>
            <a:r>
              <a:rPr lang="ru-RU" sz="2000" b="1" u="sng" dirty="0" smtClean="0">
                <a:solidFill>
                  <a:srgbClr val="0070C0"/>
                </a:solidFill>
                <a:hlinkClick r:id="rId7" tooltip="MOO"/>
              </a:rPr>
              <a:t>MOO</a:t>
            </a:r>
            <a:r>
              <a:rPr lang="ru-RU" sz="2000" b="1" dirty="0" smtClean="0">
                <a:solidFill>
                  <a:srgbClr val="0070C0"/>
                </a:solidFill>
              </a:rPr>
              <a:t>, </a:t>
            </a:r>
            <a:r>
              <a:rPr lang="ru-RU" sz="2000" b="1" u="sng" dirty="0" smtClean="0">
                <a:solidFill>
                  <a:srgbClr val="0070C0"/>
                </a:solidFill>
                <a:hlinkClick r:id="rId8" tooltip="REBOL"/>
              </a:rPr>
              <a:t>REBOL</a:t>
            </a:r>
            <a:r>
              <a:rPr lang="ru-RU" sz="2000" b="1" dirty="0" smtClean="0">
                <a:solidFill>
                  <a:srgbClr val="0070C0"/>
                </a:solidFill>
              </a:rPr>
              <a:t>, </a:t>
            </a:r>
            <a:r>
              <a:rPr lang="ru-RU" sz="2000" b="1" u="sng" dirty="0" err="1" smtClean="0">
                <a:solidFill>
                  <a:srgbClr val="0070C0"/>
                </a:solidFill>
                <a:hlinkClick r:id="rId9" tooltip="Kevo"/>
              </a:rPr>
              <a:t>Kevo</a:t>
            </a:r>
            <a:r>
              <a:rPr lang="ru-RU" sz="2000" b="1" dirty="0" smtClean="0"/>
              <a:t> и др. </a:t>
            </a:r>
          </a:p>
          <a:p>
            <a:pPr>
              <a:buFontTx/>
              <a:buNone/>
              <a:defRPr/>
            </a:pPr>
            <a:endParaRPr lang="ru-RU" sz="2000" dirty="0" smtClean="0"/>
          </a:p>
          <a:p>
            <a:pPr marL="609600" indent="-609600" eaLnBrk="1" hangingPunct="1">
              <a:buFontTx/>
              <a:buNone/>
              <a:defRPr/>
            </a:pPr>
            <a:endParaRPr lang="en-US" altLang="ru-RU" sz="2000" dirty="0" smtClean="0">
              <a:solidFill>
                <a:srgbClr val="0000CC"/>
              </a:solidFill>
            </a:endParaRPr>
          </a:p>
          <a:p>
            <a:pPr marL="609600" indent="-609600" eaLnBrk="1" hangingPunct="1">
              <a:buFontTx/>
              <a:buNone/>
              <a:defRPr/>
            </a:pPr>
            <a:endParaRPr lang="en-US" altLang="ru-RU" sz="2000" dirty="0" smtClean="0">
              <a:solidFill>
                <a:srgbClr val="0000CC"/>
              </a:solidFill>
            </a:endParaRPr>
          </a:p>
          <a:p>
            <a:pPr marL="609600" indent="-609600" eaLnBrk="1" hangingPunct="1">
              <a:buFontTx/>
              <a:buNone/>
              <a:defRPr/>
            </a:pPr>
            <a:endParaRPr lang="ru-RU" altLang="ru-RU" sz="2000" dirty="0" smtClean="0">
              <a:solidFill>
                <a:srgbClr val="0000CC"/>
              </a:solidFill>
            </a:endParaRPr>
          </a:p>
        </p:txBody>
      </p:sp>
      <p:sp>
        <p:nvSpPr>
          <p:cNvPr id="34820" name="Заголовок 1"/>
          <p:cNvSpPr txBox="1">
            <a:spLocks/>
          </p:cNvSpPr>
          <p:nvPr/>
        </p:nvSpPr>
        <p:spPr bwMode="auto">
          <a:xfrm>
            <a:off x="-180975" y="0"/>
            <a:ext cx="9324975"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eaLnBrk="1" hangingPunct="1"/>
            <a:endParaRPr lang="ru-RU" altLang="ru-RU" sz="2800" b="1">
              <a:solidFill>
                <a:srgbClr val="0070C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Заголовок 1"/>
          <p:cNvSpPr>
            <a:spLocks noGrp="1"/>
          </p:cNvSpPr>
          <p:nvPr>
            <p:ph type="title" idx="4294967295"/>
          </p:nvPr>
        </p:nvSpPr>
        <p:spPr>
          <a:xfrm>
            <a:off x="0" y="-531813"/>
            <a:ext cx="9144000" cy="649288"/>
          </a:xfrm>
        </p:spPr>
        <p:txBody>
          <a:bodyPr/>
          <a:lstStyle/>
          <a:p>
            <a:pPr algn="l" eaLnBrk="1" hangingPunct="1">
              <a:lnSpc>
                <a:spcPct val="85000"/>
              </a:lnSpc>
            </a:pPr>
            <a:r>
              <a:rPr lang="ru-RU" altLang="ru-RU" sz="2800" b="1" smtClean="0">
                <a:solidFill>
                  <a:srgbClr val="0070C0"/>
                </a:solidFill>
              </a:rPr>
              <a:t/>
            </a:r>
            <a:br>
              <a:rPr lang="ru-RU" altLang="ru-RU" sz="2800" b="1" smtClean="0">
                <a:solidFill>
                  <a:srgbClr val="0070C0"/>
                </a:solidFill>
              </a:rPr>
            </a:br>
            <a:r>
              <a:rPr lang="ru-RU" altLang="ru-RU" sz="2800" b="1" smtClean="0">
                <a:solidFill>
                  <a:srgbClr val="0070C0"/>
                </a:solidFill>
              </a:rPr>
              <a:t/>
            </a:r>
            <a:br>
              <a:rPr lang="ru-RU" altLang="ru-RU" sz="2800" b="1" smtClean="0">
                <a:solidFill>
                  <a:srgbClr val="0070C0"/>
                </a:solidFill>
              </a:rPr>
            </a:br>
            <a:r>
              <a:rPr lang="ru-RU" altLang="ru-RU" sz="2800" b="1" smtClean="0">
                <a:solidFill>
                  <a:srgbClr val="0070C0"/>
                </a:solidFill>
              </a:rPr>
              <a:t>    </a:t>
            </a:r>
            <a:r>
              <a:rPr lang="en-US" altLang="ru-RU" sz="2800" b="1" smtClean="0">
                <a:solidFill>
                  <a:srgbClr val="0070C0"/>
                </a:solidFill>
              </a:rPr>
              <a:t/>
            </a:r>
            <a:br>
              <a:rPr lang="en-US" altLang="ru-RU" sz="2800" b="1" smtClean="0">
                <a:solidFill>
                  <a:srgbClr val="0070C0"/>
                </a:solidFill>
              </a:rPr>
            </a:br>
            <a:endParaRPr lang="ru-RU" altLang="ru-RU" sz="2800" b="1" smtClean="0">
              <a:solidFill>
                <a:srgbClr val="0070C0"/>
              </a:solidFill>
            </a:endParaRPr>
          </a:p>
        </p:txBody>
      </p:sp>
      <p:sp>
        <p:nvSpPr>
          <p:cNvPr id="16387" name="Объект 2"/>
          <p:cNvSpPr>
            <a:spLocks noGrp="1"/>
          </p:cNvSpPr>
          <p:nvPr>
            <p:ph idx="4294967295"/>
          </p:nvPr>
        </p:nvSpPr>
        <p:spPr>
          <a:xfrm>
            <a:off x="0" y="649288"/>
            <a:ext cx="9144000" cy="6308725"/>
          </a:xfrm>
        </p:spPr>
        <p:txBody>
          <a:bodyPr/>
          <a:lstStyle/>
          <a:p>
            <a:pPr>
              <a:buFontTx/>
              <a:buNone/>
              <a:defRPr/>
            </a:pPr>
            <a:r>
              <a:rPr lang="ru-RU" sz="1800" b="1" dirty="0" smtClean="0"/>
              <a:t>     </a:t>
            </a:r>
            <a:r>
              <a:rPr lang="en-US" sz="1800" b="1" dirty="0" smtClean="0"/>
              <a:t>Agile Software Development</a:t>
            </a:r>
            <a:r>
              <a:rPr lang="ru-RU" sz="1800" b="1" dirty="0" smtClean="0"/>
              <a:t>. </a:t>
            </a:r>
            <a:r>
              <a:rPr lang="en-US" sz="1800" b="1" dirty="0" smtClean="0"/>
              <a:t> </a:t>
            </a:r>
            <a:r>
              <a:rPr lang="ru-RU" sz="1800" b="1" dirty="0" smtClean="0"/>
              <a:t>Включает методологии</a:t>
            </a:r>
            <a:r>
              <a:rPr lang="en-US" sz="1800" b="1" dirty="0" smtClean="0"/>
              <a:t> </a:t>
            </a:r>
            <a:r>
              <a:rPr lang="en-US" sz="1800" b="1" dirty="0" err="1" smtClean="0"/>
              <a:t>eXtreme</a:t>
            </a:r>
            <a:r>
              <a:rPr lang="en-US" sz="1800" b="1" dirty="0" smtClean="0"/>
              <a:t> Programming - </a:t>
            </a:r>
            <a:r>
              <a:rPr lang="ru-RU" sz="1800" b="1" dirty="0" smtClean="0"/>
              <a:t>ХР (экстремальное программирование)</a:t>
            </a:r>
            <a:r>
              <a:rPr lang="en-US" sz="1800" b="1" dirty="0" smtClean="0"/>
              <a:t>, SCRUM, </a:t>
            </a:r>
            <a:r>
              <a:rPr lang="ru-RU" sz="1800" b="1" dirty="0" err="1" smtClean="0"/>
              <a:t>Dynamic</a:t>
            </a:r>
            <a:r>
              <a:rPr lang="ru-RU" sz="1800" b="1" dirty="0" smtClean="0"/>
              <a:t> </a:t>
            </a:r>
            <a:r>
              <a:rPr lang="ru-RU" sz="1800" b="1" dirty="0" err="1" smtClean="0"/>
              <a:t>Systems</a:t>
            </a:r>
            <a:r>
              <a:rPr lang="ru-RU" sz="1800" b="1" dirty="0" smtClean="0"/>
              <a:t> </a:t>
            </a:r>
            <a:r>
              <a:rPr lang="ru-RU" sz="1800" b="1" dirty="0" err="1" smtClean="0"/>
              <a:t>Development</a:t>
            </a:r>
            <a:r>
              <a:rPr lang="ru-RU" sz="1800" b="1" dirty="0" smtClean="0"/>
              <a:t> </a:t>
            </a:r>
            <a:r>
              <a:rPr lang="ru-RU" sz="1800" b="1" dirty="0" err="1" smtClean="0"/>
              <a:t>Method</a:t>
            </a:r>
            <a:r>
              <a:rPr lang="en-US" sz="1800" b="1" dirty="0" smtClean="0"/>
              <a:t> (DSDM), Adaptive Software Development, Crystal, Feature-Driven Development, Pragmatic Programming. </a:t>
            </a:r>
            <a:endParaRPr lang="ru-RU" sz="1800" b="1" dirty="0" smtClean="0"/>
          </a:p>
          <a:p>
            <a:pPr>
              <a:buFontTx/>
              <a:buNone/>
              <a:tabLst>
                <a:tab pos="2066925" algn="l"/>
              </a:tabLst>
              <a:defRPr/>
            </a:pPr>
            <a:r>
              <a:rPr lang="ru-RU" sz="1800" b="1" dirty="0" smtClean="0"/>
              <a:t>     Методологии</a:t>
            </a:r>
            <a:r>
              <a:rPr lang="en-US" sz="1800" b="1" dirty="0" smtClean="0"/>
              <a:t> Agile</a:t>
            </a:r>
            <a:r>
              <a:rPr lang="ru-RU" sz="1800" b="1" dirty="0" smtClean="0"/>
              <a:t> ориентированы на тесное взаимодействие команды разработчиков с пользователями на основе  итеративной модели ЖЦ с приращениями и быстрой реакции на изменяющиеся требования и </a:t>
            </a:r>
            <a:r>
              <a:rPr lang="en-US" sz="1800" b="1" dirty="0" err="1" smtClean="0"/>
              <a:t>ProductLine</a:t>
            </a:r>
            <a:r>
              <a:rPr lang="en-US" sz="1800" b="1" dirty="0" smtClean="0"/>
              <a:t> </a:t>
            </a:r>
            <a:r>
              <a:rPr lang="ru-RU" sz="1800" b="1" dirty="0" smtClean="0"/>
              <a:t> подход к разработке ПО.  В </a:t>
            </a:r>
            <a:r>
              <a:rPr lang="ru-RU" sz="1800" b="1" dirty="0" smtClean="0">
                <a:solidFill>
                  <a:srgbClr val="0070C0"/>
                </a:solidFill>
              </a:rPr>
              <a:t>ХР</a:t>
            </a:r>
            <a:r>
              <a:rPr lang="ru-RU" sz="1800" b="1" dirty="0" smtClean="0"/>
              <a:t>  любой член группы может изменить не только свой код, но и код другого программиста и каждый модуль снабжается автономным тестом (</a:t>
            </a:r>
            <a:r>
              <a:rPr lang="ru-RU" sz="1800" b="1" i="1" dirty="0" err="1" smtClean="0"/>
              <a:t>unit</a:t>
            </a:r>
            <a:r>
              <a:rPr lang="ru-RU" sz="1800" b="1" i="1" dirty="0" smtClean="0"/>
              <a:t> </a:t>
            </a:r>
            <a:r>
              <a:rPr lang="ru-RU" sz="1800" b="1" i="1" dirty="0" err="1" smtClean="0"/>
              <a:t>test</a:t>
            </a:r>
            <a:r>
              <a:rPr lang="ru-RU" sz="1800" b="1" dirty="0" smtClean="0"/>
              <a:t>), обеспечивая возможность регрессионного тестирования модулей. Тесты пишут сами программисты и они имеют право написать теста для любого модуля.</a:t>
            </a:r>
            <a:r>
              <a:rPr lang="en-US" sz="1800" b="1" dirty="0" smtClean="0"/>
              <a:t> </a:t>
            </a:r>
            <a:r>
              <a:rPr lang="en-US" sz="1800" b="1" dirty="0" smtClean="0">
                <a:solidFill>
                  <a:srgbClr val="0070C0"/>
                </a:solidFill>
              </a:rPr>
              <a:t>SCRUM </a:t>
            </a:r>
            <a:r>
              <a:rPr lang="uk-UA" sz="1800" b="1" dirty="0" smtClean="0"/>
              <a:t>— </a:t>
            </a:r>
            <a:r>
              <a:rPr lang="uk-UA" sz="1800" b="1" dirty="0" err="1" smtClean="0"/>
              <a:t>гибкая</a:t>
            </a:r>
            <a:r>
              <a:rPr lang="uk-UA" sz="1800" b="1" dirty="0" smtClean="0"/>
              <a:t> методика </a:t>
            </a:r>
            <a:r>
              <a:rPr lang="uk-UA" sz="1800" b="1" dirty="0" err="1" smtClean="0"/>
              <a:t>управления</a:t>
            </a:r>
            <a:r>
              <a:rPr lang="uk-UA" sz="1800" b="1" dirty="0" smtClean="0"/>
              <a:t> проектом</a:t>
            </a:r>
            <a:r>
              <a:rPr lang="ru-RU" sz="1800" b="1" dirty="0" smtClean="0"/>
              <a:t> с процессом разработки</a:t>
            </a:r>
            <a:r>
              <a:rPr lang="en-US" sz="1800" b="1" dirty="0" smtClean="0"/>
              <a:t> -</a:t>
            </a:r>
            <a:r>
              <a:rPr lang="ru-RU" sz="1800" b="1" dirty="0" smtClean="0"/>
              <a:t> </a:t>
            </a:r>
            <a:r>
              <a:rPr lang="ru-RU" sz="1800" b="1" dirty="0" smtClean="0">
                <a:solidFill>
                  <a:srgbClr val="0070C0"/>
                </a:solidFill>
              </a:rPr>
              <a:t>анализ требований, проектирование, программирование, тестирование</a:t>
            </a:r>
            <a:r>
              <a:rPr lang="ru-RU" sz="1800" b="1" i="1" dirty="0" smtClean="0">
                <a:solidFill>
                  <a:srgbClr val="0070C0"/>
                </a:solidFill>
              </a:rPr>
              <a:t> </a:t>
            </a:r>
            <a:r>
              <a:rPr lang="ru-RU" sz="1800" b="1" dirty="0" smtClean="0"/>
              <a:t>(</a:t>
            </a:r>
            <a:r>
              <a:rPr lang="en-US" sz="2000" b="1" u="sng" dirty="0" smtClean="0">
                <a:hlinkClick r:id="rId3"/>
              </a:rPr>
              <a:t>http</a:t>
            </a:r>
            <a:r>
              <a:rPr lang="ru-RU" sz="2000" b="1" u="sng" dirty="0" smtClean="0">
                <a:hlinkClick r:id="rId3"/>
              </a:rPr>
              <a:t>://</a:t>
            </a:r>
            <a:r>
              <a:rPr lang="en-US" sz="2000" b="1" u="sng" dirty="0" smtClean="0">
                <a:hlinkClick r:id="rId3"/>
              </a:rPr>
              <a:t>agile</a:t>
            </a:r>
            <a:r>
              <a:rPr lang="ru-RU" sz="2000" b="1" u="sng" dirty="0" smtClean="0">
                <a:hlinkClick r:id="rId3"/>
              </a:rPr>
              <a:t>.</a:t>
            </a:r>
            <a:r>
              <a:rPr lang="en-US" sz="2000" b="1" u="sng" dirty="0" err="1" smtClean="0">
                <a:hlinkClick r:id="rId3"/>
              </a:rPr>
              <a:t>csc</a:t>
            </a:r>
            <a:r>
              <a:rPr lang="ru-RU" sz="2000" b="1" u="sng" dirty="0" smtClean="0">
                <a:hlinkClick r:id="rId3"/>
              </a:rPr>
              <a:t>.</a:t>
            </a:r>
            <a:r>
              <a:rPr lang="en-US" sz="2000" b="1" u="sng" dirty="0" err="1" smtClean="0">
                <a:hlinkClick r:id="rId3"/>
              </a:rPr>
              <a:t>ncsu</a:t>
            </a:r>
            <a:r>
              <a:rPr lang="ru-RU" sz="2000" b="1" u="sng" dirty="0" smtClean="0">
                <a:hlinkClick r:id="rId3"/>
              </a:rPr>
              <a:t>.</a:t>
            </a:r>
            <a:r>
              <a:rPr lang="en-US" sz="2000" b="1" u="sng" dirty="0" err="1" smtClean="0">
                <a:hlinkClick r:id="rId3"/>
              </a:rPr>
              <a:t>edu</a:t>
            </a:r>
            <a:r>
              <a:rPr lang="ru-RU" sz="2000" b="1" dirty="0" smtClean="0"/>
              <a:t>).</a:t>
            </a:r>
          </a:p>
          <a:p>
            <a:pPr>
              <a:buFontTx/>
              <a:buNone/>
              <a:defRPr/>
            </a:pPr>
            <a:r>
              <a:rPr lang="en-US" sz="2000" b="1" dirty="0" smtClean="0"/>
              <a:t>     </a:t>
            </a:r>
            <a:r>
              <a:rPr lang="en-US" sz="2000" b="1" dirty="0" smtClean="0">
                <a:solidFill>
                  <a:srgbClr val="0070C0"/>
                </a:solidFill>
              </a:rPr>
              <a:t>DSDM </a:t>
            </a:r>
            <a:r>
              <a:rPr lang="ru-RU" sz="2000" b="1" dirty="0" smtClean="0"/>
              <a:t> </a:t>
            </a:r>
            <a:r>
              <a:rPr lang="en-US" sz="2000" b="1" dirty="0" smtClean="0"/>
              <a:t>- </a:t>
            </a:r>
            <a:r>
              <a:rPr lang="ru-RU" sz="2000" b="1" dirty="0" smtClean="0"/>
              <a:t> метод разработки информационных систем консорциума </a:t>
            </a:r>
            <a:r>
              <a:rPr lang="en-US" sz="2000" b="1" dirty="0" smtClean="0"/>
              <a:t>DSDM</a:t>
            </a:r>
            <a:r>
              <a:rPr lang="ru-RU" sz="2000" b="1" dirty="0" smtClean="0"/>
              <a:t>. </a:t>
            </a:r>
            <a:endParaRPr lang="en-US" sz="2000" b="1" dirty="0" smtClean="0"/>
          </a:p>
          <a:p>
            <a:pPr>
              <a:buFontTx/>
              <a:buNone/>
              <a:defRPr/>
            </a:pPr>
            <a:r>
              <a:rPr lang="en-US" sz="2000" b="1" dirty="0" smtClean="0"/>
              <a:t>     </a:t>
            </a:r>
            <a:r>
              <a:rPr lang="ru-RU" sz="2000" b="1" dirty="0" err="1" smtClean="0">
                <a:solidFill>
                  <a:srgbClr val="0070C0"/>
                </a:solidFill>
              </a:rPr>
              <a:t>Agile</a:t>
            </a:r>
            <a:r>
              <a:rPr lang="ru-RU" sz="2000" b="1" dirty="0" smtClean="0"/>
              <a:t> — манифест разработки ПО. </a:t>
            </a:r>
            <a:r>
              <a:rPr lang="en-US" sz="2000" b="1" dirty="0" smtClean="0">
                <a:solidFill>
                  <a:srgbClr val="0070C0"/>
                </a:solidFill>
              </a:rPr>
              <a:t>www.agilemanifesto/org/iso.</a:t>
            </a:r>
            <a:endParaRPr lang="ru-RU" sz="2000" b="1" dirty="0" smtClean="0">
              <a:solidFill>
                <a:srgbClr val="0070C0"/>
              </a:solidFill>
            </a:endParaRPr>
          </a:p>
          <a:p>
            <a:pPr>
              <a:buFontTx/>
              <a:buNone/>
              <a:defRPr/>
            </a:pPr>
            <a:endParaRPr lang="ru-RU" sz="2000" b="1" dirty="0" smtClean="0"/>
          </a:p>
          <a:p>
            <a:pPr marL="609600" indent="-609600" eaLnBrk="1" hangingPunct="1">
              <a:buFontTx/>
              <a:buNone/>
              <a:defRPr/>
            </a:pPr>
            <a:endParaRPr lang="en-US" altLang="ru-RU" sz="2000" dirty="0" smtClean="0">
              <a:solidFill>
                <a:srgbClr val="0000CC"/>
              </a:solidFill>
            </a:endParaRPr>
          </a:p>
          <a:p>
            <a:pPr marL="609600" indent="-609600" eaLnBrk="1" hangingPunct="1">
              <a:buFontTx/>
              <a:buNone/>
              <a:defRPr/>
            </a:pPr>
            <a:endParaRPr lang="en-US" altLang="ru-RU" sz="2000" dirty="0" smtClean="0">
              <a:solidFill>
                <a:srgbClr val="0000CC"/>
              </a:solidFill>
            </a:endParaRPr>
          </a:p>
          <a:p>
            <a:pPr marL="609600" indent="-609600" eaLnBrk="1" hangingPunct="1">
              <a:buFontTx/>
              <a:buNone/>
              <a:defRPr/>
            </a:pPr>
            <a:endParaRPr lang="ru-RU" altLang="ru-RU" sz="2000" dirty="0" smtClean="0">
              <a:solidFill>
                <a:srgbClr val="0000CC"/>
              </a:solidFill>
            </a:endParaRPr>
          </a:p>
        </p:txBody>
      </p:sp>
      <p:sp>
        <p:nvSpPr>
          <p:cNvPr id="35844" name="Заголовок 1"/>
          <p:cNvSpPr txBox="1">
            <a:spLocks/>
          </p:cNvSpPr>
          <p:nvPr/>
        </p:nvSpPr>
        <p:spPr bwMode="auto">
          <a:xfrm>
            <a:off x="-180975" y="0"/>
            <a:ext cx="9324975"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eaLnBrk="1" hangingPunct="1"/>
            <a:endParaRPr lang="ru-RU" altLang="ru-RU" sz="2800" b="1">
              <a:solidFill>
                <a:srgbClr val="0070C0"/>
              </a:solidFill>
            </a:endParaRPr>
          </a:p>
        </p:txBody>
      </p:sp>
      <p:sp>
        <p:nvSpPr>
          <p:cNvPr id="35845" name="Прямоугольник 5"/>
          <p:cNvSpPr>
            <a:spLocks noChangeArrowheads="1"/>
          </p:cNvSpPr>
          <p:nvPr/>
        </p:nvSpPr>
        <p:spPr bwMode="auto">
          <a:xfrm>
            <a:off x="395288" y="0"/>
            <a:ext cx="8424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ru-RU" sz="2400" b="1">
                <a:solidFill>
                  <a:srgbClr val="0070C0"/>
                </a:solidFill>
              </a:rPr>
              <a:t>Agile</a:t>
            </a:r>
            <a:r>
              <a:rPr lang="ru-RU" altLang="ru-RU" sz="2400" b="1">
                <a:solidFill>
                  <a:srgbClr val="0070C0"/>
                </a:solidFill>
              </a:rPr>
              <a:t>-технологии</a:t>
            </a:r>
            <a:endParaRPr lang="ru-RU" altLang="ru-RU" sz="24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179388" y="44450"/>
            <a:ext cx="9001125" cy="6813550"/>
          </a:xfrm>
        </p:spPr>
        <p:txBody>
          <a:bodyPr/>
          <a:lstStyle/>
          <a:p>
            <a:pPr algn="l"/>
            <a:r>
              <a:rPr lang="ru-RU" altLang="ru-RU" sz="2000" b="1" dirty="0" smtClean="0">
                <a:solidFill>
                  <a:srgbClr val="0070C0"/>
                </a:solidFill>
              </a:rPr>
              <a:t>Информатика</a:t>
            </a:r>
            <a:r>
              <a:rPr lang="ru-RU" altLang="ru-RU" sz="2000" b="1" baseline="30000" dirty="0" smtClean="0"/>
              <a:t>1-3</a:t>
            </a:r>
            <a:r>
              <a:rPr lang="ru-RU" altLang="ru-RU" sz="2000" b="1" dirty="0" smtClean="0">
                <a:solidFill>
                  <a:srgbClr val="0070C0"/>
                </a:solidFill>
              </a:rPr>
              <a:t> </a:t>
            </a:r>
            <a:br>
              <a:rPr lang="ru-RU" altLang="ru-RU" sz="2000" b="1" dirty="0" smtClean="0">
                <a:solidFill>
                  <a:srgbClr val="0070C0"/>
                </a:solidFill>
              </a:rPr>
            </a:br>
            <a:r>
              <a:rPr lang="ru-RU" altLang="ru-RU" sz="2000" b="1" dirty="0" err="1" smtClean="0">
                <a:solidFill>
                  <a:srgbClr val="0070C0"/>
                </a:solidFill>
              </a:rPr>
              <a:t>Н.Винер</a:t>
            </a:r>
            <a:r>
              <a:rPr lang="ru-RU" altLang="ru-RU" sz="2000" b="1" dirty="0" smtClean="0">
                <a:solidFill>
                  <a:srgbClr val="0070C0"/>
                </a:solidFill>
              </a:rPr>
              <a:t>- «</a:t>
            </a:r>
            <a:r>
              <a:rPr lang="ru-RU" altLang="ru-RU" sz="2000" b="1" dirty="0" smtClean="0"/>
              <a:t>информатика - природный элемент», «информация, а не теория и энергия».</a:t>
            </a:r>
            <a:br>
              <a:rPr lang="ru-RU" altLang="ru-RU" sz="2000" b="1" dirty="0" smtClean="0"/>
            </a:br>
            <a:r>
              <a:rPr lang="ru-RU" altLang="ru-RU" sz="2000" b="1" dirty="0" smtClean="0">
                <a:solidFill>
                  <a:srgbClr val="0070C0"/>
                </a:solidFill>
              </a:rPr>
              <a:t> </a:t>
            </a:r>
            <a:r>
              <a:rPr lang="ru-RU" altLang="ru-RU" sz="1800" b="1" dirty="0" smtClean="0"/>
              <a:t>Ф. Бауэр (1973)  сказал </a:t>
            </a:r>
            <a:r>
              <a:rPr lang="ru-RU" altLang="ru-RU" sz="1800" b="1" dirty="0" smtClean="0">
                <a:solidFill>
                  <a:srgbClr val="0070C0"/>
                </a:solidFill>
              </a:rPr>
              <a:t> информатика </a:t>
            </a:r>
            <a:r>
              <a:rPr lang="ru-RU" altLang="ru-RU" sz="1800" b="1" dirty="0" smtClean="0"/>
              <a:t>– это  компьютерная наука, которая включает технические  связи для определения физиологии, психологии и </a:t>
            </a:r>
            <a:r>
              <a:rPr lang="ru-RU" altLang="ru-RU" sz="1800" b="1" dirty="0" err="1" smtClean="0"/>
              <a:t>нейробиологии</a:t>
            </a:r>
            <a:r>
              <a:rPr lang="ru-RU" altLang="ru-RU" sz="1800" b="1" dirty="0" smtClean="0"/>
              <a:t>. </a:t>
            </a:r>
            <a:br>
              <a:rPr lang="ru-RU" altLang="ru-RU" sz="1800" b="1" dirty="0" smtClean="0"/>
            </a:br>
            <a:r>
              <a:rPr lang="ru-RU" altLang="ru-RU" sz="1800" b="1" dirty="0" smtClean="0">
                <a:solidFill>
                  <a:srgbClr val="0070C0"/>
                </a:solidFill>
              </a:rPr>
              <a:t>Информатика</a:t>
            </a:r>
            <a:r>
              <a:rPr lang="ru-RU" altLang="ru-RU" sz="1800" b="1" dirty="0" smtClean="0"/>
              <a:t> затрагивает теорию кодирования, теорию информации, экстраполяцию,  ядра информатики включает:   </a:t>
            </a:r>
            <a:br>
              <a:rPr lang="ru-RU" altLang="ru-RU" sz="1800" b="1" dirty="0" smtClean="0"/>
            </a:br>
            <a:r>
              <a:rPr lang="ru-RU" altLang="ru-RU" sz="1800" b="1" dirty="0" smtClean="0"/>
              <a:t> - цифровые и символьные вычисления, логическое исчисление, теории автоматов, алгоритмы, алгоритмические и интеллектуальные систем.</a:t>
            </a:r>
            <a:br>
              <a:rPr lang="ru-RU" altLang="ru-RU" sz="1800" b="1" dirty="0" smtClean="0"/>
            </a:br>
            <a:r>
              <a:rPr lang="ru-RU" altLang="ru-RU" sz="1800" b="1" dirty="0" smtClean="0"/>
              <a:t> Эти теории и понятия сформировались на первых ЭВМ и способствовали образованию новых научных дисциплин – информатика и компьютерные науки (</a:t>
            </a:r>
            <a:r>
              <a:rPr lang="en-US" altLang="ru-RU" sz="1800" b="1" dirty="0" smtClean="0"/>
              <a:t>Computer Science)</a:t>
            </a:r>
            <a:r>
              <a:rPr lang="ru-RU" altLang="ru-RU" sz="1800" b="1" dirty="0" smtClean="0"/>
              <a:t>. Эти дисциплины привели к образованию информационных  и интеллектуальных систем и технологий, а также  «умных машин» для решения математических задач по их алгебраической постановке в специальном символьном языке «Аналитик» на ЭВМ Мир 1-3 (1960 годы)</a:t>
            </a:r>
            <a:r>
              <a:rPr lang="ru-RU" altLang="ru-RU" sz="1800" b="1" baseline="30000" dirty="0" smtClean="0"/>
              <a:t>3-5</a:t>
            </a:r>
            <a:r>
              <a:rPr lang="ru-RU" altLang="ru-RU" sz="1800" b="1" dirty="0" smtClean="0"/>
              <a:t>.</a:t>
            </a:r>
            <a:br>
              <a:rPr lang="ru-RU" altLang="ru-RU" sz="1800" b="1" dirty="0" smtClean="0"/>
            </a:br>
            <a:r>
              <a:rPr lang="ru-RU" altLang="ru-RU" sz="1800" b="1" dirty="0" smtClean="0"/>
              <a:t>_</a:t>
            </a:r>
            <a:r>
              <a:rPr lang="ru-RU" altLang="ru-RU" sz="1800" dirty="0" smtClean="0"/>
              <a:t>_______________</a:t>
            </a:r>
            <a:br>
              <a:rPr lang="ru-RU" altLang="ru-RU" sz="1800" dirty="0" smtClean="0"/>
            </a:br>
            <a:r>
              <a:rPr lang="ru-RU" altLang="ru-RU" sz="1200" b="1" dirty="0" smtClean="0">
                <a:solidFill>
                  <a:schemeClr val="tx1"/>
                </a:solidFill>
              </a:rPr>
              <a:t>1. </a:t>
            </a:r>
            <a:r>
              <a:rPr lang="ru-RU" altLang="ru-RU" sz="1200" b="1" dirty="0" err="1" smtClean="0">
                <a:solidFill>
                  <a:schemeClr val="tx1"/>
                </a:solidFill>
              </a:rPr>
              <a:t>Норберт</a:t>
            </a:r>
            <a:r>
              <a:rPr lang="ru-RU" altLang="ru-RU" sz="1200" b="1" dirty="0" smtClean="0">
                <a:solidFill>
                  <a:schemeClr val="tx1"/>
                </a:solidFill>
              </a:rPr>
              <a:t> Винер. Кибернетика или управление и связь в животном и машине. </a:t>
            </a:r>
            <a:r>
              <a:rPr lang="en-US" altLang="ru-RU" sz="1200" b="1" dirty="0" smtClean="0">
                <a:solidFill>
                  <a:schemeClr val="tx1"/>
                </a:solidFill>
              </a:rPr>
              <a:t>New York</a:t>
            </a:r>
            <a:r>
              <a:rPr lang="ru-RU" altLang="ru-RU" sz="1200" b="1" dirty="0" smtClean="0">
                <a:solidFill>
                  <a:schemeClr val="tx1"/>
                </a:solidFill>
              </a:rPr>
              <a:t>-</a:t>
            </a:r>
            <a:r>
              <a:rPr lang="en-US" altLang="ru-RU" sz="1200" b="1" dirty="0" smtClean="0">
                <a:solidFill>
                  <a:schemeClr val="tx1"/>
                </a:solidFill>
              </a:rPr>
              <a:t>London</a:t>
            </a:r>
            <a:r>
              <a:rPr lang="ru-RU" altLang="ru-RU" sz="1200" b="1" dirty="0" smtClean="0">
                <a:solidFill>
                  <a:schemeClr val="tx1"/>
                </a:solidFill>
              </a:rPr>
              <a:t> 1948; </a:t>
            </a:r>
            <a:br>
              <a:rPr lang="ru-RU" altLang="ru-RU" sz="1200" b="1" dirty="0" smtClean="0">
                <a:solidFill>
                  <a:schemeClr val="tx1"/>
                </a:solidFill>
              </a:rPr>
            </a:br>
            <a:r>
              <a:rPr lang="ru-RU" altLang="ru-RU" sz="1200" b="1" dirty="0" smtClean="0">
                <a:solidFill>
                  <a:schemeClr val="tx1"/>
                </a:solidFill>
              </a:rPr>
              <a:t>     Советское радио. М.: 1961, втор. Изд. 1968. - 325с. </a:t>
            </a:r>
            <a:br>
              <a:rPr lang="ru-RU" altLang="ru-RU" sz="1200" b="1" dirty="0" smtClean="0">
                <a:solidFill>
                  <a:schemeClr val="tx1"/>
                </a:solidFill>
              </a:rPr>
            </a:br>
            <a:r>
              <a:rPr lang="ru-RU" altLang="ru-RU" sz="1200" b="1" dirty="0" smtClean="0">
                <a:solidFill>
                  <a:schemeClr val="tx1"/>
                </a:solidFill>
              </a:rPr>
              <a:t>2. Ф. Бауэр, Г. </a:t>
            </a:r>
            <a:r>
              <a:rPr lang="ru-RU" altLang="ru-RU" sz="1200" b="1" dirty="0" err="1" smtClean="0">
                <a:solidFill>
                  <a:schemeClr val="tx1"/>
                </a:solidFill>
              </a:rPr>
              <a:t>Гооз</a:t>
            </a:r>
            <a:r>
              <a:rPr lang="ru-RU" altLang="ru-RU" sz="1200" b="1" dirty="0" smtClean="0">
                <a:solidFill>
                  <a:schemeClr val="tx1"/>
                </a:solidFill>
              </a:rPr>
              <a:t>. Информатика, М.: 1976. - 484 с.</a:t>
            </a:r>
            <a:br>
              <a:rPr lang="ru-RU" altLang="ru-RU" sz="1200" b="1" dirty="0" smtClean="0">
                <a:solidFill>
                  <a:schemeClr val="tx1"/>
                </a:solidFill>
              </a:rPr>
            </a:br>
            <a:r>
              <a:rPr lang="ru-RU" altLang="ru-RU" sz="1200" b="1" dirty="0" smtClean="0">
                <a:solidFill>
                  <a:schemeClr val="tx1"/>
                </a:solidFill>
              </a:rPr>
              <a:t>3. Глушков В.М. Кибернетика, ВТ, Информатика. - Избранные труды в 3-х томах. – К.: Наук. думка,    </a:t>
            </a:r>
            <a:br>
              <a:rPr lang="ru-RU" altLang="ru-RU" sz="1200" b="1" dirty="0" smtClean="0">
                <a:solidFill>
                  <a:schemeClr val="tx1"/>
                </a:solidFill>
              </a:rPr>
            </a:br>
            <a:r>
              <a:rPr lang="ru-RU" altLang="ru-RU" sz="1200" b="1" dirty="0" smtClean="0">
                <a:solidFill>
                  <a:schemeClr val="tx1"/>
                </a:solidFill>
              </a:rPr>
              <a:t>    1980,  262.- с, 267 с., 281 с.</a:t>
            </a:r>
            <a:br>
              <a:rPr lang="ru-RU" altLang="ru-RU" sz="1200" b="1" dirty="0" smtClean="0">
                <a:solidFill>
                  <a:schemeClr val="tx1"/>
                </a:solidFill>
              </a:rPr>
            </a:br>
            <a:r>
              <a:rPr lang="ru-RU" altLang="ru-RU" sz="1200" b="1" dirty="0" smtClean="0">
                <a:solidFill>
                  <a:schemeClr val="tx1"/>
                </a:solidFill>
              </a:rPr>
              <a:t>4. Системы компьютерной алгебры семейства Аналитик. Теория. Реализация. Применение.- К.: 2010, </a:t>
            </a:r>
            <a:r>
              <a:rPr lang="ru-RU" altLang="ru-RU" sz="1200" b="1" dirty="0" err="1" smtClean="0">
                <a:solidFill>
                  <a:schemeClr val="tx1"/>
                </a:solidFill>
              </a:rPr>
              <a:t>ИММиС</a:t>
            </a:r>
            <a:r>
              <a:rPr lang="ru-RU" altLang="ru-RU" sz="1200" b="1" dirty="0" smtClean="0">
                <a:solidFill>
                  <a:schemeClr val="tx1"/>
                </a:solidFill>
              </a:rPr>
              <a:t>, Кол.   </a:t>
            </a:r>
            <a:br>
              <a:rPr lang="ru-RU" altLang="ru-RU" sz="1200" b="1" dirty="0" smtClean="0">
                <a:solidFill>
                  <a:schemeClr val="tx1"/>
                </a:solidFill>
              </a:rPr>
            </a:br>
            <a:r>
              <a:rPr lang="ru-RU" altLang="ru-RU" sz="1200" b="1" dirty="0" smtClean="0">
                <a:solidFill>
                  <a:schemeClr val="tx1"/>
                </a:solidFill>
              </a:rPr>
              <a:t>     Авторов, 762с.</a:t>
            </a:r>
            <a:br>
              <a:rPr lang="ru-RU" altLang="ru-RU" sz="1200" b="1" dirty="0" smtClean="0">
                <a:solidFill>
                  <a:schemeClr val="tx1"/>
                </a:solidFill>
              </a:rPr>
            </a:br>
            <a:r>
              <a:rPr lang="ru-RU" altLang="ru-RU" sz="1200" b="1" dirty="0" smtClean="0">
                <a:solidFill>
                  <a:schemeClr val="tx1"/>
                </a:solidFill>
              </a:rPr>
              <a:t>5. Е</a:t>
            </a:r>
            <a:r>
              <a:rPr lang="ru-RU" altLang="ru-RU" sz="1200" b="1" i="1" dirty="0" smtClean="0">
                <a:solidFill>
                  <a:schemeClr val="tx1"/>
                </a:solidFill>
              </a:rPr>
              <a:t>.</a:t>
            </a:r>
            <a:r>
              <a:rPr lang="ru-RU" altLang="ru-RU" sz="1200" b="1" dirty="0" smtClean="0">
                <a:solidFill>
                  <a:schemeClr val="tx1"/>
                </a:solidFill>
              </a:rPr>
              <a:t>М</a:t>
            </a:r>
            <a:r>
              <a:rPr lang="ru-RU" altLang="ru-RU" sz="1200" b="1" i="1" dirty="0" smtClean="0">
                <a:solidFill>
                  <a:schemeClr val="tx1"/>
                </a:solidFill>
              </a:rPr>
              <a:t>. </a:t>
            </a:r>
            <a:r>
              <a:rPr lang="ru-RU" altLang="ru-RU" sz="1200" b="1" dirty="0" smtClean="0">
                <a:solidFill>
                  <a:schemeClr val="tx1"/>
                </a:solidFill>
              </a:rPr>
              <a:t>Лаврищева. Кибернетика, информатика и программная инженерия: аспекты развития.- К.: </a:t>
            </a:r>
            <a:br>
              <a:rPr lang="ru-RU" altLang="ru-RU" sz="1200" b="1" dirty="0" smtClean="0">
                <a:solidFill>
                  <a:schemeClr val="tx1"/>
                </a:solidFill>
              </a:rPr>
            </a:br>
            <a:r>
              <a:rPr lang="ru-RU" altLang="ru-RU" sz="1200" b="1" dirty="0" smtClean="0">
                <a:solidFill>
                  <a:schemeClr val="tx1"/>
                </a:solidFill>
              </a:rPr>
              <a:t>     </a:t>
            </a:r>
            <a:r>
              <a:rPr lang="ru-RU" altLang="ru-RU" sz="1200" b="1" dirty="0" err="1" smtClean="0">
                <a:solidFill>
                  <a:schemeClr val="tx1"/>
                </a:solidFill>
              </a:rPr>
              <a:t>Пробл</a:t>
            </a:r>
            <a:r>
              <a:rPr lang="ru-RU" altLang="ru-RU" sz="1200" b="1" dirty="0" smtClean="0">
                <a:solidFill>
                  <a:schemeClr val="tx1"/>
                </a:solidFill>
              </a:rPr>
              <a:t>. Программ,  2010. - с. 1-14.</a:t>
            </a:r>
            <a:br>
              <a:rPr lang="ru-RU" altLang="ru-RU" sz="1200" b="1" dirty="0" smtClean="0">
                <a:solidFill>
                  <a:schemeClr val="tx1"/>
                </a:solidFill>
              </a:rPr>
            </a:br>
            <a:endParaRPr lang="ru-RU" altLang="ru-RU" sz="1200" b="1" dirty="0" smtClean="0">
              <a:solidFill>
                <a:schemeClr val="tx1"/>
              </a:solidFill>
            </a:endParaRPr>
          </a:p>
        </p:txBody>
      </p:sp>
      <p:sp>
        <p:nvSpPr>
          <p:cNvPr id="5123" name="Rectangle 3"/>
          <p:cNvSpPr>
            <a:spLocks noChangeArrowheads="1"/>
          </p:cNvSpPr>
          <p:nvPr/>
        </p:nvSpPr>
        <p:spPr bwMode="auto">
          <a:xfrm>
            <a:off x="2252663" y="17605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ru-RU" altLang="ru-RU" sz="180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50825" y="333375"/>
            <a:ext cx="8893175" cy="5256213"/>
          </a:xfrm>
        </p:spPr>
        <p:txBody>
          <a:bodyPr/>
          <a:lstStyle/>
          <a:p>
            <a:pPr algn="l"/>
            <a:r>
              <a:rPr lang="ru-RU" altLang="ru-RU" b="1" smtClean="0"/>
              <a:t/>
            </a:r>
            <a:br>
              <a:rPr lang="ru-RU" altLang="ru-RU" b="1" smtClean="0"/>
            </a:br>
            <a:r>
              <a:rPr lang="ru-RU" altLang="ru-RU" b="1" smtClean="0"/>
              <a:t>   Благодарю за внимание</a:t>
            </a:r>
            <a:br>
              <a:rPr lang="ru-RU" altLang="ru-RU" b="1" smtClean="0"/>
            </a:br>
            <a:r>
              <a:rPr lang="ru-RU" altLang="ru-RU" b="1" smtClean="0"/>
              <a:t/>
            </a:r>
            <a:br>
              <a:rPr lang="ru-RU" altLang="ru-RU" b="1" smtClean="0"/>
            </a:br>
            <a:r>
              <a:rPr lang="ru-RU" altLang="ru-RU" b="1" smtClean="0"/>
              <a:t/>
            </a:r>
            <a:br>
              <a:rPr lang="ru-RU" altLang="ru-RU" b="1" smtClean="0"/>
            </a:br>
            <a:endParaRPr lang="ru-RU" altLang="ru-RU" sz="2400" b="1" smtClean="0">
              <a:solidFill>
                <a:srgbClr val="0000CC"/>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179388" y="44450"/>
            <a:ext cx="9001125" cy="6813550"/>
          </a:xfrm>
        </p:spPr>
        <p:txBody>
          <a:bodyPr/>
          <a:lstStyle/>
          <a:p>
            <a:pPr algn="l"/>
            <a:r>
              <a:rPr lang="ru-RU" altLang="ru-RU" sz="2400" b="1" dirty="0" smtClean="0">
                <a:solidFill>
                  <a:srgbClr val="0070C0"/>
                </a:solidFill>
              </a:rPr>
              <a:t>1. Компьютерная, электронная эпоха</a:t>
            </a:r>
            <a:r>
              <a:rPr lang="ru-RU" altLang="ru-RU" sz="2000" b="1" dirty="0" smtClean="0">
                <a:solidFill>
                  <a:srgbClr val="0070C0"/>
                </a:solidFill>
              </a:rPr>
              <a:t> </a:t>
            </a:r>
            <a:br>
              <a:rPr lang="ru-RU" altLang="ru-RU" sz="2000" b="1" dirty="0" smtClean="0">
                <a:solidFill>
                  <a:srgbClr val="0070C0"/>
                </a:solidFill>
              </a:rPr>
            </a:br>
            <a:r>
              <a:rPr lang="ru-RU" altLang="ru-RU" sz="2000" dirty="0" smtClean="0">
                <a:solidFill>
                  <a:srgbClr val="0070C0"/>
                </a:solidFill>
              </a:rPr>
              <a:t/>
            </a:r>
            <a:br>
              <a:rPr lang="ru-RU" altLang="ru-RU" sz="2000" dirty="0" smtClean="0">
                <a:solidFill>
                  <a:srgbClr val="0070C0"/>
                </a:solidFill>
              </a:rPr>
            </a:br>
            <a:r>
              <a:rPr lang="ru-RU" altLang="ru-RU" sz="2000" dirty="0" smtClean="0">
                <a:solidFill>
                  <a:srgbClr val="0070C0"/>
                </a:solidFill>
              </a:rPr>
              <a:t> </a:t>
            </a:r>
            <a:r>
              <a:rPr lang="ru-RU" altLang="ru-RU" sz="2000" b="1" dirty="0" smtClean="0">
                <a:solidFill>
                  <a:srgbClr val="0070C0"/>
                </a:solidFill>
              </a:rPr>
              <a:t>И. Брук и Р. </a:t>
            </a:r>
            <a:r>
              <a:rPr lang="ru-RU" altLang="ru-RU" sz="2000" b="1" dirty="0" err="1" smtClean="0">
                <a:solidFill>
                  <a:srgbClr val="0070C0"/>
                </a:solidFill>
              </a:rPr>
              <a:t>Рамеев</a:t>
            </a:r>
            <a:r>
              <a:rPr lang="ru-RU" altLang="ru-RU" sz="2000" b="1" dirty="0" smtClean="0"/>
              <a:t>  создали первой вариант ЭВМ (1948).</a:t>
            </a:r>
            <a:br>
              <a:rPr lang="ru-RU" altLang="ru-RU" sz="2000" b="1" dirty="0" smtClean="0"/>
            </a:br>
            <a:r>
              <a:rPr lang="ru-RU" altLang="ru-RU" sz="2000" b="1" dirty="0" smtClean="0"/>
              <a:t> В Англии сделана машина ЭДСАК и в 1951 г. </a:t>
            </a:r>
            <a:r>
              <a:rPr lang="ru-RU" altLang="ru-RU" sz="2000" b="1" dirty="0" smtClean="0">
                <a:solidFill>
                  <a:srgbClr val="0070C0"/>
                </a:solidFill>
              </a:rPr>
              <a:t>ЭВМ «УНИВАК».</a:t>
            </a:r>
            <a:br>
              <a:rPr lang="ru-RU" altLang="ru-RU" sz="2000" b="1" dirty="0" smtClean="0">
                <a:solidFill>
                  <a:srgbClr val="0070C0"/>
                </a:solidFill>
              </a:rPr>
            </a:br>
            <a:r>
              <a:rPr lang="ru-RU" altLang="ru-RU" sz="2000" b="1" dirty="0" smtClean="0"/>
              <a:t> В Киеве в 1946-1951 гг. под руководством С.А. Лебедева была изготовлена первая в Европе </a:t>
            </a:r>
            <a:r>
              <a:rPr lang="ru-RU" altLang="ru-RU" sz="2000" b="1" dirty="0" smtClean="0">
                <a:solidFill>
                  <a:srgbClr val="0070C0"/>
                </a:solidFill>
              </a:rPr>
              <a:t>МЭСМ,</a:t>
            </a:r>
            <a:r>
              <a:rPr lang="ru-RU" altLang="ru-RU" sz="2000" b="1" dirty="0" smtClean="0"/>
              <a:t> а в 1953 году ЭВМ «БЭСМ» в институте точной механики и ВТ. </a:t>
            </a:r>
            <a:br>
              <a:rPr lang="ru-RU" altLang="ru-RU" sz="2000" b="1" dirty="0" smtClean="0"/>
            </a:br>
            <a:r>
              <a:rPr lang="ru-RU" altLang="ru-RU" sz="2000" b="1" dirty="0" smtClean="0"/>
              <a:t>В 1949г. выходит Постановление правительства СССР об использовании ЭВМ для решения технических и математических задач в оборонной, ракетной, авиационной промышленности, а также для решения задачи обработки информации и управления предприятиями. </a:t>
            </a:r>
            <a:br>
              <a:rPr lang="ru-RU" altLang="ru-RU" sz="2000" b="1" dirty="0" smtClean="0"/>
            </a:br>
            <a:r>
              <a:rPr lang="ru-RU" altLang="ru-RU" sz="2000" b="1" dirty="0" smtClean="0"/>
              <a:t>В 1954 году под руководством М. </a:t>
            </a:r>
            <a:r>
              <a:rPr lang="ru-RU" altLang="ru-RU" sz="2000" b="1" dirty="0" err="1" smtClean="0"/>
              <a:t>Лесечко</a:t>
            </a:r>
            <a:r>
              <a:rPr lang="ru-RU" altLang="ru-RU" sz="2000" b="1" dirty="0" smtClean="0"/>
              <a:t> (</a:t>
            </a:r>
            <a:r>
              <a:rPr lang="ru-RU" altLang="ru-RU" sz="2000" b="1" dirty="0" err="1" smtClean="0"/>
              <a:t>Энергомаш</a:t>
            </a:r>
            <a:r>
              <a:rPr lang="ru-RU" altLang="ru-RU" sz="2000" b="1" dirty="0" smtClean="0"/>
              <a:t> СССР) сделана </a:t>
            </a:r>
            <a:r>
              <a:rPr lang="ru-RU" altLang="ru-RU" sz="2000" b="1" dirty="0" smtClean="0">
                <a:solidFill>
                  <a:srgbClr val="0070C0"/>
                </a:solidFill>
              </a:rPr>
              <a:t>ЭВМ «Стрела»</a:t>
            </a:r>
            <a:r>
              <a:rPr lang="ru-RU" altLang="ru-RU" sz="2000" b="1" dirty="0" smtClean="0"/>
              <a:t>. </a:t>
            </a:r>
            <a:r>
              <a:rPr lang="en-US" altLang="ru-RU" sz="2000" b="1" dirty="0" smtClean="0"/>
              <a:t>C </a:t>
            </a:r>
            <a:r>
              <a:rPr lang="ru-RU" altLang="ru-RU" sz="2000" b="1" dirty="0" smtClean="0"/>
              <a:t> 196</a:t>
            </a:r>
            <a:r>
              <a:rPr lang="en-US" altLang="ru-RU" sz="2000" b="1" dirty="0" smtClean="0"/>
              <a:t>5-</a:t>
            </a:r>
            <a:r>
              <a:rPr lang="ru-RU" altLang="ru-RU" sz="2000" b="1" dirty="0" smtClean="0"/>
              <a:t>х созданы ЭВМ: БЭСМ 6</a:t>
            </a:r>
            <a:r>
              <a:rPr lang="en-US" altLang="ru-RU" sz="2000" b="1" dirty="0" smtClean="0"/>
              <a:t>, </a:t>
            </a:r>
            <a:r>
              <a:rPr lang="ru-RU" altLang="ru-RU" sz="2000" b="1" dirty="0" smtClean="0"/>
              <a:t> М-20 Днепр, УМШН, Мир 1-3,  Минск-1-2, </a:t>
            </a:r>
            <a:r>
              <a:rPr lang="ru-RU" altLang="ru-RU" sz="2000" b="1" dirty="0" err="1" smtClean="0"/>
              <a:t>Наири</a:t>
            </a:r>
            <a:r>
              <a:rPr lang="ru-RU" altLang="ru-RU" sz="2000" b="1" dirty="0" smtClean="0"/>
              <a:t>, Днепр-2 и др. </a:t>
            </a:r>
            <a:br>
              <a:rPr lang="ru-RU" altLang="ru-RU" sz="2000" b="1" dirty="0" smtClean="0"/>
            </a:br>
            <a:r>
              <a:rPr lang="ru-RU" altLang="ru-RU" sz="2000" b="1" dirty="0" smtClean="0">
                <a:solidFill>
                  <a:srgbClr val="0070C0"/>
                </a:solidFill>
              </a:rPr>
              <a:t/>
            </a:r>
            <a:br>
              <a:rPr lang="ru-RU" altLang="ru-RU" sz="2000" b="1" dirty="0" smtClean="0">
                <a:solidFill>
                  <a:srgbClr val="0070C0"/>
                </a:solidFill>
              </a:rPr>
            </a:br>
            <a:endParaRPr lang="ru-RU" altLang="ru-RU" sz="1200" b="1" dirty="0" smtClean="0">
              <a:solidFill>
                <a:schemeClr val="tx1"/>
              </a:solidFill>
            </a:endParaRPr>
          </a:p>
        </p:txBody>
      </p:sp>
      <p:sp>
        <p:nvSpPr>
          <p:cNvPr id="6147" name="Rectangle 3"/>
          <p:cNvSpPr>
            <a:spLocks noChangeArrowheads="1"/>
          </p:cNvSpPr>
          <p:nvPr/>
        </p:nvSpPr>
        <p:spPr bwMode="auto">
          <a:xfrm>
            <a:off x="2252663" y="17605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ru-RU" altLang="ru-RU" sz="18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a:xfrm>
            <a:off x="250825" y="274638"/>
            <a:ext cx="8435975" cy="346075"/>
          </a:xfrm>
        </p:spPr>
        <p:txBody>
          <a:bodyPr/>
          <a:lstStyle/>
          <a:p>
            <a:pPr algn="l"/>
            <a:r>
              <a:rPr lang="ru-RU" altLang="ru-RU" sz="2000" b="1" smtClean="0">
                <a:solidFill>
                  <a:srgbClr val="0070C0"/>
                </a:solidFill>
              </a:rPr>
              <a:t>1.1. Технологизация компьютеров </a:t>
            </a:r>
          </a:p>
        </p:txBody>
      </p:sp>
      <p:sp>
        <p:nvSpPr>
          <p:cNvPr id="7171" name="Прямоугольник 2"/>
          <p:cNvSpPr>
            <a:spLocks noChangeArrowheads="1"/>
          </p:cNvSpPr>
          <p:nvPr/>
        </p:nvSpPr>
        <p:spPr bwMode="auto">
          <a:xfrm>
            <a:off x="250825" y="549275"/>
            <a:ext cx="8893175" cy="649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ru-RU" altLang="ru-RU" sz="1800" b="1"/>
              <a:t>В 1960-е годы появились первые интегральные микросхемы. И уже в 1964 году был представлен компьютер IBM/360, в котором широко начали использоваться  интегральные микросхемы. В СССР первые интегральные микросхемы, как копии американских микросхем. Первоначально они использовались в оборонной технике и в  производстве универсальных ЭВМ (рис.1, 2). На пластинке (рис.3) транзистеры, которые вырабатывали элек5трический ток.   </a:t>
            </a:r>
          </a:p>
          <a:p>
            <a:pPr eaLnBrk="1" hangingPunct="1"/>
            <a:r>
              <a:rPr lang="ru-RU" altLang="ru-RU" sz="1800" b="1">
                <a:solidFill>
                  <a:schemeClr val="tx2"/>
                </a:solidFill>
              </a:rPr>
              <a:t>На рис.4 приведены элементы молекулярного </a:t>
            </a:r>
            <a:r>
              <a:rPr lang="ru-RU" altLang="ru-RU" sz="1800" b="1">
                <a:solidFill>
                  <a:srgbClr val="0070C0"/>
                </a:solidFill>
              </a:rPr>
              <a:t>нанокомпьютера</a:t>
            </a:r>
            <a:r>
              <a:rPr lang="ru-RU" altLang="ru-RU" sz="1800" b="1">
                <a:solidFill>
                  <a:schemeClr val="tx2"/>
                </a:solidFill>
              </a:rPr>
              <a:t>,  размер которого соответствует  нескольким нанометрам и предназначен для работы с мельчайшими атомами и молекулами  близкими по толщине нити.</a:t>
            </a:r>
          </a:p>
          <a:p>
            <a:pPr eaLnBrk="1" hangingPunct="1"/>
            <a:endParaRPr lang="ru-RU" altLang="ru-RU" sz="1800" b="1">
              <a:solidFill>
                <a:schemeClr val="tx2"/>
              </a:solidFill>
            </a:endParaRPr>
          </a:p>
          <a:p>
            <a:pPr eaLnBrk="1" hangingPunct="1"/>
            <a:endParaRPr lang="ru-RU" altLang="ru-RU"/>
          </a:p>
          <a:p>
            <a:pPr eaLnBrk="1" hangingPunct="1"/>
            <a:endParaRPr lang="ru-RU" altLang="ru-RU"/>
          </a:p>
          <a:p>
            <a:pPr eaLnBrk="1" hangingPunct="1"/>
            <a:endParaRPr lang="ru-RU" altLang="ru-RU"/>
          </a:p>
          <a:p>
            <a:pPr eaLnBrk="1" hangingPunct="1"/>
            <a:r>
              <a:rPr lang="ru-RU" altLang="ru-RU"/>
              <a:t>           Рис.1                              Рис.2                                 Рис.3                                       Рис.4</a:t>
            </a:r>
          </a:p>
          <a:p>
            <a:pPr eaLnBrk="1" hangingPunct="1"/>
            <a:r>
              <a:rPr lang="ru-RU" altLang="ru-RU" sz="1800" b="1"/>
              <a:t>Идея чипов развивалась учеными в  направлении  взаимодействия компьютера с живыми клетками  с поперечником 1 миллиметр, на котором размещены 16384 транзисторов и сотни конденсаторов. Транзисторы получают сигналы, которые  передаются клеткам с помощью конденсаторов. Был создан механизм</a:t>
            </a:r>
            <a:r>
              <a:rPr lang="ru-RU" altLang="ru-RU" sz="1800" b="1">
                <a:solidFill>
                  <a:srgbClr val="0070C0"/>
                </a:solidFill>
              </a:rPr>
              <a:t> совмещения клетки с  чипом </a:t>
            </a:r>
            <a:r>
              <a:rPr lang="ru-RU" altLang="ru-RU" sz="1800" b="1"/>
              <a:t>в  Американской  лаборатории  Беркли и в Калифорнийском университете при проведении</a:t>
            </a:r>
            <a:r>
              <a:rPr lang="ru-RU" altLang="ru-RU" sz="1800" b="1">
                <a:solidFill>
                  <a:srgbClr val="0070C0"/>
                </a:solidFill>
              </a:rPr>
              <a:t> генетических исследований клеток</a:t>
            </a:r>
            <a:r>
              <a:rPr lang="ru-RU" altLang="ru-RU" sz="1800" b="1"/>
              <a:t> молекул ДНК с целью создания </a:t>
            </a:r>
            <a:r>
              <a:rPr lang="ru-RU" altLang="ru-RU" sz="1800" b="1">
                <a:solidFill>
                  <a:srgbClr val="0070C0"/>
                </a:solidFill>
              </a:rPr>
              <a:t>искусственных ДНК-систем. </a:t>
            </a:r>
            <a:r>
              <a:rPr lang="ru-RU" altLang="ru-RU" sz="1800" b="1"/>
              <a:t>Фактически они  привлекли чипы в нейронную технику с  живыми клетками. </a:t>
            </a:r>
          </a:p>
        </p:txBody>
      </p:sp>
      <p:pic>
        <p:nvPicPr>
          <p:cNvPr id="7172" name="Рисунок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288" y="3357563"/>
            <a:ext cx="187325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Рисунок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9675" y="3355975"/>
            <a:ext cx="1804988"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Рисунок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7700" y="3357563"/>
            <a:ext cx="1985963"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Рисунок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88125" y="3357563"/>
            <a:ext cx="2016125"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179388" y="44450"/>
            <a:ext cx="9001125" cy="6813550"/>
          </a:xfrm>
        </p:spPr>
        <p:txBody>
          <a:bodyPr/>
          <a:lstStyle/>
          <a:p>
            <a:pPr algn="l"/>
            <a:r>
              <a:rPr lang="ru-RU" altLang="ru-RU" sz="2000" b="1" dirty="0" smtClean="0">
                <a:solidFill>
                  <a:srgbClr val="0070C0"/>
                </a:solidFill>
              </a:rPr>
              <a:t/>
            </a:r>
            <a:br>
              <a:rPr lang="ru-RU" altLang="ru-RU" sz="2000" b="1" dirty="0" smtClean="0">
                <a:solidFill>
                  <a:srgbClr val="0070C0"/>
                </a:solidFill>
              </a:rPr>
            </a:br>
            <a:r>
              <a:rPr lang="ru-RU" altLang="ru-RU" sz="2000" b="1" dirty="0" smtClean="0">
                <a:solidFill>
                  <a:srgbClr val="0070C0"/>
                </a:solidFill>
              </a:rPr>
              <a:t/>
            </a:r>
            <a:br>
              <a:rPr lang="ru-RU" altLang="ru-RU" sz="2000" b="1" dirty="0" smtClean="0">
                <a:solidFill>
                  <a:srgbClr val="0070C0"/>
                </a:solidFill>
              </a:rPr>
            </a:br>
            <a:r>
              <a:rPr lang="ru-RU" altLang="ru-RU" sz="2000" b="1" dirty="0" smtClean="0">
                <a:solidFill>
                  <a:srgbClr val="0070C0"/>
                </a:solidFill>
              </a:rPr>
              <a:t>1.2.  Компьютеризация программ</a:t>
            </a:r>
            <a:r>
              <a:rPr lang="ru-RU" altLang="ru-RU" sz="2000" dirty="0" smtClean="0">
                <a:solidFill>
                  <a:srgbClr val="0070C0"/>
                </a:solidFill>
              </a:rPr>
              <a:t/>
            </a:r>
            <a:br>
              <a:rPr lang="ru-RU" altLang="ru-RU" sz="2000" dirty="0" smtClean="0">
                <a:solidFill>
                  <a:srgbClr val="0070C0"/>
                </a:solidFill>
              </a:rPr>
            </a:br>
            <a:r>
              <a:rPr lang="ru-RU" altLang="ru-RU" sz="2000" b="1" dirty="0" smtClean="0"/>
              <a:t>Задачи для ЭВМ кодировались с помощью простых языков типа Автокода,  схем Ляпунова, которые кодировались к машинному языку (М1, М2 и др.). К 1960 г.  на отечественных ЭВМ  (М-20, БЭСМ) стали использоваться языки программирования (ЯП) </a:t>
            </a:r>
            <a:r>
              <a:rPr lang="en-US" altLang="ru-RU" sz="2000" b="1" dirty="0" smtClean="0">
                <a:solidFill>
                  <a:srgbClr val="0070C0"/>
                </a:solidFill>
              </a:rPr>
              <a:t>Algol</a:t>
            </a:r>
            <a:r>
              <a:rPr lang="ru-RU" altLang="ru-RU" sz="2000" b="1" dirty="0" smtClean="0">
                <a:solidFill>
                  <a:srgbClr val="0070C0"/>
                </a:solidFill>
              </a:rPr>
              <a:t>-60, </a:t>
            </a:r>
            <a:r>
              <a:rPr lang="en-US" altLang="ru-RU" sz="2000" b="1" dirty="0" smtClean="0">
                <a:solidFill>
                  <a:srgbClr val="0070C0"/>
                </a:solidFill>
              </a:rPr>
              <a:t>Fortran</a:t>
            </a:r>
            <a:r>
              <a:rPr lang="ru-RU" altLang="ru-RU" sz="2000" b="1" dirty="0" smtClean="0">
                <a:solidFill>
                  <a:srgbClr val="0070C0"/>
                </a:solidFill>
              </a:rPr>
              <a:t>, </a:t>
            </a:r>
            <a:r>
              <a:rPr lang="en-US" altLang="ru-RU" sz="2000" b="1" dirty="0" smtClean="0">
                <a:solidFill>
                  <a:srgbClr val="0070C0"/>
                </a:solidFill>
              </a:rPr>
              <a:t>PL</a:t>
            </a:r>
            <a:r>
              <a:rPr lang="ru-RU" altLang="ru-RU" sz="2000" b="1" dirty="0" smtClean="0">
                <a:solidFill>
                  <a:srgbClr val="0070C0"/>
                </a:solidFill>
              </a:rPr>
              <a:t>/1</a:t>
            </a:r>
            <a:r>
              <a:rPr lang="ru-RU" altLang="ru-RU" sz="2000" b="1" dirty="0" smtClean="0"/>
              <a:t> и др.) для описания программ. Для их трансформации в код ЭВМ создавались </a:t>
            </a:r>
            <a:r>
              <a:rPr lang="ru-RU" altLang="ru-RU" sz="2000" b="1" dirty="0" smtClean="0">
                <a:solidFill>
                  <a:srgbClr val="0070C0"/>
                </a:solidFill>
              </a:rPr>
              <a:t>трансляторы с ЯП</a:t>
            </a:r>
            <a:r>
              <a:rPr lang="ru-RU" altLang="ru-RU" sz="2000" b="1" dirty="0" smtClean="0"/>
              <a:t> (ТА1 – ТА4), отладчики,  библиотеки программ и ОС. ЭВМ получили большую скорость и внешние устройства ввода и вывода информации. </a:t>
            </a:r>
            <a:br>
              <a:rPr lang="ru-RU" altLang="ru-RU" sz="2000" b="1" dirty="0" smtClean="0"/>
            </a:br>
            <a:r>
              <a:rPr lang="ru-RU" altLang="ru-RU" sz="2000" b="1" dirty="0" smtClean="0"/>
              <a:t>На  ЭВМ решались разные математические задачи, проводилось создание дискретных схем машин, задачи синтеза автоматов, обработка данных больших объемов и др. </a:t>
            </a:r>
            <a:br>
              <a:rPr lang="ru-RU" altLang="ru-RU" sz="2000" b="1" dirty="0" smtClean="0"/>
            </a:br>
            <a:r>
              <a:rPr lang="ru-RU" altLang="ru-RU" sz="2000" b="1" dirty="0" smtClean="0"/>
              <a:t>По решению </a:t>
            </a:r>
            <a:r>
              <a:rPr lang="ru-RU" altLang="ru-RU" sz="2000" b="1" dirty="0" smtClean="0">
                <a:solidFill>
                  <a:srgbClr val="0070C0"/>
                </a:solidFill>
              </a:rPr>
              <a:t>ГКНТ СССР</a:t>
            </a:r>
            <a:r>
              <a:rPr lang="ru-RU" altLang="ru-RU" sz="2000" b="1" dirty="0" smtClean="0"/>
              <a:t> были созданы Республиканские фонды алгоритмов и программ (РФАП), так называемые склады программ, и разработан метод сборки, объединения, интеграции программ, описанных в разных ЯП в большие системы для их выполнения в операционных средах ЭВМ. Одновременно считались математические, интеллектуальные задачи  и доказательство  теорем.</a:t>
            </a:r>
            <a:r>
              <a:rPr lang="ru-RU" altLang="ru-RU" sz="2000" dirty="0" smtClean="0"/>
              <a:t> </a:t>
            </a:r>
            <a:r>
              <a:rPr lang="ru-RU" altLang="ru-RU" sz="2000" b="1" dirty="0" smtClean="0">
                <a:solidFill>
                  <a:srgbClr val="0070C0"/>
                </a:solidFill>
              </a:rPr>
              <a:t>В 1975 г.</a:t>
            </a:r>
            <a:r>
              <a:rPr lang="ru-RU" altLang="ru-RU" sz="2000" b="1" dirty="0" smtClean="0"/>
              <a:t> СССР перешел на </a:t>
            </a:r>
            <a:r>
              <a:rPr lang="en-US" altLang="ru-RU" sz="2000" b="1" dirty="0" smtClean="0"/>
              <a:t>IBM</a:t>
            </a:r>
            <a:r>
              <a:rPr lang="ru-RU" altLang="ru-RU" sz="2000" b="1" dirty="0" smtClean="0"/>
              <a:t>-360 = ЕС ЭВМ, которые изготавливались  на заводах СССР и поставлялись по заявкам в разные  города. Они имели большой объем памяти, систему разделения времени, высокое быстродействие и ОС. </a:t>
            </a:r>
            <a:br>
              <a:rPr lang="ru-RU" altLang="ru-RU" sz="2000" b="1" dirty="0" smtClean="0"/>
            </a:br>
            <a:r>
              <a:rPr lang="ru-RU" altLang="ru-RU" sz="2000" b="1" dirty="0" smtClean="0">
                <a:solidFill>
                  <a:srgbClr val="0070C0"/>
                </a:solidFill>
              </a:rPr>
              <a:t/>
            </a:r>
            <a:br>
              <a:rPr lang="ru-RU" altLang="ru-RU" sz="2000" b="1" dirty="0" smtClean="0">
                <a:solidFill>
                  <a:srgbClr val="0070C0"/>
                </a:solidFill>
              </a:rPr>
            </a:br>
            <a:endParaRPr lang="ru-RU" altLang="ru-RU" sz="1200" b="1" dirty="0" smtClean="0">
              <a:solidFill>
                <a:schemeClr val="tx1"/>
              </a:solidFill>
            </a:endParaRPr>
          </a:p>
        </p:txBody>
      </p:sp>
      <p:sp>
        <p:nvSpPr>
          <p:cNvPr id="8195" name="Rectangle 3"/>
          <p:cNvSpPr>
            <a:spLocks noChangeArrowheads="1"/>
          </p:cNvSpPr>
          <p:nvPr/>
        </p:nvSpPr>
        <p:spPr bwMode="auto">
          <a:xfrm>
            <a:off x="2252663" y="17605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ru-RU" altLang="ru-RU" sz="18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179388" y="0"/>
            <a:ext cx="9217025" cy="7002463"/>
          </a:xfrm>
        </p:spPr>
        <p:txBody>
          <a:bodyPr/>
          <a:lstStyle/>
          <a:p>
            <a:pPr algn="l"/>
            <a:r>
              <a:rPr lang="ru-RU" altLang="ru-RU" sz="2000" b="1" dirty="0" smtClean="0">
                <a:solidFill>
                  <a:srgbClr val="0070C0"/>
                </a:solidFill>
              </a:rPr>
              <a:t>  2. </a:t>
            </a:r>
            <a:r>
              <a:rPr lang="ru-RU" altLang="ru-RU" sz="2000" b="1" dirty="0" err="1" smtClean="0">
                <a:solidFill>
                  <a:srgbClr val="0070C0"/>
                </a:solidFill>
              </a:rPr>
              <a:t>Технологизация</a:t>
            </a:r>
            <a:r>
              <a:rPr lang="ru-RU" altLang="ru-RU" sz="2000" b="1" dirty="0" smtClean="0">
                <a:solidFill>
                  <a:srgbClr val="0070C0"/>
                </a:solidFill>
              </a:rPr>
              <a:t> систем </a:t>
            </a:r>
            <a:r>
              <a:rPr lang="ru-RU" altLang="ru-RU" sz="1800" dirty="0" smtClean="0">
                <a:solidFill>
                  <a:srgbClr val="0070C0"/>
                </a:solidFill>
              </a:rPr>
              <a:t/>
            </a:r>
            <a:br>
              <a:rPr lang="ru-RU" altLang="ru-RU" sz="1800" dirty="0" smtClean="0">
                <a:solidFill>
                  <a:srgbClr val="0070C0"/>
                </a:solidFill>
              </a:rPr>
            </a:br>
            <a:r>
              <a:rPr lang="ru-RU" altLang="ru-RU" sz="1800" b="1" dirty="0" smtClean="0"/>
              <a:t> </a:t>
            </a:r>
            <a:r>
              <a:rPr lang="ru-RU" altLang="ru-RU" sz="1800" b="1" dirty="0" smtClean="0">
                <a:solidFill>
                  <a:srgbClr val="0070C0"/>
                </a:solidFill>
              </a:rPr>
              <a:t> 2.1. Операционные системы</a:t>
            </a:r>
            <a:r>
              <a:rPr lang="ru-RU" altLang="ru-RU" sz="1800" b="1" dirty="0" smtClean="0"/>
              <a:t> для ЭВМ, М20, БЭСМ-6</a:t>
            </a:r>
            <a:br>
              <a:rPr lang="ru-RU" altLang="ru-RU" sz="1800" b="1" dirty="0" smtClean="0"/>
            </a:br>
            <a:r>
              <a:rPr lang="ru-RU" altLang="ru-RU" sz="1800" b="1" dirty="0" smtClean="0"/>
              <a:t>1) ОС- 68 или Диспетчер 68 </a:t>
            </a:r>
            <a:r>
              <a:rPr lang="ru-RU" altLang="ru-RU" sz="1800" dirty="0" smtClean="0"/>
              <a:t>(</a:t>
            </a:r>
            <a:r>
              <a:rPr lang="ru-RU" altLang="ru-RU" sz="1800" b="1" dirty="0" err="1" smtClean="0"/>
              <a:t>Л.Н.Королев</a:t>
            </a:r>
            <a:r>
              <a:rPr lang="ru-RU" altLang="ru-RU" sz="1800" b="1" dirty="0" smtClean="0"/>
              <a:t>, В.П. Иванников, А.Н. Томилин и др. ) для БЭСМ выполняла:</a:t>
            </a:r>
            <a:br>
              <a:rPr lang="ru-RU" altLang="ru-RU" sz="1800" b="1" dirty="0" smtClean="0"/>
            </a:br>
            <a:r>
              <a:rPr lang="ru-RU" altLang="ru-RU" sz="1800" b="1" dirty="0" smtClean="0"/>
              <a:t>- Мультипрограммное решение задач;</a:t>
            </a:r>
            <a:br>
              <a:rPr lang="ru-RU" altLang="ru-RU" sz="1800" b="1" dirty="0" smtClean="0"/>
            </a:br>
            <a:r>
              <a:rPr lang="ru-RU" altLang="ru-RU" sz="1800" b="1" dirty="0" smtClean="0"/>
              <a:t>- Управление каналами связи, устройствами и ресурсами;</a:t>
            </a:r>
            <a:br>
              <a:rPr lang="ru-RU" altLang="ru-RU" sz="1800" b="1" dirty="0" smtClean="0"/>
            </a:br>
            <a:r>
              <a:rPr lang="ru-RU" altLang="ru-RU" sz="1800" b="1" dirty="0" smtClean="0"/>
              <a:t>- Параллельное выполнение задач и работы устройств;</a:t>
            </a:r>
            <a:br>
              <a:rPr lang="ru-RU" altLang="ru-RU" sz="1800" b="1" dirty="0" smtClean="0"/>
            </a:br>
            <a:r>
              <a:rPr lang="ru-RU" altLang="ru-RU" sz="1800" b="1" dirty="0" smtClean="0"/>
              <a:t>- распределение и буферизация ввода – вывода, диалоговый режим работы. Диспетчер 68 (НД-70) управлял полетом космических аппаратов, баллистических и телеметрических программных комплексов более 20 лет.</a:t>
            </a:r>
            <a:br>
              <a:rPr lang="ru-RU" altLang="ru-RU" sz="1800" b="1" dirty="0" smtClean="0"/>
            </a:br>
            <a:r>
              <a:rPr lang="ru-RU" altLang="ru-RU" sz="1800" b="1" dirty="0" smtClean="0"/>
              <a:t>Дальнейшим развитием этой ОС является ОС для многомашинных комплексов АС-6, объединения и взаимодействия разных ЭВМ. </a:t>
            </a:r>
            <a:br>
              <a:rPr lang="ru-RU" altLang="ru-RU" sz="1800" b="1" dirty="0" smtClean="0"/>
            </a:br>
            <a:r>
              <a:rPr lang="ru-RU" altLang="ru-RU" sz="1800" b="1" dirty="0" smtClean="0"/>
              <a:t>2) ОС ИПМ для БЭСМ-6 функционировала с 1970 г. (И.Б. </a:t>
            </a:r>
            <a:r>
              <a:rPr lang="ru-RU" altLang="ru-RU" sz="1800" b="1" dirty="0" err="1" smtClean="0"/>
              <a:t>Задыхайло</a:t>
            </a:r>
            <a:r>
              <a:rPr lang="ru-RU" altLang="ru-RU" sz="1800" b="1" dirty="0" smtClean="0"/>
              <a:t>, С.С. </a:t>
            </a:r>
            <a:r>
              <a:rPr lang="ru-RU" altLang="ru-RU" sz="1800" b="1" dirty="0" err="1" smtClean="0"/>
              <a:t>Камынин</a:t>
            </a:r>
            <a:r>
              <a:rPr lang="ru-RU" altLang="ru-RU" sz="1800" b="1" dirty="0" smtClean="0"/>
              <a:t> и Э.З. </a:t>
            </a:r>
            <a:r>
              <a:rPr lang="ru-RU" altLang="ru-RU" sz="1800" b="1" dirty="0" err="1" smtClean="0"/>
              <a:t>Любимский</a:t>
            </a:r>
            <a:r>
              <a:rPr lang="ru-RU" altLang="ru-RU" sz="1800" b="1" dirty="0" smtClean="0"/>
              <a:t>). В этой ОС реализовано управление ресурсами со средствами синхронизации процессов и управления аварийными ситуациями и включена в нее система программирования и отладки программ на ЯП. </a:t>
            </a:r>
            <a:br>
              <a:rPr lang="ru-RU" altLang="ru-RU" sz="1800" b="1" dirty="0" smtClean="0"/>
            </a:br>
            <a:r>
              <a:rPr lang="ru-RU" altLang="ru-RU" sz="1800" b="1" dirty="0" smtClean="0"/>
              <a:t>3) Монитор - Дубна (Н.Н. Говорун и В.П. </a:t>
            </a:r>
            <a:r>
              <a:rPr lang="ru-RU" altLang="ru-RU" sz="1800" b="1" dirty="0" err="1" smtClean="0"/>
              <a:t>Шириков</a:t>
            </a:r>
            <a:r>
              <a:rPr lang="ru-RU" altLang="ru-RU" sz="1800" b="1" dirty="0" smtClean="0"/>
              <a:t>) обеспечили управление заданиями, созданием библиотечных программ, в том числе Европейских программ CERN и трансляцию программ на языках программирования Фортран, Алгол, Паскаль и др. Был аппарат управления системой прерываниями, защиты памяти, обеспечения режимов реального времени и разделения времени.</a:t>
            </a:r>
            <a:br>
              <a:rPr lang="ru-RU" altLang="ru-RU" sz="1800" b="1" dirty="0" smtClean="0"/>
            </a:br>
            <a:endParaRPr lang="ru-RU" altLang="ru-RU" sz="1800" b="1" dirty="0" smtClean="0">
              <a:solidFill>
                <a:schemeClr val="tx1"/>
              </a:solidFill>
            </a:endParaRPr>
          </a:p>
        </p:txBody>
      </p:sp>
      <p:sp>
        <p:nvSpPr>
          <p:cNvPr id="9219" name="Rectangle 3"/>
          <p:cNvSpPr>
            <a:spLocks noChangeArrowheads="1"/>
          </p:cNvSpPr>
          <p:nvPr/>
        </p:nvSpPr>
        <p:spPr bwMode="auto">
          <a:xfrm>
            <a:off x="2252663" y="17605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ru-RU" altLang="ru-RU" sz="18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179388" y="44450"/>
            <a:ext cx="9001125" cy="6813550"/>
          </a:xfrm>
        </p:spPr>
        <p:txBody>
          <a:bodyPr/>
          <a:lstStyle/>
          <a:p>
            <a:pPr algn="l"/>
            <a:r>
              <a:rPr lang="ru-RU" altLang="ru-RU" sz="1800" b="1" dirty="0" smtClean="0"/>
              <a:t> </a:t>
            </a:r>
            <a:r>
              <a:rPr lang="ru-RU" altLang="ru-RU" sz="1800" b="1" dirty="0" smtClean="0">
                <a:solidFill>
                  <a:srgbClr val="0070C0"/>
                </a:solidFill>
              </a:rPr>
              <a:t>2.2. Системы программирования и Библиотеки программ</a:t>
            </a:r>
            <a:r>
              <a:rPr lang="ru-RU" altLang="ru-RU" sz="1800" b="1" dirty="0" smtClean="0"/>
              <a:t/>
            </a:r>
            <a:br>
              <a:rPr lang="ru-RU" altLang="ru-RU" sz="1800" b="1" dirty="0" smtClean="0"/>
            </a:br>
            <a:r>
              <a:rPr lang="ru-RU" altLang="ru-RU" sz="1800" b="1" dirty="0" smtClean="0"/>
              <a:t>Программирующая программа для языка операторных схем Ляпунова А.А. сделана в 1953 г. в МГУ (Э.З. </a:t>
            </a:r>
            <a:r>
              <a:rPr lang="ru-RU" altLang="ru-RU" sz="1800" b="1" dirty="0" err="1" smtClean="0"/>
              <a:t>Любимский</a:t>
            </a:r>
            <a:r>
              <a:rPr lang="ru-RU" altLang="ru-RU" sz="1800" b="1" dirty="0" smtClean="0"/>
              <a:t>, А.П. Ершов). трансляторы с языка Алгол-60 (ТА)</a:t>
            </a:r>
            <a:r>
              <a:rPr lang="ru-RU" altLang="ru-RU" sz="1800" b="1" baseline="30000" dirty="0" smtClean="0"/>
              <a:t> </a:t>
            </a:r>
            <a:r>
              <a:rPr lang="ru-RU" altLang="ru-RU" sz="1800" b="1" dirty="0" smtClean="0"/>
              <a:t>для работы с программами на ЯП: </a:t>
            </a:r>
            <a:br>
              <a:rPr lang="ru-RU" altLang="ru-RU" sz="1800" b="1" dirty="0" smtClean="0"/>
            </a:br>
            <a:r>
              <a:rPr lang="ru-RU" altLang="ru-RU" sz="1800" b="1" dirty="0" smtClean="0">
                <a:solidFill>
                  <a:srgbClr val="0070C0"/>
                </a:solidFill>
              </a:rPr>
              <a:t>ТА1–</a:t>
            </a:r>
            <a:r>
              <a:rPr lang="ru-RU" altLang="ru-RU" sz="1800" b="1" dirty="0" smtClean="0"/>
              <a:t> С.С. Лавров Алгол-60  (ЛГУ, 1962); </a:t>
            </a:r>
            <a:br>
              <a:rPr lang="ru-RU" altLang="ru-RU" sz="1800" b="1" dirty="0" smtClean="0"/>
            </a:br>
            <a:r>
              <a:rPr lang="ru-RU" altLang="ru-RU" sz="1800" b="1" dirty="0" smtClean="0">
                <a:solidFill>
                  <a:srgbClr val="0070C0"/>
                </a:solidFill>
              </a:rPr>
              <a:t>ТА2</a:t>
            </a:r>
            <a:r>
              <a:rPr lang="ru-RU" altLang="ru-RU" sz="1800" b="1" dirty="0" smtClean="0"/>
              <a:t> – М.Р. Шура-Бура и Э.З. </a:t>
            </a:r>
            <a:r>
              <a:rPr lang="ru-RU" altLang="ru-RU" sz="1800" b="1" dirty="0" err="1" smtClean="0"/>
              <a:t>Любимский</a:t>
            </a:r>
            <a:r>
              <a:rPr lang="ru-RU" altLang="ru-RU" sz="1800" b="1" dirty="0" smtClean="0"/>
              <a:t> Алгол-60 (ИПМ, 1963);</a:t>
            </a:r>
            <a:br>
              <a:rPr lang="ru-RU" altLang="ru-RU" sz="1800" b="1" dirty="0" smtClean="0"/>
            </a:br>
            <a:r>
              <a:rPr lang="ru-RU" altLang="ru-RU" sz="1800" b="1" dirty="0" smtClean="0">
                <a:solidFill>
                  <a:srgbClr val="0070C0"/>
                </a:solidFill>
              </a:rPr>
              <a:t>ТА3 </a:t>
            </a:r>
            <a:r>
              <a:rPr lang="ru-RU" altLang="ru-RU" sz="1800" b="1" dirty="0" smtClean="0"/>
              <a:t>- (Альфа-система) русская версия языка Алгол-60 (СО АН СССР, 1964); </a:t>
            </a:r>
            <a:br>
              <a:rPr lang="ru-RU" altLang="ru-RU" sz="1800" b="1" dirty="0" smtClean="0"/>
            </a:br>
            <a:r>
              <a:rPr lang="ru-RU" altLang="ru-RU" sz="1800" b="1" dirty="0" smtClean="0">
                <a:solidFill>
                  <a:srgbClr val="0070C0"/>
                </a:solidFill>
              </a:rPr>
              <a:t>ТА4 </a:t>
            </a:r>
            <a:r>
              <a:rPr lang="ru-RU" altLang="ru-RU" sz="1800" b="1" dirty="0" smtClean="0"/>
              <a:t>– Е.Л. Ющенко, Е.М. Лаврищева для УВК «Днепр-2» (ИК АН УССР).</a:t>
            </a:r>
            <a:br>
              <a:rPr lang="ru-RU" altLang="ru-RU" sz="1800" b="1" dirty="0" smtClean="0"/>
            </a:br>
            <a:r>
              <a:rPr lang="ru-RU" altLang="ru-RU" sz="1800" b="1" dirty="0" smtClean="0"/>
              <a:t>ТА5- Терехов А.Н., </a:t>
            </a:r>
            <a:r>
              <a:rPr lang="ru-RU" altLang="ru-RU" sz="1800" b="1" dirty="0" err="1" smtClean="0"/>
              <a:t>Цейтин</a:t>
            </a:r>
            <a:r>
              <a:rPr lang="ru-RU" altLang="ru-RU" sz="1800" b="1" dirty="0" smtClean="0"/>
              <a:t> - АДА транслятор для М-20 (1968).</a:t>
            </a:r>
            <a:br>
              <a:rPr lang="ru-RU" altLang="ru-RU" sz="1800" b="1" dirty="0" smtClean="0"/>
            </a:br>
            <a:r>
              <a:rPr lang="ru-RU" altLang="ru-RU" sz="1800" b="1" dirty="0" smtClean="0"/>
              <a:t>ТА6 -Транслятор с АЛМО (</a:t>
            </a:r>
            <a:r>
              <a:rPr lang="ru-RU" altLang="ru-RU" sz="1800" b="1" dirty="0" err="1" smtClean="0"/>
              <a:t>Любимский</a:t>
            </a:r>
            <a:r>
              <a:rPr lang="ru-RU" altLang="ru-RU" sz="1800" b="1" dirty="0" smtClean="0"/>
              <a:t> З.Л., 1965)….</a:t>
            </a:r>
            <a:br>
              <a:rPr lang="ru-RU" altLang="ru-RU" sz="1800" b="1" dirty="0" smtClean="0"/>
            </a:br>
            <a:r>
              <a:rPr lang="ru-RU" altLang="ru-RU" sz="1800" b="1" dirty="0" smtClean="0">
                <a:solidFill>
                  <a:srgbClr val="0070C0"/>
                </a:solidFill>
              </a:rPr>
              <a:t>2.3. Метод сборки модулей (1975-1980) </a:t>
            </a:r>
            <a:r>
              <a:rPr lang="ru-RU" altLang="ru-RU" sz="1800" b="1" dirty="0" smtClean="0"/>
              <a:t>через интерфейс и с помощью 64 примитивных функций библиотеки </a:t>
            </a:r>
            <a:r>
              <a:rPr lang="ru-RU" altLang="ru-RU" sz="1800" b="1" dirty="0" smtClean="0">
                <a:solidFill>
                  <a:srgbClr val="0070C0"/>
                </a:solidFill>
              </a:rPr>
              <a:t>системы АПРОП. </a:t>
            </a:r>
            <a:r>
              <a:rPr lang="ru-RU" altLang="ru-RU" sz="1800" b="1" dirty="0" smtClean="0">
                <a:solidFill>
                  <a:schemeClr val="tx1"/>
                </a:solidFill>
              </a:rPr>
              <a:t>В ней  реализовано</a:t>
            </a:r>
            <a:r>
              <a:rPr lang="ru-RU" altLang="ru-RU" sz="1800" b="1" dirty="0" smtClean="0"/>
              <a:t> преобразование разнородных типов данных в ЯП. Сформировано сборочное программирование в рамках  программы ВПК – создание  комплексов  ПРОМЕТЕЙ, ЯУЗА, РУЗА и др.</a:t>
            </a:r>
            <a:r>
              <a:rPr lang="ru-RU" altLang="ru-RU" sz="1800" b="1" baseline="30000" dirty="0" smtClean="0"/>
              <a:t>  </a:t>
            </a:r>
            <a:r>
              <a:rPr lang="ru-RU" altLang="ru-RU" sz="1800" b="1" dirty="0" smtClean="0"/>
              <a:t> и средств автоматизации технических средств для авиации, </a:t>
            </a:r>
            <a:r>
              <a:rPr lang="ru-RU" altLang="ru-RU" sz="1800" b="1" dirty="0" err="1" smtClean="0"/>
              <a:t>морфлота</a:t>
            </a:r>
            <a:r>
              <a:rPr lang="ru-RU" altLang="ru-RU" sz="1800" b="1" dirty="0" smtClean="0"/>
              <a:t> и космоса  и др. </a:t>
            </a:r>
            <a:r>
              <a:rPr lang="ru-RU" altLang="ru-RU" sz="1800" b="1" baseline="30000" dirty="0" smtClean="0"/>
              <a:t>1-5</a:t>
            </a:r>
            <a:r>
              <a:rPr lang="ru-RU" altLang="ru-RU" sz="1800" b="1" dirty="0" smtClean="0"/>
              <a:t>. Система АПРОП передана в </a:t>
            </a:r>
            <a:r>
              <a:rPr lang="ru-RU" altLang="ru-RU" sz="1800" b="1" dirty="0" err="1" smtClean="0"/>
              <a:t>ЕрНУЦ</a:t>
            </a:r>
            <a:r>
              <a:rPr lang="ru-RU" altLang="ru-RU" sz="1800" b="1" dirty="0" smtClean="0"/>
              <a:t> (Ереван, 1984). Основные разработчики этого комплекса были награждены премией Кабинета Министров СССР (1985). Эта система  поставлена в 52 организации СССР и стала составной частью системы программирования IBM 360 (ЕС ЭВМ).</a:t>
            </a:r>
            <a:br>
              <a:rPr lang="ru-RU" altLang="ru-RU" sz="1800" b="1" dirty="0" smtClean="0"/>
            </a:br>
            <a:r>
              <a:rPr lang="ru-RU" altLang="ru-RU" sz="1800" b="1" dirty="0" smtClean="0"/>
              <a:t>____________</a:t>
            </a:r>
            <a:br>
              <a:rPr lang="ru-RU" altLang="ru-RU" sz="1800" b="1" dirty="0" smtClean="0"/>
            </a:br>
            <a:r>
              <a:rPr lang="ru-RU" altLang="ru-RU" sz="1200" b="1" dirty="0" smtClean="0">
                <a:solidFill>
                  <a:schemeClr val="tx1"/>
                </a:solidFill>
              </a:rPr>
              <a:t>1.Лаврищева Е.М., Грищенко В.Н. Связь </a:t>
            </a:r>
            <a:r>
              <a:rPr lang="ru-RU" altLang="ru-RU" sz="1200" b="1" dirty="0" err="1" smtClean="0">
                <a:solidFill>
                  <a:schemeClr val="tx1"/>
                </a:solidFill>
              </a:rPr>
              <a:t>разноязыковых</a:t>
            </a:r>
            <a:r>
              <a:rPr lang="ru-RU" altLang="ru-RU" sz="1200" b="1" dirty="0" smtClean="0">
                <a:solidFill>
                  <a:schemeClr val="tx1"/>
                </a:solidFill>
              </a:rPr>
              <a:t> модулей в ОС ЕС.-М.:1982.-137с.</a:t>
            </a:r>
            <a:br>
              <a:rPr lang="ru-RU" altLang="ru-RU" sz="1200" b="1" dirty="0" smtClean="0">
                <a:solidFill>
                  <a:schemeClr val="tx1"/>
                </a:solidFill>
              </a:rPr>
            </a:br>
            <a:r>
              <a:rPr lang="ru-RU" altLang="ru-RU" sz="1200" b="1" dirty="0" smtClean="0">
                <a:solidFill>
                  <a:schemeClr val="tx1"/>
                </a:solidFill>
              </a:rPr>
              <a:t>2. Лаврищева Е.М., Грищенко В.Н. Сборочное программироаание.-1991.-287с.</a:t>
            </a:r>
            <a:br>
              <a:rPr lang="ru-RU" altLang="ru-RU" sz="1200" b="1" dirty="0" smtClean="0">
                <a:solidFill>
                  <a:schemeClr val="tx1"/>
                </a:solidFill>
              </a:rPr>
            </a:br>
            <a:r>
              <a:rPr lang="ru-RU" altLang="ru-RU" sz="1200" b="1" dirty="0" smtClean="0">
                <a:solidFill>
                  <a:schemeClr val="tx1"/>
                </a:solidFill>
              </a:rPr>
              <a:t>3. </a:t>
            </a:r>
            <a:r>
              <a:rPr lang="ru-RU" altLang="ru-RU" sz="1200" b="1" dirty="0" err="1" smtClean="0"/>
              <a:t>Липаеев</a:t>
            </a:r>
            <a:r>
              <a:rPr lang="ru-RU" altLang="ru-RU" sz="1200" b="1" dirty="0" smtClean="0"/>
              <a:t> В.В., </a:t>
            </a:r>
            <a:r>
              <a:rPr lang="ru-RU" altLang="ru-RU" sz="1200" b="1" dirty="0" err="1" smtClean="0"/>
              <a:t>Штрик</a:t>
            </a:r>
            <a:r>
              <a:rPr lang="ru-RU" altLang="ru-RU" sz="1200" b="1" dirty="0" smtClean="0"/>
              <a:t> А.А., </a:t>
            </a:r>
            <a:r>
              <a:rPr lang="ru-RU" altLang="ru-RU" sz="1200" b="1" dirty="0" err="1" smtClean="0"/>
              <a:t>Позин</a:t>
            </a:r>
            <a:r>
              <a:rPr lang="ru-RU" altLang="ru-RU" sz="1200" b="1" dirty="0" smtClean="0"/>
              <a:t> </a:t>
            </a:r>
            <a:r>
              <a:rPr lang="ru-RU" altLang="ru-RU" sz="1200" b="1" dirty="0" err="1" smtClean="0"/>
              <a:t>Б.А.Технология</a:t>
            </a:r>
            <a:r>
              <a:rPr lang="ru-RU" altLang="ru-RU" sz="1200" b="1" dirty="0" smtClean="0"/>
              <a:t> сборочного программирования .-1992.-307с.</a:t>
            </a:r>
            <a:r>
              <a:rPr lang="ru-RU" altLang="ru-RU" sz="1200" dirty="0" smtClean="0"/>
              <a:t/>
            </a:r>
            <a:br>
              <a:rPr lang="ru-RU" altLang="ru-RU" sz="1200" dirty="0" smtClean="0"/>
            </a:br>
            <a:r>
              <a:rPr lang="ru-RU" altLang="ru-RU" sz="1200" dirty="0" smtClean="0"/>
              <a:t>4.</a:t>
            </a:r>
            <a:r>
              <a:rPr lang="ru-RU" altLang="ru-RU" sz="1200" b="1" dirty="0" smtClean="0"/>
              <a:t>Орлов О.И. , </a:t>
            </a:r>
            <a:r>
              <a:rPr lang="ru-RU" altLang="ru-RU" sz="1200" b="1" dirty="0" err="1" smtClean="0"/>
              <a:t>Жоголев</a:t>
            </a:r>
            <a:r>
              <a:rPr lang="ru-RU" altLang="ru-RU" sz="1200" b="1" dirty="0" smtClean="0"/>
              <a:t> Е.А. Модульное программирование, М.: 1984. </a:t>
            </a:r>
            <a:r>
              <a:rPr lang="ru-RU" altLang="ru-RU" sz="1200" b="1" dirty="0" smtClean="0">
                <a:solidFill>
                  <a:srgbClr val="0070C0"/>
                </a:solidFill>
              </a:rPr>
              <a:t/>
            </a:r>
            <a:br>
              <a:rPr lang="ru-RU" altLang="ru-RU" sz="1200" b="1" dirty="0" smtClean="0">
                <a:solidFill>
                  <a:srgbClr val="0070C0"/>
                </a:solidFill>
              </a:rPr>
            </a:br>
            <a:r>
              <a:rPr lang="ru-RU" altLang="ru-RU" sz="1200" b="1" dirty="0" smtClean="0">
                <a:solidFill>
                  <a:schemeClr val="tx1"/>
                </a:solidFill>
              </a:rPr>
              <a:t>5. Лаврищева Е.М. Грищенко </a:t>
            </a:r>
            <a:r>
              <a:rPr lang="ru-RU" altLang="ru-RU" sz="1200" b="1" dirty="0" err="1" smtClean="0">
                <a:solidFill>
                  <a:schemeClr val="tx1"/>
                </a:solidFill>
              </a:rPr>
              <a:t>В.Н.«Сборочное</a:t>
            </a:r>
            <a:r>
              <a:rPr lang="ru-RU" altLang="ru-RU" sz="1200" b="1" dirty="0" smtClean="0">
                <a:solidFill>
                  <a:schemeClr val="tx1"/>
                </a:solidFill>
              </a:rPr>
              <a:t> </a:t>
            </a:r>
            <a:r>
              <a:rPr lang="ru-RU" altLang="ru-RU" sz="1200" b="1" dirty="0" err="1" smtClean="0">
                <a:solidFill>
                  <a:schemeClr val="tx1"/>
                </a:solidFill>
              </a:rPr>
              <a:t>программироаание</a:t>
            </a:r>
            <a:r>
              <a:rPr lang="ru-RU" altLang="ru-RU" sz="1200" b="1" dirty="0" smtClean="0">
                <a:solidFill>
                  <a:schemeClr val="tx1"/>
                </a:solidFill>
              </a:rPr>
              <a:t>. Основы индустрии программных продуктов».-2009.-471с.</a:t>
            </a:r>
            <a:r>
              <a:rPr lang="ru-RU" altLang="ru-RU" sz="1200" b="1" dirty="0" smtClean="0">
                <a:solidFill>
                  <a:srgbClr val="0070C0"/>
                </a:solidFill>
              </a:rPr>
              <a:t/>
            </a:r>
            <a:br>
              <a:rPr lang="ru-RU" altLang="ru-RU" sz="1200" b="1" dirty="0" smtClean="0">
                <a:solidFill>
                  <a:srgbClr val="0070C0"/>
                </a:solidFill>
              </a:rPr>
            </a:br>
            <a:r>
              <a:rPr lang="ru-RU" altLang="ru-RU" sz="1800" b="1" dirty="0" smtClean="0"/>
              <a:t> </a:t>
            </a:r>
            <a:endParaRPr lang="ru-RU" altLang="ru-RU" sz="1800" b="1" dirty="0" smtClean="0">
              <a:solidFill>
                <a:schemeClr val="tx1"/>
              </a:solidFill>
            </a:endParaRPr>
          </a:p>
        </p:txBody>
      </p:sp>
      <p:sp>
        <p:nvSpPr>
          <p:cNvPr id="10243" name="Rectangle 3"/>
          <p:cNvSpPr>
            <a:spLocks noChangeArrowheads="1"/>
          </p:cNvSpPr>
          <p:nvPr/>
        </p:nvSpPr>
        <p:spPr bwMode="auto">
          <a:xfrm>
            <a:off x="2252663" y="17605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ru-RU" altLang="ru-RU" sz="18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Оформлення за замовчуванням">
  <a:themeElements>
    <a:clrScheme name="Оформлення за замовчуванням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ня за замовчуванням">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ня за замовчуванням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ня за замовчуванням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ня за замовчуванням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ня за замовчуванням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ня за замовчуванням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ня за замовчуванням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ня за замовчуванням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ня за замовчуванням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ня за замовчуванням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ня за замовчуванням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ня за замовчуванням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ня за замовчуванням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8045</TotalTime>
  <Words>9549</Words>
  <Application>Microsoft Office PowerPoint</Application>
  <PresentationFormat>Экран (4:3)</PresentationFormat>
  <Paragraphs>205</Paragraphs>
  <Slides>40</Slides>
  <Notes>5</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40</vt:i4>
      </vt:variant>
    </vt:vector>
  </HeadingPairs>
  <TitlesOfParts>
    <vt:vector size="45" baseType="lpstr">
      <vt:lpstr>Arial</vt:lpstr>
      <vt:lpstr>Calibri</vt:lpstr>
      <vt:lpstr>Symbol</vt:lpstr>
      <vt:lpstr>Times New Roman</vt:lpstr>
      <vt:lpstr>Оформлення за замовчуванням</vt:lpstr>
      <vt:lpstr>Открытая конференция ИСП РАН им. ИВАННИКОВА 2018 Доклад  Информатика и ЭВМ-70лет. Аспекты развития  Е.М.Лаврищева д.ф.-м.н.,  профессора, гнс. ИСП РАН   </vt:lpstr>
      <vt:lpstr>             Информатика и Кибернетика-70 (1948)          В 1948 вышла книга Н. Винера «Кибернетика, или управление и связь в животном и машине» и ввела кибернетику и информатику. До этого уже сформировались идеи ЭВМ      - аналитическая машина Ч. Бэббиджа (1812) с арифметическими операциями над информацией (данными и словами).      - машина для решения дифференциальных уравнений в частных производных (1930)  А. Розенблют, В. Буш.       - ЭВМ ЭНИАК (1946) Дж. Фон Нейман ввел понятие программы,   в 1939г. Н. Атанасов из штата Айова сделал первый макет ЭВМ на электронных схемах и лампах, К. Цузе (1942г.) разработал проект ЭВМ, Г. Лейбниц усовершенствовал арифмометр Б. Паскаля и определил комбинаторику.      - Аристотель  (IV век) сформулировал логику, закон исключения третьего и др.          -  К. Шенон определил базовые элементы ЭВМ - электрические схемы из реле и математическую логику,      - А. Никасима и  физики В. Шестаков,  М. Гаврилов (1930) создали математический аппарат синтеза  схем ЭВМ  в разные структуры.       </vt:lpstr>
      <vt:lpstr>Кибернетика Н. Винер в своей книге дал определение 1 «Кибернетика - это наука об информации, управлении и связях в живой и неживой природе, ДНК структурах интеллекта и др. Компьютер – инструмент этой науки».  Процессы обработки информации и управления  ЭВМ должны основываться на элементах живого мира,  выполнять арифметические операции над данными,  отображать мыслительную деятельность человека средствами естественного (символического) языка и помогать исследованию  ДНК и разума человека, развивая  биологические и генетические области знаний.   Эта наука считалась лженаукой  в СССР. И только в 1958 г. после выхода перевода книги Винера  кибернетика и информатика была признана нашими учеными (А.И.Берг, В.М.Глушков, Л.В. Канторович,  А.И. Колмогоров и А.А. Ляпунов, А.П.Ершов и др.)2.  Идеи управления живой и неживой природой привели  в перспективе к переходу вычислительных машин к биологическим,  медицинским, генетическим  и др. системам. _______________ 1. Н. Винер «Кибернетика, или управление и связь в животном и машине», 1948 (1958). Москва.-327с. 2. Д.А. Поспелов, Я.И. Фет. Очерки истории информатики в России. ISBN 5-7692-0101-0.-ОИГГМ СО РАН, 1998,662с.</vt:lpstr>
      <vt:lpstr>Информатика1-3  Н.Винер- «информатика - природный элемент», «информация, а не теория и энергия».  Ф. Бауэр (1973)  сказал  информатика – это  компьютерная наука, которая включает технические  связи для определения физиологии, психологии и нейробиологии.  Информатика затрагивает теорию кодирования, теорию информации, экстраполяцию,  ядра информатики включает:     - цифровые и символьные вычисления, логическое исчисление, теории автоматов, алгоритмы, алгоритмические и интеллектуальные систем.  Эти теории и понятия сформировались на первых ЭВМ и способствовали образованию новых научных дисциплин – информатика и компьютерные науки (Computer Science). Эти дисциплины привели к образованию информационных  и интеллектуальных систем и технологий, а также  «умных машин» для решения математических задач по их алгебраической постановке в специальном символьном языке «Аналитик» на ЭВМ Мир 1-3 (1960 годы)3-5. ________________ 1. Норберт Винер. Кибернетика или управление и связь в животном и машине. New York-London 1948;       Советское радио. М.: 1961, втор. Изд. 1968. - 325с.  2. Ф. Бауэр, Г. Гооз. Информатика, М.: 1976. - 484 с. 3. Глушков В.М. Кибернетика, ВТ, Информатика. - Избранные труды в 3-х томах. – К.: Наук. думка,         1980,  262.- с, 267 с., 281 с. 4. Системы компьютерной алгебры семейства Аналитик. Теория. Реализация. Применение.- К.: 2010, ИММиС, Кол.         Авторов, 762с. 5. Е.М. Лаврищева. Кибернетика, информатика и программная инженерия: аспекты развития.- К.:       Пробл. Программ,  2010. - с. 1-14. </vt:lpstr>
      <vt:lpstr>1. Компьютерная, электронная эпоха    И. Брук и Р. Рамеев  создали первой вариант ЭВМ (1948).  В Англии сделана машина ЭДСАК и в 1951 г. ЭВМ «УНИВАК».  В Киеве в 1946-1951 гг. под руководством С.А. Лебедева была изготовлена первая в Европе МЭСМ, а в 1953 году ЭВМ «БЭСМ» в институте точной механики и ВТ.  В 1949г. выходит Постановление правительства СССР об использовании ЭВМ для решения технических и математических задач в оборонной, ракетной, авиационной промышленности, а также для решения задачи обработки информации и управления предприятиями.  В 1954 году под руководством М. Лесечко (Энергомаш СССР) сделана ЭВМ «Стрела». C  1965-х созданы ЭВМ: БЭСМ 6,  М-20 Днепр, УМШН, Мир 1-3,  Минск-1-2, Наири, Днепр-2 и др.   </vt:lpstr>
      <vt:lpstr>1.1. Технологизация компьютеров </vt:lpstr>
      <vt:lpstr>  1.2.  Компьютеризация программ Задачи для ЭВМ кодировались с помощью простых языков типа Автокода,  схем Ляпунова, которые кодировались к машинному языку (М1, М2 и др.). К 1960 г.  на отечественных ЭВМ  (М-20, БЭСМ) стали использоваться языки программирования (ЯП) Algol-60, Fortran, PL/1 и др.) для описания программ. Для их трансформации в код ЭВМ создавались трансляторы с ЯП (ТА1 – ТА4), отладчики,  библиотеки программ и ОС. ЭВМ получили большую скорость и внешние устройства ввода и вывода информации.  На  ЭВМ решались разные математические задачи, проводилось создание дискретных схем машин, задачи синтеза автоматов, обработка данных больших объемов и др.  По решению ГКНТ СССР были созданы Республиканские фонды алгоритмов и программ (РФАП), так называемые склады программ, и разработан метод сборки, объединения, интеграции программ, описанных в разных ЯП в большие системы для их выполнения в операционных средах ЭВМ. Одновременно считались математические, интеллектуальные задачи  и доказательство  теорем. В 1975 г. СССР перешел на IBM-360 = ЕС ЭВМ, которые изготавливались  на заводах СССР и поставлялись по заявкам в разные  города. Они имели большой объем памяти, систему разделения времени, высокое быстродействие и ОС.   </vt:lpstr>
      <vt:lpstr>  2. Технологизация систем    2.1. Операционные системы для ЭВМ, М20, БЭСМ-6 1) ОС- 68 или Диспетчер 68 (Л.Н.Королев, В.П. Иванников, А.Н. Томилин и др. ) для БЭСМ выполняла: - Мультипрограммное решение задач; - Управление каналами связи, устройствами и ресурсами; - Параллельное выполнение задач и работы устройств; - распределение и буферизация ввода – вывода, диалоговый режим работы. Диспетчер 68 (НД-70) управлял полетом космических аппаратов, баллистических и телеметрических программных комплексов более 20 лет. Дальнейшим развитием этой ОС является ОС для многомашинных комплексов АС-6, объединения и взаимодействия разных ЭВМ.  2) ОС ИПМ для БЭСМ-6 функционировала с 1970 г. (И.Б. Задыхайло, С.С. Камынин и Э.З. Любимский). В этой ОС реализовано управление ресурсами со средствами синхронизации процессов и управления аварийными ситуациями и включена в нее система программирования и отладки программ на ЯП.  3) Монитор - Дубна (Н.Н. Говорун и В.П. Шириков) обеспечили управление заданиями, созданием библиотечных программ, в том числе Европейских программ CERN и трансляцию программ на языках программирования Фортран, Алгол, Паскаль и др. Был аппарат управления системой прерываниями, защиты памяти, обеспечения режимов реального времени и разделения времени. </vt:lpstr>
      <vt:lpstr> 2.2. Системы программирования и Библиотеки программ Программирующая программа для языка операторных схем Ляпунова А.А. сделана в 1953 г. в МГУ (Э.З. Любимский, А.П. Ершов). трансляторы с языка Алгол-60 (ТА) для работы с программами на ЯП:  ТА1– С.С. Лавров Алгол-60  (ЛГУ, 1962);  ТА2 – М.Р. Шура-Бура и Э.З. Любимский Алгол-60 (ИПМ, 1963); ТА3 - (Альфа-система) русская версия языка Алгол-60 (СО АН СССР, 1964);  ТА4 – Е.Л. Ющенко, Е.М. Лаврищева для УВК «Днепр-2» (ИК АН УССР). ТА5- Терехов А.Н., Цейтин - АДА транслятор для М-20 (1968). ТА6 -Транслятор с АЛМО (Любимский З.Л., 1965)…. 2.3. Метод сборки модулей (1975-1980) через интерфейс и с помощью 64 примитивных функций библиотеки системы АПРОП. В ней  реализовано преобразование разнородных типов данных в ЯП. Сформировано сборочное программирование в рамках  программы ВПК – создание  комплексов  ПРОМЕТЕЙ, ЯУЗА, РУЗА и др.   и средств автоматизации технических средств для авиации, морфлота и космоса  и др. 1-5. Система АПРОП передана в ЕрНУЦ (Ереван, 1984). Основные разработчики этого комплекса были награждены премией Кабинета Министров СССР (1985). Эта система  поставлена в 52 организации СССР и стала составной частью системы программирования IBM 360 (ЕС ЭВМ). ____________ 1.Лаврищева Е.М., Грищенко В.Н. Связь разноязыковых модулей в ОС ЕС.-М.:1982.-137с. 2. Лаврищева Е.М., Грищенко В.Н. Сборочное программироаание.-1991.-287с. 3. Липаеев В.В., Штрик А.А., Позин Б.А.Технология сборочного программирования .-1992.-307с. 4.Орлов О.И. , Жоголев Е.А. Модульное программирование, М.: 1984.  5. Лаврищева Е.М. Грищенко В.Н.«Сборочное программироаание. Основы индустрии программных продуктов».-2009.-471с.  </vt:lpstr>
      <vt:lpstr>2.4. Сборочное программирование систем  из модулей, объектов, компонентов и КПИ 1-5  Основу сборочного программирования составляет  метод сборки  программных элементов (КПИ,  модуль, объект,  компонент), описанных в ЯП с интерфейсом связывания их в сложную программную структуру для выполнения в среде операционных систем Интернет.  Объект сборки обладает свойствами (наследование,  полиморфизм и инкапсуляция), включает  данные и операции для установления связей  между  разными  объектами. Объекты сборки  должны  иметь паспорта, которые содержат сведения  об обмениваемых данных, необходимых  для их соединения  в  более сложные  структуры.                              Операции сборки выполняются в соответствии с паспортами объектов и правилами соединения между собой двух разноязыковых объектов. Информация в паспортах должна быть выделена в отдельные группы данных и их типов. Правила соединения объектов зависят от совместимости объединяемых элементов, которые содержат описание функций, необходимых для  согласования  разных параметров в  паспортах.  Процесс сборки программных модульных элементов может проводиться ручным или  автоматизированным  способами.  Ручной способ нецелесообразен, поскольку сборка готовых КПИ представляет собой большой объем действий, которые носят рутинный характер.  Автоматизированный сборщик осуществляет сборку  с помощью стандартных правил соединения разнородных объектов. ------------    1. Лаврищева Е.М., Грищенко В.Н. Связь разноязыковых модулей  в ОС ЕС.–М.: Финансы и статистика, 1982.–127с. 2. Лаврищева Е.М. Интерфейс в программировании // Пробеми  програмування.– 2007.– №2.– С.126 –139. 3. Лаврищева Е.М. Сборочное программирование. Теория и практика.– Кибернетика и системный анализ, 2009. – № 6. – с.1 – 12. </vt:lpstr>
      <vt:lpstr> Сборочное программирование    Сборка  пар разноязыковых модулей сводится к устра­нению отличий в: языковых  средствах  ЯП в описании  отдельных модулей и способах  представления модулей системами программирования с ЯП. Отличия в языковых средствах ЯП являются следствием неоди­наковости   синтаксического  и   семантического  описания  типов данных в ЯП  функциональных возможностей.  К ним  относятся:   -механизм конструирования типов данных отсутствует в языках Фортран, ПЛ/1, Кобол и имеется в языках Паскаль, Ада, Симула-67, Модула-2, Си, Альфард, CLU; некоторые предопределенные типы отсутствуют в определенных ЯП (например, символьный тип в ЯП Фортран); - некоторые предопределенные типы отличается в разных ЯП (логический тип в языке ПЛ/1 представлен как битовая строка); - динамические типы данных отсутствуют в Фортране и Коболе и имеются в языках Паскаль, ПЛ/1, Ада, Симула-67 и др.; - организация внешних файлов различна (ПЛ/1 допускает последо­вательную, индексно-последовательную и прямую организацию фай­лов, Фортран не обеспечивает индексно-последовательной организа­ции файлов); -  дескрипторы для представления структурных типов данных имеются в некоторых ЯП и не требуются в Фортране и Коболе; представление некоторых структурных типов отличается в различ­ных ЯП (массивы в Фортране располагаются по столбцам, в других ЯП – по  строкам).  4. Лаврищева Е.М., Грищенко В.Н. Сборочное программирование. Основы индустрии программных продуктов: 2-изд.–Доп. и пере- раб.–Киев.– Наук. думка, 2009. – 370с. 5. Лаврищева Е.М. Software Engineering компьютерных систем. Теория, Технологии. CFSA-cредства программирования. 2014.- Наук.Думка.- 431с. .   </vt:lpstr>
      <vt:lpstr>        Теория сборки программ включает математические  формализмы описанияя  связей  (по  данным  и  по управлению) между разнородными объектами и генерации интерфейсных модулей для связывания (сборки) пары разноязыковых  объектов.       Взаимодействие  объектов описывается  оператором  вызова типа CALL  с множеством фактических параметров, передаваемых вызывающему объекту.        Решение  задачи интерфейса  пары разноязыковых  объектов основывается на ет взаимно однозначном соответствии между множеством фактических параметров V= {v1,v2 ,...vк} вызывающего объекта  и  множеством  формальных   параметров  F = {f1, f2 , ..., fк1 } вызываемого объекта.       Каждому  типу данных Tt языка l ставится   в соответствие алгебраическая система     Gt = &lt;Xt , t &gt; ,   где  Xt – множество значений рассматриваемого типа,  а t – множество операций над объектами данного типа.  Формально преобразование Р неэквивалентных ТД в ЯП производится  так: .  1. Построение операций преобразования типов данных  T = {Tt} для множества ЯП L = {l }=1, n. 2. Отображение простых ТД для каждой пары компонентов в  l1  и l2 .   Преобразование ТД осуществляется с помощью алгебраических систем для каждого типа данных Tt:     Gt = &lt;Xt , t &gt;, где t – тип данных; Xt – множество значений, которые могут принимать переменные этого типа;  t  – множество операций над этими ТД. Простым и сложным ТД современных  ЯП соответствуют два класса алгебраических систем:    1 = {G b , Gc ,  Gi , Gr},                                                 2 = {Ga , Gz , G u , Ge},                                                     где t = b, c, i, r, a, z, u, e.   Каждый элемент из класса простых и сложных ТД определяется на множестве  значений и операций над ними:                                               Gt = &lt;Xt  , t &gt;.     </vt:lpstr>
      <vt:lpstr>    Каждый элемент из класса простых и сложных ТД определяется на множестве  значений и операций над ними:                           Gt = &lt;Xt  , t &gt;. Операциям преобразования каждого t -типа данных соответствует изоморфное отображение двух алгебраических систем с совместимыми ТД двух разных ЯП. В классе систем 1 и 2 преобразование ТД t  q  для пары языков lt и lq  обладает  такими свойствами отображений:      1) Gt и Gq – изоморфны (q определенный на одном множестве, что и t);      2) между Xt и Xq существует изоморфизм, для которых  множества t и q  разные.  Если    = t  q не пусто, то рассматривается изоморфизм между G t = &lt; Xt ,  &gt;  и   Gq = &lt; Xq ,   &gt; .  Такое преобразование сводится  к 1). Если между множествами Xt и  Xq нет изоморфного соответствия, то  необходимо построить такое отображение между Xt и  Xq, чтобы оно было изоморфным. Если такое отображение построено, то выполняется условие 1).       3) мощности алгебраических систем должны быть равны  Gt  =  Gq .  Любое отображение 1), 2) сохраняет линейный порядок, так как алгебраические системы  (1) линейно упорядочены.         Лемма 1. Для изоморфного отображения  между алгебраическими систе-мами Gt и Gq выполняются равенства  (Хt . min) = Xq . min ,   (Xt  . max) = Xqmax. Доказательство тривиальное и простое. При условии, когда одно или два вышеприведенных равенства не выполняются, тогда для основных множеств алгебраических систем изменяется  линейный порядок, что противоречит  определению.  Формальные условия преобразования типов данных t = c, b, r, a, z определяются теоремами 1–5 [1, 2].   РАЗВИТИЕ ПАРАДИГМЫ ГЛУШКОВА – сборочный конвейер программ,- Книга 90-летие академика Глушкова.-2013- Киев. Академпериодика.      </vt:lpstr>
      <vt:lpstr>      2.4. Синтез программы, как способ манипулирования знаниями 1-5  Синтезирующее программирование — это процесс получения программы из условия задачи и метода ее решения. Синтез программ основан на логической и аналитической спецификациях и состоит в доказательстве теоремы существования и преобразования этих спецификаций в программу решения задачи. При логическом подходе спецификация трактуется как формулировка теоремы, утверждающей существование решения задачи. При аналитическом подходе спецификация трактуется как уравнение для символьного преобразования программы с проверкой правильности. Синтез про­граммы состоит в поиске доказательства  теоремы существования в некотором конструктивном логическом исчислении. Если такое доказа­тельство удается построить, то существуют формальные правила, позволя­ющие преобразовать доказательство в программу, находящую решение задачи. Универсальная контролирующая процеду­ра  проверяет правильность доказательства правилами перехода к доказательству к программе. Синтезирующее  программирование — это некоторый способ манипулирования знаниями, воплощенными в условии задачи предметной области и универсальным знанием, отражающим общематематические закономерности и сущность доказательного рассуждения некоторой математической задачи.  _________  1.Ершов А.П. НАУЧНЫЕ ОСНОВЫ ДОКАЗАТЕЛЬНОГОПРОГРАММИРОВАНИЯ. Научное сообщение в РАН на академика.-1986.-  2. Кахро М. И., Калья А. П., Тыугу Э. X. Инструментальная система программирования ЕС ЭВМ (ПРИЗ).  М.: Финансы и статистика, 1981.-157с.  3. Тыугу Э. X. Концептуальное проектирование. М.: 1984.- 287 с.    </vt:lpstr>
      <vt:lpstr>ЕРшов А.П.  Сборочное программирование решает задачу многократного и быстрого применения в процессе создания программы заранее изготовленных де­талей (1986) 1-5. Полезность и важность такого подхода к программированию, достаточно вспомнить о роли сборных конструкций в современном домостроении. Роль деталей в сборочном программиро­вании играют программные модули. Это — программы, обладающие опре­деленной  функциональной целостностью и специально приспособленные к тому, чтобы вступать в четко определиемое и контролируемое информационно-логическое взаимодействие с дру­гими модулями (под взаимодействием понимается или обмен информа­цией или определенная соподчиненность выполнения). Сборочное программирование эффективно, когда комбинирование сравнительно небольшого числа заранее запрограммированных модулей позволяет быстро решить любую задачу из некоторого класса часто воз­никающих проблем. Ориентация на класс задач — особенность сборочного программирования — объясняет его актуальность, поскольку широкое рас­пространение мини- и микро-ЭВМ позволяет применять каждую отдель­ную машину для решения определенных специальных задач. В общем случае сборочное программирование — это т синтез программы по спецификации задачи, когда отдельные блоки ее ре­шения уже отработаны и запрограммированы. Синтез конкрет­ной программы сводится к извлечению из условия задачи схемы сборки модулей по которой извле­кается  из условия задачи формальным правила построения программы автоматически…. _________ 1.Ершов А.П. НАУЧНЫЕ ОСНОВЫ ДОКАЗАТЕЛЬНОГОПРОГРАММИРОВАНИЯ. Научное сообщение в РАН .-1986.- 2. Лаврищева Е.М. доклад-статья «Технология промышленной сборки программ».на конф. Перспективы развития в системном и теоретичекском программировании» 1978г. 3. Лаврищева Е.М. Метод объединения модулей в систему.-Программирование.-1979. 4. 4. Лаврищева Е.М., Грищенко В.Н. Сборочное программирование.-1991.281с. 5. Лаврищева Е.М. Software Engineering компьютерных систем. Технология, парадигмы, CАSE-cредства программирования»,  изд.-во  Наук. Думка,  К.: 2014. -284с.     </vt:lpstr>
      <vt:lpstr>  2.5. Композиция программ - это операции объединения функций и данных вида: «данные–функция–имя» и «функция-композиция-дескрипция» на множестве именованных данных, дескрипций и денотатов (значений).   Редько В.Н. Композиции программ и композиционное программирование // Программирование. –     1978. – № 5. с. 17–26). 6.6. Функциональное программирование РЕФАЛ применяется для решения задач, связанных с распознаванием образов, общением на естественном языке, реализацией экспертных систем, доказательством теорем, символьными вычислениями и др. СмирновВ.К. Аппаратная реализация языка Рефал в ИПМ им.М.В.Келдыша //Препринт ИПМ им. М.В.Келдыша. — 2003. — № 99. — С. 1-21. 2.7.  Расслоенное (аспектное) программирование  Технология рассредоточенных действий, технология вертикального слоения разработал  Фуксман. А.Л. Технологические аспекты создания программных систем. М.: Статистика,1979.- 183с.   2.8. Алгебраическое и агентное программирование (АП) Парадигма АП основывается на теории переписывания термов с помощью системы равенств алгоритма вычислений.   В АП интегрируется процедурное, функциональное и логическое программирование. Используется граф термов для представления данных и знаний с помощью выражений многоосновной алгебры данных.(группы, кольца, поля). На основе АН сформировано инсерционное (insort) программирование. АП было реализовано на ЭВМ Мир 1-31-2, а агентная теория развивается для принятия управленческих решений Э.А.Трахтенгерцом3 1. Капитонова Ю.В., Летичевский А.А. Методы и средства алгебраического программирования // Кибернетика. –   1993.– № 3. – С. 7–12. 2. Глушков В.М., Цейтлин Г.Е,,  Ющенко Е.Л. Языки, Алгебра,Программирования. Наука. 1974.-374с. 3. Транхтенгерц Э.А. Взаимодействие агентов в многоагентных средах.- Автоматика и телемеханика.- М.: 1998.-  № 8.- с.3-52. </vt:lpstr>
      <vt:lpstr>      2.9. Графовое программирование  Теория графов в программировании начал развиваться в школе А.П. Ершова (Касьянов В.И, Иткин В.Э., Евстигнеев А.А. и др.). Были выпушены работы1-2. Эта теория активно развивается в ИСП РАН для схемной организации памяти в ОС Linux и используется в авиации, медицине и др. 1.Евстигнеев А.А. Применение теории графов в программирование. Москва.-Наука.- Редакция физ.-     мат. наук, Под редакцией А.П. Ершова. 1985 г. 351с. 2.. И.Б. Бурдонов, А.С. Косачев, В.В. Кулямин Теория соответствия для систем с блокировками и     разрушениями. Москва, Физматлит, 2008.-411с.  2.10. Технология программирования и конференции в СССР Всесоюзные конференций ВКП I-III (1982, 1985, 1992) от имени ИК АН УССР. Эти конференции собирали тысячи специалистов страны. На них выступали с научными докладами по технологии программирования: Ершов А.П., Липаев В.В., Лавров С.С. Шура-Бура М.Р. и др. Материалы конференций находятся в музеи ВТ (http://www.computer- museum.ru). 1. Глушков В.М. Фундаментальные исследования и технология программирования. Программирование. 1980г.         №2.-с.3-13. 2. Вельбицкий И.В. Технология программирования. К.: Техника, 1984. 277 с. 3. ВКП-II. Технология программирования.-1986- М.; ГКНТ, ГКВТИ. Труды ВПК- II.-381с. 2.11. Зарубежные и отечественные технологии 1) АСКОН (с 1989) включает следующие элементы:  КОМПАС-3D для трехмерного моделирования на основе CAD / CAM / CAE;  ЛОЦМАН:PLM – система управления данными и ЖЦ;  ВЕРТИКАЛЬ – автоматизированное проектирование ТП.  2) ЗАО &lt; Топ Системы &gt; (1992) - адаптированный вариант T-FLEX документооборот; САМ – линейка программных продуктов (Project Studio CS) в AutoCAD для станков с ЧПУ; Autodesk Inventor для чертежей продуктов в ЕСКД и др.       </vt:lpstr>
      <vt:lpstr>3. Эпоха информатизации1-7 А.П. Ершов  (1972г.) «Информация – это совокупность знаний о фактических данных, зависимостях между ними для познания и воспроизведения человеческого мышления в системе искусственного интеллекта (1972г.). Информатика - это наука, изучающая структуру и общие свойства информации, закономерности процессов обмена, обработки, хранения, поиска и распространения научной, финансовой, экономической и другой информации. Информатика дает механизмы реформирования документов на естественных языках и создания информационно-поисковых, информационно-логических, интеллектуальных систем методами системного анализа и искусственного интеллекта.   Информатика рассматривается как комплексная научная дисциплина, в состав которой входят теория проектирования и функционирования сложных компьютерных, информационных и интеллектуальных систем (баз знаний и данных) и технологий программирования.  Впервые у нас термин информатика начал использоваться в 1960 г. в связи с теорией искусственного интеллекта, позволяющей моделировать умственную деятельность человека1-4 в работах отечественных ученых - Велихова, Дородницина, Бауэра, Поспелова, Глушкова и др. _______________ 1. Е.П. Велихов. Информатика – актуальное направление советской науки, 1960, 2. А.А. Дородницин. Информатика. Предмет и задачи, 1961. 3.  В.С. Михалевич и др. Информатика – новая область науки и практики, 1961. 4. Ф.Бауэр, Г.Гооз. Информатика. М.: Перевод с нем. 1976.-484с..  5. Г.И. Поспелов «Искусственный интеллект – новая информационная технология», 1993, и др. 6. В.М.Глушков. Основы безбумажной информатики, м.: 1982. 383с. 7.  Д.А.Поспелов, Я.И. Фет.  Очерки истории информатики в России. СО АН СССР.-1998, 662с.</vt:lpstr>
      <vt:lpstr>                              3.1. Информатика в Computer Science 1 Информационные технологии (Information Technology) – это технологии управления решениями, бизнесом, коммерцией, экономикой, социальной сферой и др.). Информационные системы (Information Systems) – это системы обработки информации (обмен информацией, документами, данными и др.). Программная инженерия (Software Engineering) – методы, средства и инструменты разработки, эксплуатации, сопровождения и прекращения использования программ. Она занимает центральное место в пространстве інформатики.  Системная инженерия (Engineering System) - это теория, методы и принципы построения ПО компьютеров (ОС, трансляторов, интерпретаторов, анализаторов, планировщиков и др.), обслуживания информационных и программных систем, управления данными и др.  Компьютерная инженерия (Computer Engineering) – это теория и принципы построения компьютеров, суперкомпьютеров, многопроцессорных и макроконвейерных машин, кластеров и др. Основу CE составляют теории Тьюринга, фон Неймана, автоматов, алгоритмов, математики, логики, анализа и др. и т.п. _______________    1. Russell Shackelford, James H. Cross , Gordon Da­vies, John Im­pagli­azzo and others. Серия «Учебные программы по информатике», Комиссия Учебных программ по информатике 2005.-70p. ACM, AIS, IEEE-CS, http://www.acm.org/edu­ca­tion/cur­ric­ula.html, http://com­puter.org/cur­ricu­lum.                Рис.2. Пространстве информатики   - символьное моделирование мыслительных процессов,  - работа с естественными языками,  - представление и использование знаний,  - машинное обучение,  - биологическое моделирование искусственного интеллекта,  - робототехника.  Эти системы развивались с начала появления ЭВМ.  Ряд ученых проводят изучение этих проблем1-3.  В период 1985-1990годов вопросами интеллектуализации знаний и построения умных машин занимались специалисты Японии4. Но результатом этого проекта стали первые японские роботы.  _______________ 1. Представление и использование знаний // H. Ueno, V.Isudzuka. Москва-Мир.-1987. 220с. 2. Поспелов Г.С. Искусственный интеллект.- основа новой информационной цифровой технологии. Наука.- 1988.-         279 с. 3. Рыбина Г.В., Интеллектуальные системы от А до Я. Серия из трех книг. Книга 1.-2014, 224с.; книга 2 .-2015.-160с.;         книга 3.-2015, 180с. М.: Науктехиздат.-2014. 4. Рыбина Г.В. Основы построения интеллектуальных систем. — М.: Финансы и статистика;  ИНФРА-М, 2010. —       432 с. — ISBN 978-5-279-03412-3. 5. Г.И. Поспелов «Искусственный интеллект – новая информационная технология», 1993 </vt:lpstr>
      <vt:lpstr>Структура информатики в Computer Science </vt:lpstr>
      <vt:lpstr>3. 2. Структура информатики по Очеркам истории СО АН(1998)1-2:  - теория алгоритмов; - логические модели; - базы данных;  - искусственный интеллект (представление, использование знаний, ЭС,         вывод, моделирование и др.);  - бионика (мат. модели в биологии, модели поведения, генетические     системы и алгоритмы); - распознавание образов и обработка зрительных сцен, 3-мерные сцены….; - теория роботов (представление знаний о мире, управление, планирование     поведения и др.);  - теория компьютеров и вычислительных сетей(многоагентные системы,      переработка информации и др.); - теория математического обеспечения (ЯП, технологии создания     программных, информационных , инструментальные системы, ОС и др.  - компьютерная лингвистика (модели языка, анализ, синтез тестов, машинный перевод, моделирование мыслительных процессов,   работа с естественными языками и др.);  - нейроматематика,  нейросистемы, нейросети (теория формальных нейронных систем,  компьютеров, сетей и др.) ; - модели реального мира,   машинное обучение и др.;  _________  1. Д.А.Поспелов, Я.И. Фет.  Очерки истории информатики в России. СО АН СССР.-1998, 662с.  2. Г.И. Поспелов «Искусственный интеллект – новая информационная технология», 1993 </vt:lpstr>
      <vt:lpstr>3. 3. Интеллектуальные системы 1-5 Интеллектуальная система решает творческие задачи, знания о которых хранятся в ее памяти. Она включает — базу знаний,  механизмы вывода решений и интеллектуальный интерфейс.  Интеллектуальные системы изучаются средствами и методами искусственного интеллекта.  Основные задачи искусственного интеллекта:  - символьное моделирование мыслительных процессов,  - работа с естественными языками,  - представление и использование знаний,  - машинное обучение,  - биологическое моделирование искусственного интеллекта,  - робототехника.  Эти системы развивались с начала появления ЭВМ.  Ряд ученых проводят изучение этих проблем1-3.  В период 1985-1990годов вопросами интеллектуализации знаний и построения умных машин занимались специалисты Японии4. Но результатом этого проекта стали первые японские роботы.  _______________ 1. Представление и использование знаний // H. Ueno, V.Isudzuka. Москва-Мир.-1987. 220с. 2. Поспелов Г.С. Искусственный интеллект.- основа новой информационной цифровой технологии. Наука.- 1988.-         279 с. 3. Рыбина Г.В., Интеллектуальные системы от А до Я. Серия из трех книг. Книга 1.-2014, 224с.; книга 2 .-2015.-160с.;         книга 3.-2015, 180с. М.: Науктехиздат.-2014. 4. Рыбина Г.В. Основы построения интеллектуальных систем. — М.: Финансы и статистика;  ИНФРА-М, 2010. —       432 с. — ISBN 978-5-279-03412-3. 5. Г.С. Поспелов «Искусственный интеллект – новая информационная технология», 1993 </vt:lpstr>
      <vt:lpstr>3.4. Инженерия знаний  Знания представляются в Базе знаний (БЗ), содержащей правила вывода и информацию о человеческом опыте и знаниях (стандарт ISO/IEC 2382-1:1993)1.  На основе фактической информации  БЗ  и правил вывода  делается автоматическое умозаключение об имеющихся или вновь вводимых фактах и осмысленной обработки информации2.  Современные БЗ работают совместно с системами поиска и извлечения  информации, заданной  онтологией в виде набора понятий и отношений. Онтологии  описываются в  специальных языках OWL, FODA, ODM, DSL. Проведена разработка онтологии домена ЖЦ ISO/IEC 12207 -2007 в OWL, средствами  Protégé 2.3 с выходным результатом в языке XML3.  Подход к автоматизации ЖЦ докладывался на Международной конференции «Science and Information-2015» в Лондоне и IEEE предложил  сделать патент на идею интеллектуализации автоматизации  ЖЦ.   Онтологический подход набирает обороты в рамках Семантик Веб Интернет (www.semantic_web.org), как инструмент построения БЗ и онтологий разных предметных областей знаний.  _______________ 1. ISO/IEC 2382-1:1993, Information technology — Vocabulary — Part 1: Fundamental terms. 2. Гаврилова и др. Базы знаний интеллектуальных систем // Учебник для вузов. — СПб.: Питер, 2000. 3. Lavrischeva E.M. Ontology of Domains. Ontological Description Sofware Engineering Domain.  The Standard Life Cycle, Journal of Software Engineering and Applications, July 24, 2015.  4. Федоренко Д.Г., Астраханцев Н.А. Автоматическое извлечение новых концептов предметно-специфичных терминов. Труды ИСП РАН, том 25, 2013, стр. 167-178. </vt:lpstr>
      <vt:lpstr>  3. 5.  Нано понятия в эпоху информатизации   Н. Винер сравнивал ЭВМ с живой клеткой. В ней молекула ДНК реализуются в долговременной памяти хромосома, состоящей из молекулы и РНК (информационных, транспортных и рибосомальных).  Молекула ДНК – это  совокупность нуклидов, входящих в 46 хромосом клетки человека.  Главные событие клетки ДНК - деление или синтез.  Идею синтеза атомов клетки  в макроатомы  предложил Р. Фейнман (1959) с помощью программного сборщика. Он считал, что будут созданы миллионы миниатюрных заводиков, на которых "крошечные станки будут непрерывно штамповать маленькие детальки" для маленьких приборов, собирая в них макромеханизмы, вещества и устройства. Эта идея привела к современной идеи миниатюризации и получения новых макроэлементов для применения.  Маленькая частица названа нано  или «карлик» с  одним  свойством - слипание (синтез) друг с другом, что приводит к образованию новых  наночастиц или новых элементов.   Синтез молекул белков ДНК приводит к образованию комплексной наноструктуры с новыми специфическими свойствами1-3. Это свойство  используется в медицине, биологии,  авиации,  керамике, металлургии и др.  _______________  1. E.M. Lavrischeva, I.B. Petrov, Ways of Development of Computer Technologies to Perspective Nano,       Future Technologies Conference (FTC-2017), 29-30 November 2017| Vancouver, Canada.-р.539-547.  2. Лаврищева Е.М. Программная инженерия Парадигмы, технологии, СASE-средства. 2 ред. Москва- Юрайт, 2017.-       284 с. (bibloo – 0nline.ru).  3. Лаврищева Е.М. Программная инженерия и технология программирования сложных систем. Учебник. 2-      издание. Москва – Юрайт, 2018.- 431с. (bibloo – 0nline.ru).  </vt:lpstr>
      <vt:lpstr>   3.6. Нанотехнология   Это  технология производства, ориентированная на получение веществ и устройств с заранее заданной атомарной архитектурой (Э.Дрекслер).   Атом – это 1010 =1 нанометра (нм), а бактерии это 10-9 нм. Частицы от 1 до 100 нанометров называют наночастицами.  Один из важнейших вопросов нанотехнологии — это группирование  молекул, маленьких элементов самоорганизовываться, чтобы получить новый материал или устройство. Это относится к  белкам ДНК, которые могут образовывать комплексные структуры синтезом молекул.  В перспективе программные элементы малые по размеру  будут синтезироваться  к виду «маленьких частиц» с заданной структурой и функциями.  Появились нано элементы - нейроны, кванторы,  графены,  кубиты (МФТИ, МИСиС и др.). Кубит  состоит из нескольких джозефсоновских контактных элементов, разделенных тонким слоем диэлектрика. Квантовые биты кубита способны выполнять вычисления, которые не доступны современным компьютерам.  Созданы  маленькие  элементы типа  чипа, транзисторов и др. для создания маленьких приборов компьютерного и нейрокомпьютерного типа.   Из маленьких элементов типа нано  будут собирать новые технические приборы и устройства,  как на сборочном конвейере  для применения в  e-science (биологии, генетике, физике, медицине и др.),  которые будут способствовать улучшению здоровья общества и жизни на земле.    </vt:lpstr>
      <vt:lpstr> 3. 7. Методы синтеза ДНК 1-4   В МФТИ студентом  А.В.Островским разработан подход к синтезу молекул ДНК на основе теории распознавания Маркова в диссертации1-3, представленной на сайте http://7dragons.ru/bio.  Метод синтеза молекул ДНК реализуется следующими операциями: - определение фрагментов генов — экзонов и интронов с заданной последовательностью нуклеотидов гена; - выявления принадлежности аминокислот белка к пространственным структурам — спиралям, листам и нерегулярным образованиям и др.  - применение метода синтеза фрагментов ДНК для образования новых структур. Обе задачи решаются методами, использующими скрытые  Марковские модели и их обобщения. Математическая формулировка этих  задач, алгоритмы их решения и доказательство  математической корректности 2-3 , изложены в статьях и диссертации. Диссертация защищена в  защищена  Диссетрация Островского А.В. успешно защищена   в ИК АНУ под руководством Гупал А.М. 1. Островский А.В. Методы распознавания ДНК на основе моделей Маркова со скрытыми      переменными. – Автореф. диссертации.-2014.- ИК НАНУ.-23с. 2.  Сергиенко И.В., Гупал А.М., Островский А.В. Смметрия в белках,  синтезируемых по нитям ДНК// Проблемы управления и информатики.-2012.-№1.-с.141-148. 3. Сергиенко И.В., Гупал А.М., Островский А.В.Распознование фрагментов геновв ДНК  с применением моделей Маркова  со скрытым переменными // //  Кибернектика и системный анализ .-2012.-№3.-с.58-67.  2. Лаврищева Е.М. Программная инженерия и технология программирования сложных систем. Учебник. 2-издание.         Москва – Юрайт, 2018.- 431с. (bibloo – 0nline.ru). 3. Цыганков В.Д. Вселенский разум и квантовый нейрокомпьютер.- Синтег. Москва- 2002.-171с. 4. Искусственный интеллект в технических системах. Государственный институт физико-технических проблем.-     Сборник научных трудов под редакцией Лупичева Л.И.-1998.-153 с.  </vt:lpstr>
      <vt:lpstr>   3. 8. Пути развития Интернет1  1.  Web 4.0 будет   обеспечивать взаимодействие участников сети с помощью  интеллектуальных агентов. 2. Корпоративные решения для  облачных технологий (PaaS, SaaS), будут   сращиваться с Интернет-пространством и использоваться  для управления адаптивными Web-приложениями, в которых  облачные сервисы  будут взаимодействовать  через веб-страницы   агентов.  3.  Internet of Things, Smart IoT  будут   поддерживать конкурентные   APPS  через:  распределенные  microservices; Hypercat   мобильной связи;  GSM-R для цифровых дорог.  Промышленный  Интернет (Industrial Internet)  ориентируется автоматизацию новых концептов - «умная энергетика», «умный транспорт», «умные приборы», «умная промышленность», «умные дома», «умные города и медицина» и т.п.  4.  Интернет 4.2 предоставляет  технологическое конфигурирование и взаимодействие с устройствами обработки больших данных для  превращения  Big Data в Smart Data. 5. Семантика взаимодействия  информационных объектов, которые   задают цифровые проекции реальных или абстрактных объектов,  будут взаимодействовать  через Web-сервисы в языке OWL стандарта ISO 15926 Интернета 3.0.  ______________ 1. E.M. Lavrischeva, I.B. Petrov, Ways of Development of Computer Technologies to Perspective Nano, Future        Technologies Conference (FTC-2017), 29-30 November 2017| Vancouver, Canada.-р.539-547.  2. Боровков А.И. Компьютерный инжинеринг  Учебное пособие // Боровков А.И.,  Клямин О.А. , Мельникова М.П. и         др. /Computing   Engineering.- San-Peterburg.-2012.- Россия, Полит. ул. 29.-  93 c.  3. Пройдаков Э.А. и др.  Платформа «АН2», 2016, 139с.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Парадигмы программирования  </vt:lpstr>
      <vt:lpstr>  </vt:lpstr>
      <vt:lpstr>     Парадигмы   </vt:lpstr>
      <vt:lpstr>    </vt:lpstr>
      <vt:lpstr>     Программирование по прототипу  </vt:lpstr>
      <vt:lpstr>       </vt:lpstr>
      <vt:lpstr>    Благодарю за внимание   </vt:lpstr>
    </vt:vector>
  </TitlesOfParts>
  <Company>IPS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Zhuykov</cp:lastModifiedBy>
  <cp:revision>471</cp:revision>
  <dcterms:created xsi:type="dcterms:W3CDTF">2009-12-02T16:31:14Z</dcterms:created>
  <dcterms:modified xsi:type="dcterms:W3CDTF">2022-09-14T11:03:49Z</dcterms:modified>
</cp:coreProperties>
</file>