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8"/>
  </p:notesMasterIdLst>
  <p:sldIdLst>
    <p:sldId id="256" r:id="rId3"/>
    <p:sldId id="257" r:id="rId4"/>
    <p:sldId id="291" r:id="rId5"/>
    <p:sldId id="258" r:id="rId6"/>
    <p:sldId id="270" r:id="rId7"/>
    <p:sldId id="271" r:id="rId8"/>
    <p:sldId id="272" r:id="rId9"/>
    <p:sldId id="273" r:id="rId10"/>
    <p:sldId id="278" r:id="rId11"/>
    <p:sldId id="274" r:id="rId12"/>
    <p:sldId id="275" r:id="rId13"/>
    <p:sldId id="288" r:id="rId14"/>
    <p:sldId id="289" r:id="rId15"/>
    <p:sldId id="290" r:id="rId16"/>
    <p:sldId id="276" r:id="rId17"/>
    <p:sldId id="277" r:id="rId18"/>
    <p:sldId id="279" r:id="rId19"/>
    <p:sldId id="259" r:id="rId20"/>
    <p:sldId id="261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92" r:id="rId30"/>
    <p:sldId id="293" r:id="rId31"/>
    <p:sldId id="294" r:id="rId32"/>
    <p:sldId id="262" r:id="rId33"/>
    <p:sldId id="268" r:id="rId34"/>
    <p:sldId id="264" r:id="rId35"/>
    <p:sldId id="265" r:id="rId36"/>
    <p:sldId id="269" r:id="rId37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2" autoAdjust="0"/>
    <p:restoredTop sz="90895" autoAdjust="0"/>
  </p:normalViewPr>
  <p:slideViewPr>
    <p:cSldViewPr>
      <p:cViewPr varScale="1">
        <p:scale>
          <a:sx n="80" d="100"/>
          <a:sy n="80" d="100"/>
        </p:scale>
        <p:origin x="965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SimSun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SimSun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  <a:ea typeface="SimSun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C9E235F6-A4A8-424B-BC0A-EF0512FF93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5947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7ADCA930-D4D3-440B-A338-C02A2E5B2922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4251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ru-RU" altLang="ru-RU" sz="2000" smtClean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73A699B9-EA47-499A-9F00-79B662348D30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434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184D4492-3D65-4781-A53B-826631CC9044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34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A2C75646-ED68-4B5A-A4FE-E3CE30364E0D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34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26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717308DA-1C8D-42CB-9AC5-D7B96264C109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35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9A304957-A566-4CC0-ADEE-AA2D49D56CC0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35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08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D862421D-F002-4197-BE3D-3F25F7910555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9CBC6F43-2AA6-40E5-A179-076D1BF61036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2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5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99A85D3D-BF66-4F46-83AE-A6DF3ADF90DF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dirty="0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4569BB21-860A-475E-A24C-C617CB16C860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84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45A3718E-97E3-4ABF-B3C0-CA4D47BC63D4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4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4251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ru-RU" altLang="ru-RU" sz="2000" smtClean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5E2E1B88-8A13-4CC6-A64A-F48A2186CC64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4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2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6243603A-8057-44E0-BDD4-2AF42B635742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18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B39AB839-5890-4578-87E7-B999D404139A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18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00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C24EAFDD-C90E-4278-B420-F4F3A331D40D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19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4251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ru-RU" altLang="ru-RU" sz="2000" smtClean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5A1CB753-A0FB-467E-881B-148D190BF98C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19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16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2DB556E9-0AE1-4747-ABB8-2ED6616F6C53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31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93BA4273-409A-4988-B9C1-2B59EFFF7304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31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5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BBD84E82-D402-4EB5-B784-0AF5B258F710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32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8350250"/>
          </a:xfrm>
          <a:ln/>
        </p:spPr>
        <p:txBody>
          <a:bodyPr tIns="91440"/>
          <a:lstStyle/>
          <a:p>
            <a:pPr eaLnBrk="1" hangingPunct="1">
              <a:spcBef>
                <a:spcPct val="0"/>
              </a:spcBef>
              <a:defRPr/>
            </a:pPr>
            <a:r>
              <a:rPr lang="ru-RU" smtClean="0">
                <a:latin typeface="+mn-lt" charset="0"/>
                <a:ea typeface="+mn-ea" charset="0"/>
                <a:cs typeface="+mn-ea" charset="0"/>
              </a:rPr>
              <a:t>Совет. Добавьте сюда свои заметки докладчика.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E3E39A98-8B39-4063-A1F7-B96E86333113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32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190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3C943580-B9FE-46D7-BE43-D7A4D5AE221D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33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4251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ru-RU" altLang="ru-RU" sz="2000" smtClean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tIns="91440"/>
          <a:lstStyle/>
          <a:p>
            <a:pPr hangingPunct="1">
              <a:lnSpc>
                <a:spcPct val="100000"/>
              </a:lnSpc>
            </a:pPr>
            <a:fld id="{983D738D-8D60-42FC-AE01-C781A025E3C1}" type="slidenum">
              <a:rPr lang="ru-RU" altLang="ru-RU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33</a:t>
            </a:fld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1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66A03-C136-45A4-BD08-7AF659C0A8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713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7CD22-3B44-403C-A7DC-B7B532678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36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436563"/>
            <a:ext cx="2095500" cy="5692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36563"/>
            <a:ext cx="6134100" cy="5692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FDA03-07C7-4901-AF97-05D16698DA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0206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436563"/>
            <a:ext cx="7404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85ADA-D1C9-4EE5-9D7C-50669810FE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1883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3CC1E-5F51-40BE-A316-4A73DF1E32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686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0B6D8-0039-48FA-B85B-6DD9D2A36C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7667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78EDAB-186E-417B-907D-9792F2A5C2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9827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100" y="1447800"/>
            <a:ext cx="3671888" cy="479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9388" y="1447800"/>
            <a:ext cx="3671887" cy="479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FDE31-D26B-4762-9CCD-662E3E80DE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8500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270A7-2328-4988-A6CF-80FF7BE178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7369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AF692-13CA-4F38-A798-50B228BBFF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97411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2B59B-96DC-4CB8-9385-A017E4AB0F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978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E69C0-69C6-4080-8FEE-541EC1F963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4031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4278D-230C-4F53-AA8F-DBC490478B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2290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7846A-2822-4EEF-BFD9-E3ADD7BF90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9038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5B2CB5-A0B5-4FAA-B45D-470D6DB90F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1979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274638"/>
            <a:ext cx="187325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5100" y="274638"/>
            <a:ext cx="5470525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AD433-1B73-458E-A8A1-1717824F21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818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AE596-C353-4DD1-9A58-168360C166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04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9C818-C622-4D31-86FE-4B323BE750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413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E439B-B626-450C-B762-0914407107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302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F62534-BAD6-4F8A-9A0B-14F53307FE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921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99E42-3206-459F-BB16-9D9775E5D8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37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C9FDD4-92D2-4E92-8DA4-632CEB9ECF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534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E47CA-92AA-4283-A459-015C09C955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40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-815975" y="-815975"/>
            <a:ext cx="1638300" cy="1638300"/>
          </a:xfrm>
          <a:custGeom>
            <a:avLst/>
            <a:gdLst>
              <a:gd name="G0" fmla="+- 0 0 0"/>
              <a:gd name="G1" fmla="+- 0 0 0"/>
              <a:gd name="G2" fmla="+- 0 0 0"/>
              <a:gd name="T0" fmla="*/ 0 256 1"/>
              <a:gd name="T1" fmla="*/ 180 256 1"/>
              <a:gd name="G3" fmla="+- 0 T0 T1"/>
              <a:gd name="T2" fmla="*/ 0 256 1"/>
              <a:gd name="T3" fmla="*/ 90 256 1"/>
              <a:gd name="G4" fmla="+- 0 T2 T3"/>
              <a:gd name="G5" fmla="*/ G4 2 1"/>
              <a:gd name="T4" fmla="*/ 90 256 1"/>
              <a:gd name="T5" fmla="*/ 0 256 1"/>
              <a:gd name="G6" fmla="+- 0 T4 T5"/>
              <a:gd name="G7" fmla="*/ G6 2 1"/>
              <a:gd name="G8" fmla="abs 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0"/>
              <a:gd name="G18" fmla="*/ 0 1 2"/>
              <a:gd name="G19" fmla="+- G18 5400 0"/>
              <a:gd name="G20" fmla="cos G19 0"/>
              <a:gd name="G21" fmla="sin G19 0"/>
              <a:gd name="G22" fmla="+- G20 10800 0"/>
              <a:gd name="G23" fmla="+- G21 10800 0"/>
              <a:gd name="G24" fmla="+- 10800 0 G20"/>
              <a:gd name="G25" fmla="+- 0 10800 0"/>
              <a:gd name="G26" fmla="?: G9 G17 G25"/>
              <a:gd name="G27" fmla="?: G9 0 21600"/>
              <a:gd name="G28" fmla="cos 10800 0"/>
              <a:gd name="G29" fmla="sin 10800 0"/>
              <a:gd name="G30" fmla="sin 0 0"/>
              <a:gd name="G31" fmla="+- G28 10800 0"/>
              <a:gd name="G32" fmla="+- G29 10800 0"/>
              <a:gd name="G33" fmla="+- G30 10800 0"/>
              <a:gd name="G34" fmla="?: G4 0 G31"/>
              <a:gd name="G35" fmla="?: 0 G34 0"/>
              <a:gd name="G36" fmla="?: G6 G35 G31"/>
              <a:gd name="G37" fmla="+- 21600 0 G36"/>
              <a:gd name="G38" fmla="?: G4 0 G33"/>
              <a:gd name="G39" fmla="?: 0 G38 G32"/>
              <a:gd name="G40" fmla="?: G6 G39 0"/>
              <a:gd name="G41" fmla="?: G4 G32 21600"/>
              <a:gd name="G42" fmla="?: G6 G41 G33"/>
              <a:gd name="T12" fmla="*/ 10800 w 21600"/>
              <a:gd name="T13" fmla="*/ 21600 h 21600"/>
              <a:gd name="T14" fmla="*/ 16200 w 21600"/>
              <a:gd name="T15" fmla="*/ 10800 h 21600"/>
              <a:gd name="T16" fmla="*/ 10800 w 21600"/>
              <a:gd name="T17" fmla="*/ 10800 h 21600"/>
              <a:gd name="T18" fmla="*/ 54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lnTo>
                  <a:pt x="0" y="10800"/>
                </a:ln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lose/>
              </a:path>
            </a:pathLst>
          </a:custGeom>
          <a:solidFill>
            <a:srgbClr val="FCFAF4">
              <a:alpha val="32999"/>
            </a:srgbClr>
          </a:solidFill>
          <a:ln w="3240">
            <a:solidFill>
              <a:srgbClr val="D1C3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68275" y="20638"/>
            <a:ext cx="1701800" cy="170180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2340000">
            <a:off x="184150" y="1054100"/>
            <a:ext cx="1125538" cy="110172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gradFill rotWithShape="0">
            <a:gsLst>
              <a:gs pos="0">
                <a:srgbClr val="FEFAF6"/>
              </a:gs>
              <a:gs pos="100000">
                <a:srgbClr val="EED18E"/>
              </a:gs>
            </a:gsLst>
            <a:path path="rect">
              <a:fillToRect l="29999" t="29999" r="70001" b="70001"/>
            </a:path>
          </a:gradFill>
          <a:ln w="7200">
            <a:solidFill>
              <a:srgbClr val="C6B79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12825" y="0"/>
            <a:ext cx="8131175" cy="6858000"/>
          </a:xfrm>
          <a:prstGeom prst="rect">
            <a:avLst/>
          </a:prstGeom>
          <a:solidFill>
            <a:srgbClr val="FFFFFF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rgbClr val="FFFFFF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436563"/>
            <a:ext cx="74041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9144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мышьюClick to edit Master title style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581400" y="6305550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SimSun" charset="-122"/>
              </a:defRPr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715000" y="6305550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613775" y="6305550"/>
            <a:ext cx="4556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defRPr>
                <a:solidFill>
                  <a:srgbClr val="000000"/>
                </a:solidFill>
                <a:latin typeface="Gill Sans MT" panose="020B0502020104020203" pitchFamily="34" charset="0"/>
              </a:defRPr>
            </a:lvl1pPr>
          </a:lstStyle>
          <a:p>
            <a:fld id="{3E086175-5EE3-4FA6-85C7-4786E91863E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2338" y="1414463"/>
            <a:ext cx="209550" cy="209550"/>
          </a:xfrm>
          <a:prstGeom prst="ellipse">
            <a:avLst/>
          </a:prstGeom>
          <a:gradFill rotWithShape="0">
            <a:gsLst>
              <a:gs pos="0">
                <a:srgbClr val="DAF5FE"/>
              </a:gs>
              <a:gs pos="100000">
                <a:srgbClr val="00AAD4"/>
              </a:gs>
            </a:gsLst>
            <a:path path="shape">
              <a:fillToRect l="29999" t="29999" r="70001" b="70001"/>
            </a:path>
          </a:gradFill>
          <a:ln w="2160">
            <a:solidFill>
              <a:srgbClr val="308DA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1157288" y="1344613"/>
            <a:ext cx="63500" cy="63500"/>
          </a:xfrm>
          <a:prstGeom prst="ellipse">
            <a:avLst/>
          </a:prstGeom>
          <a:noFill/>
          <a:ln w="12600">
            <a:solidFill>
              <a:srgbClr val="317F9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308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ts val="28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ts val="28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ts val="28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815975" y="-815975"/>
            <a:ext cx="1638300" cy="1638300"/>
          </a:xfrm>
          <a:custGeom>
            <a:avLst/>
            <a:gdLst>
              <a:gd name="G0" fmla="+- 0 0 0"/>
              <a:gd name="G1" fmla="+- 0 0 0"/>
              <a:gd name="G2" fmla="+- 0 0 0"/>
              <a:gd name="T0" fmla="*/ 0 256 1"/>
              <a:gd name="T1" fmla="*/ 180 256 1"/>
              <a:gd name="G3" fmla="+- 0 T0 T1"/>
              <a:gd name="T2" fmla="*/ 0 256 1"/>
              <a:gd name="T3" fmla="*/ 90 256 1"/>
              <a:gd name="G4" fmla="+- 0 T2 T3"/>
              <a:gd name="G5" fmla="*/ G4 2 1"/>
              <a:gd name="T4" fmla="*/ 90 256 1"/>
              <a:gd name="T5" fmla="*/ 0 256 1"/>
              <a:gd name="G6" fmla="+- 0 T4 T5"/>
              <a:gd name="G7" fmla="*/ G6 2 1"/>
              <a:gd name="G8" fmla="abs 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0"/>
              <a:gd name="G18" fmla="*/ 0 1 2"/>
              <a:gd name="G19" fmla="+- G18 5400 0"/>
              <a:gd name="G20" fmla="cos G19 0"/>
              <a:gd name="G21" fmla="sin G19 0"/>
              <a:gd name="G22" fmla="+- G20 10800 0"/>
              <a:gd name="G23" fmla="+- G21 10800 0"/>
              <a:gd name="G24" fmla="+- 10800 0 G20"/>
              <a:gd name="G25" fmla="+- 0 10800 0"/>
              <a:gd name="G26" fmla="?: G9 G17 G25"/>
              <a:gd name="G27" fmla="?: G9 0 21600"/>
              <a:gd name="G28" fmla="cos 10800 0"/>
              <a:gd name="G29" fmla="sin 10800 0"/>
              <a:gd name="G30" fmla="sin 0 0"/>
              <a:gd name="G31" fmla="+- G28 10800 0"/>
              <a:gd name="G32" fmla="+- G29 10800 0"/>
              <a:gd name="G33" fmla="+- G30 10800 0"/>
              <a:gd name="G34" fmla="?: G4 0 G31"/>
              <a:gd name="G35" fmla="?: 0 G34 0"/>
              <a:gd name="G36" fmla="?: G6 G35 G31"/>
              <a:gd name="G37" fmla="+- 21600 0 G36"/>
              <a:gd name="G38" fmla="?: G4 0 G33"/>
              <a:gd name="G39" fmla="?: 0 G38 G32"/>
              <a:gd name="G40" fmla="?: G6 G39 0"/>
              <a:gd name="G41" fmla="?: G4 G32 21600"/>
              <a:gd name="G42" fmla="?: G6 G41 G33"/>
              <a:gd name="T12" fmla="*/ 10800 w 21600"/>
              <a:gd name="T13" fmla="*/ 21600 h 21600"/>
              <a:gd name="T14" fmla="*/ 16200 w 21600"/>
              <a:gd name="T15" fmla="*/ 10800 h 21600"/>
              <a:gd name="T16" fmla="*/ 10800 w 21600"/>
              <a:gd name="T17" fmla="*/ 10800 h 21600"/>
              <a:gd name="T18" fmla="*/ 54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800" y="10800"/>
                </a:moveTo>
                <a:cubicBezTo>
                  <a:pt x="10800" y="10800"/>
                  <a:pt x="10800" y="10800"/>
                  <a:pt x="10800" y="10800"/>
                </a:cubicBezTo>
                <a:cubicBezTo>
                  <a:pt x="10800" y="10800"/>
                  <a:pt x="10800" y="10800"/>
                  <a:pt x="10800" y="10800"/>
                </a:cubicBezTo>
                <a:lnTo>
                  <a:pt x="0" y="10800"/>
                </a:ln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lose/>
              </a:path>
            </a:pathLst>
          </a:custGeom>
          <a:solidFill>
            <a:srgbClr val="FCFAF4">
              <a:alpha val="32999"/>
            </a:srgbClr>
          </a:solidFill>
          <a:ln w="3240">
            <a:solidFill>
              <a:srgbClr val="D1C3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168275" y="20638"/>
            <a:ext cx="1701800" cy="1701800"/>
          </a:xfrm>
          <a:prstGeom prst="ellipse">
            <a:avLst/>
          </a:prstGeom>
          <a:noFill/>
          <a:ln w="27360">
            <a:solidFill>
              <a:srgbClr val="FFF4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 rot="2340000">
            <a:off x="184150" y="1054100"/>
            <a:ext cx="1125538" cy="110172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gradFill rotWithShape="0">
            <a:gsLst>
              <a:gs pos="0">
                <a:srgbClr val="FEFAF6"/>
              </a:gs>
              <a:gs pos="100000">
                <a:srgbClr val="EED18E"/>
              </a:gs>
            </a:gsLst>
            <a:path path="rect">
              <a:fillToRect l="29999" t="29999" r="70001" b="70001"/>
            </a:path>
          </a:gradFill>
          <a:ln w="7200">
            <a:solidFill>
              <a:srgbClr val="C6B79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12825" y="0"/>
            <a:ext cx="8131175" cy="6858000"/>
          </a:xfrm>
          <a:prstGeom prst="rect">
            <a:avLst/>
          </a:prstGeom>
          <a:solidFill>
            <a:srgbClr val="FFFFFF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rgbClr val="FFFFFF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5100" y="274638"/>
            <a:ext cx="7496175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мышьюClick to edit Master title style</a:t>
            </a:r>
          </a:p>
        </p:txBody>
      </p:sp>
      <p:sp>
        <p:nvSpPr>
          <p:cNvPr id="410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5100" y="1447800"/>
            <a:ext cx="7496175" cy="479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Четвертый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0"/>
            <a:r>
              <a:rPr lang="en-GB" altLang="ru-RU" smtClean="0"/>
              <a:t>Девятый уровень структурыClick to edit Master text styles</a:t>
            </a:r>
          </a:p>
          <a:p>
            <a:pPr lvl="1"/>
            <a:r>
              <a:rPr lang="en-GB" altLang="ru-RU" smtClean="0"/>
              <a:t>Second level</a:t>
            </a:r>
          </a:p>
          <a:p>
            <a:pPr lvl="2"/>
            <a:r>
              <a:rPr lang="en-GB" altLang="ru-RU" smtClean="0"/>
              <a:t>Third level</a:t>
            </a:r>
          </a:p>
          <a:p>
            <a:pPr lvl="3"/>
            <a:r>
              <a:rPr lang="en-GB" altLang="ru-RU" smtClean="0"/>
              <a:t>Fourth level</a:t>
            </a:r>
          </a:p>
          <a:p>
            <a:pPr lvl="4"/>
            <a:r>
              <a:rPr lang="en-GB" altLang="ru-RU" smtClean="0"/>
              <a:t>Fifth level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3581400" y="6305550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SimSun" charset="-122"/>
              </a:defRPr>
            </a:lvl1pPr>
          </a:lstStyle>
          <a:p>
            <a:pPr>
              <a:defRPr/>
            </a:pPr>
            <a:r>
              <a:rPr lang="ru-RU"/>
              <a:t>22.6.11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715000" y="6305550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ea typeface="SimSun" charset="-122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8613775" y="6305550"/>
            <a:ext cx="4556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defRPr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133B19E-C502-4DD9-AA3C-5F6F3E1C287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Gill Sans MT" pitchFamily="34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ts val="28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ts val="28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ts val="28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ts val="28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187450" y="1268413"/>
            <a:ext cx="7956550" cy="3455987"/>
          </a:xfrm>
        </p:spPr>
        <p:txBody>
          <a:bodyPr anchor="t"/>
          <a:lstStyle/>
          <a:p>
            <a:pPr algn="ctr"/>
            <a: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 фундаментальных и общих типов </a:t>
            </a: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 для применения в </a:t>
            </a:r>
            <a:b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Big Data</a:t>
            </a:r>
            <a: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Доклад –лекция </a:t>
            </a:r>
            <a:endParaRPr lang="uk-UA" altLang="ru-RU" sz="2800" b="1" dirty="0" smtClean="0">
              <a:solidFill>
                <a:srgbClr val="5723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643438" y="5013325"/>
            <a:ext cx="4500562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ru-RU" altLang="ru-RU" sz="2600" b="1">
                <a:solidFill>
                  <a:srgbClr val="0070C0"/>
                </a:solidFill>
                <a:cs typeface="Arial" panose="020B0604020202020204" pitchFamily="34" charset="0"/>
              </a:rPr>
              <a:t>Лаврищевой Е.М.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600" b="1">
                <a:solidFill>
                  <a:srgbClr val="0070C0"/>
                </a:solidFill>
                <a:cs typeface="Arial" panose="020B0604020202020204" pitchFamily="34" charset="0"/>
              </a:rPr>
              <a:t>д.ф.- м. н. профессор,  гнс ИСП РАН.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  Преобразование ТД  ЯП</a:t>
            </a:r>
            <a:br>
              <a:rPr lang="ru-RU" altLang="ru-RU" sz="2400" b="1" smtClean="0">
                <a:solidFill>
                  <a:srgbClr val="00B050"/>
                </a:solidFill>
              </a:rPr>
            </a:br>
            <a:endParaRPr lang="ru-RU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765175"/>
            <a:ext cx="8532812" cy="548163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dirty="0" smtClean="0">
                <a:latin typeface="+mj-lt"/>
              </a:rPr>
              <a:t>     </a:t>
            </a:r>
            <a:r>
              <a:rPr lang="ru-RU" sz="2000" b="1" dirty="0" smtClean="0">
                <a:latin typeface="+mj-lt"/>
              </a:rPr>
              <a:t>Под </a:t>
            </a:r>
            <a:r>
              <a:rPr lang="ru-RU" sz="2000" b="1" i="1" dirty="0" smtClean="0">
                <a:latin typeface="+mj-lt"/>
              </a:rPr>
              <a:t>преобразованием  </a:t>
            </a:r>
            <a:r>
              <a:rPr lang="ru-RU" sz="2000" b="1" dirty="0" smtClean="0">
                <a:latin typeface="+mj-lt"/>
              </a:rPr>
              <a:t>данных в программах  в ЯП будем понимать методы определения видов отличий в представлении типов данных (ТД)  в разных ЯП,  методы преобразования и  отображения типов и форматов передаваемых данных к соответствующему виду.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Проблемы преобразования  ТД 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в ЯП: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а) несоответствие числа параметров в списке формальных  и фактических параметров;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б) </a:t>
            </a:r>
            <a:r>
              <a:rPr lang="ru-RU" sz="2000" b="1" dirty="0" smtClean="0">
                <a:latin typeface="+mj-lt"/>
                <a:cs typeface="Arial" pitchFamily="34" charset="0"/>
              </a:rPr>
              <a:t>несогласованность</a:t>
            </a:r>
            <a:r>
              <a:rPr lang="ru-RU" sz="2000" b="1" dirty="0" smtClean="0">
                <a:latin typeface="+mj-lt"/>
              </a:rPr>
              <a:t> типов передаваемых параметров в вызывающем и вызываемом модулях;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в) несоответствие значений типов фактических и формальных параметров;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г)  изменение значений данных отдельных параметров;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err="1" smtClean="0">
                <a:latin typeface="+mj-lt"/>
              </a:rPr>
              <a:t>д</a:t>
            </a:r>
            <a:r>
              <a:rPr lang="ru-RU" sz="2000" b="1" dirty="0" smtClean="0">
                <a:latin typeface="+mj-lt"/>
              </a:rPr>
              <a:t>) неверное описание ТД передаваемых  параметров;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е)	отсутствие обратных преобразований ТД  параметров.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defRPr/>
            </a:pPr>
            <a:endParaRPr lang="ru-RU" sz="2000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Функции преобразования ТД ЯП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836613"/>
            <a:ext cx="8680450" cy="5410200"/>
          </a:xfrm>
        </p:spPr>
        <p:txBody>
          <a:bodyPr/>
          <a:lstStyle/>
          <a:p>
            <a:pPr marL="81280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Каждый элемент данных </a:t>
            </a:r>
            <a:r>
              <a:rPr lang="ru-RU" sz="2000" b="1" i="1" dirty="0" err="1" smtClean="0">
                <a:latin typeface="+mj-lt"/>
              </a:rPr>
              <a:t>D</a:t>
            </a:r>
            <a:r>
              <a:rPr lang="ru-RU" sz="2000" b="1" i="1" baseline="-25000" dirty="0" err="1" smtClean="0">
                <a:latin typeface="+mj-lt"/>
              </a:rPr>
              <a:t>i</a:t>
            </a:r>
            <a:r>
              <a:rPr lang="ru-RU" sz="2000" b="1" i="1" dirty="0" smtClean="0">
                <a:latin typeface="+mj-lt"/>
              </a:rPr>
              <a:t> = </a:t>
            </a:r>
            <a:r>
              <a:rPr lang="ru-RU" sz="2000" b="1" dirty="0" smtClean="0">
                <a:latin typeface="+mj-lt"/>
              </a:rPr>
              <a:t>{</a:t>
            </a:r>
            <a:r>
              <a:rPr lang="ru-RU" sz="2000" b="1" i="1" dirty="0" err="1" smtClean="0">
                <a:latin typeface="+mj-lt"/>
              </a:rPr>
              <a:t>d</a:t>
            </a:r>
            <a:r>
              <a:rPr lang="ru-RU" sz="2000" b="1" i="1" baseline="-25000" dirty="0" err="1" smtClean="0">
                <a:latin typeface="+mj-lt"/>
              </a:rPr>
              <a:t>i</a:t>
            </a:r>
            <a:r>
              <a:rPr lang="ru-RU" sz="2000" b="1" i="1" baseline="-25000" dirty="0" smtClean="0">
                <a:latin typeface="+mj-lt"/>
              </a:rPr>
              <a:t> </a:t>
            </a:r>
            <a:r>
              <a:rPr lang="ru-RU" sz="2000" b="1" i="1" baseline="30000" dirty="0" err="1" smtClean="0">
                <a:latin typeface="+mj-lt"/>
              </a:rPr>
              <a:t>j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}</a:t>
            </a:r>
            <a:r>
              <a:rPr lang="ru-RU" sz="2000" b="1" i="1" baseline="-25000" dirty="0" smtClean="0">
                <a:latin typeface="+mj-lt"/>
              </a:rPr>
              <a:t>j=1,t</a:t>
            </a:r>
            <a:r>
              <a:rPr lang="ru-RU" sz="2000" b="1" dirty="0" smtClean="0">
                <a:latin typeface="+mj-lt"/>
              </a:rPr>
              <a:t> определяется тройкой: именем </a:t>
            </a:r>
            <a:r>
              <a:rPr lang="ru-RU" sz="2000" b="1" i="1" dirty="0" err="1" smtClean="0">
                <a:latin typeface="+mj-lt"/>
              </a:rPr>
              <a:t>N</a:t>
            </a:r>
            <a:r>
              <a:rPr lang="ru-RU" sz="2000" b="1" i="1" baseline="-25000" dirty="0" err="1" smtClean="0">
                <a:latin typeface="+mj-lt"/>
              </a:rPr>
              <a:t>i</a:t>
            </a:r>
            <a:r>
              <a:rPr lang="ru-RU" sz="2000" b="1" i="1" baseline="-25000" dirty="0" smtClean="0">
                <a:latin typeface="+mj-lt"/>
              </a:rPr>
              <a:t> </a:t>
            </a:r>
            <a:r>
              <a:rPr lang="ru-RU" sz="2000" b="1" i="1" baseline="30000" dirty="0" err="1" smtClean="0">
                <a:latin typeface="+mj-lt"/>
              </a:rPr>
              <a:t>j</a:t>
            </a:r>
            <a:r>
              <a:rPr lang="ru-RU" sz="2000" b="1" dirty="0" smtClean="0">
                <a:latin typeface="+mj-lt"/>
              </a:rPr>
              <a:t>, типом данных </a:t>
            </a:r>
            <a:r>
              <a:rPr lang="ru-RU" sz="2000" b="1" i="1" dirty="0" err="1" smtClean="0">
                <a:latin typeface="+mj-lt"/>
              </a:rPr>
              <a:t>T</a:t>
            </a:r>
            <a:r>
              <a:rPr lang="ru-RU" sz="2000" b="1" i="1" baseline="-25000" dirty="0" err="1" smtClean="0">
                <a:latin typeface="+mj-lt"/>
              </a:rPr>
              <a:t>i</a:t>
            </a:r>
            <a:r>
              <a:rPr lang="ru-RU" sz="2000" b="1" i="1" baseline="-25000" dirty="0" smtClean="0">
                <a:latin typeface="+mj-lt"/>
              </a:rPr>
              <a:t> </a:t>
            </a:r>
            <a:r>
              <a:rPr lang="ru-RU" sz="2000" b="1" i="1" baseline="30000" dirty="0" err="1" smtClean="0">
                <a:latin typeface="+mj-lt"/>
              </a:rPr>
              <a:t>j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и значением этого типа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ru-RU" sz="2000" b="1" i="1" dirty="0" err="1" smtClean="0">
                <a:latin typeface="+mj-lt"/>
              </a:rPr>
              <a:t>V</a:t>
            </a:r>
            <a:r>
              <a:rPr lang="ru-RU" sz="2000" b="1" i="1" baseline="-25000" dirty="0" err="1" smtClean="0">
                <a:latin typeface="+mj-lt"/>
              </a:rPr>
              <a:t>i</a:t>
            </a:r>
            <a:r>
              <a:rPr lang="ru-RU" sz="2000" b="1" i="1" baseline="30000" dirty="0" err="1" smtClean="0">
                <a:latin typeface="+mj-lt"/>
              </a:rPr>
              <a:t>j</a:t>
            </a:r>
            <a:r>
              <a:rPr lang="ru-RU" sz="2000" b="1" dirty="0" smtClean="0">
                <a:latin typeface="+mj-lt"/>
              </a:rPr>
              <a:t>. Функции преобразования ТД ЯП  представлены отображениями:                                       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i="1" dirty="0" smtClean="0">
                <a:latin typeface="+mj-lt"/>
              </a:rPr>
              <a:t>                               </a:t>
            </a:r>
            <a:r>
              <a:rPr lang="en-US" sz="2000" b="1" i="1" dirty="0" err="1" smtClean="0">
                <a:latin typeface="+mj-lt"/>
              </a:rPr>
              <a:t>FN</a:t>
            </a:r>
            <a:r>
              <a:rPr lang="en-US" sz="2000" b="1" i="1" baseline="-25000" dirty="0" err="1" smtClean="0">
                <a:latin typeface="+mj-lt"/>
              </a:rPr>
              <a:t>i</a:t>
            </a:r>
            <a:r>
              <a:rPr lang="en-US" sz="2000" b="1" i="1" baseline="-25000" dirty="0" smtClean="0">
                <a:latin typeface="+mj-lt"/>
              </a:rPr>
              <a:t> k </a:t>
            </a:r>
            <a:r>
              <a:rPr lang="en-US" sz="2000" b="1" i="1" dirty="0" smtClean="0">
                <a:latin typeface="+mj-lt"/>
              </a:rPr>
              <a:t>: N</a:t>
            </a:r>
            <a:r>
              <a:rPr lang="en-US" sz="2000" b="1" i="1" baseline="-25000" dirty="0" smtClean="0">
                <a:latin typeface="+mj-lt"/>
              </a:rPr>
              <a:t>i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ru-RU" sz="2000" b="1" i="1" dirty="0" smtClean="0">
                <a:latin typeface="+mj-lt"/>
                <a:sym typeface="Symbol"/>
              </a:rPr>
              <a:t>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en-US" sz="2000" b="1" i="1" dirty="0" err="1" smtClean="0">
                <a:latin typeface="+mj-lt"/>
              </a:rPr>
              <a:t>N</a:t>
            </a:r>
            <a:r>
              <a:rPr lang="en-US" sz="2000" b="1" i="1" baseline="-25000" dirty="0" err="1" smtClean="0">
                <a:latin typeface="+mj-lt"/>
              </a:rPr>
              <a:t>k</a:t>
            </a:r>
            <a:r>
              <a:rPr lang="en-US" sz="2000" b="1" i="1" baseline="-25000" dirty="0" smtClean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,</a:t>
            </a:r>
            <a:endParaRPr lang="ru-RU" sz="2000" b="1" dirty="0" smtClean="0">
              <a:latin typeface="+mj-lt"/>
            </a:endParaRP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i="1" dirty="0" smtClean="0">
                <a:latin typeface="+mj-lt"/>
              </a:rPr>
              <a:t>                               </a:t>
            </a:r>
            <a:r>
              <a:rPr lang="en-US" sz="2000" b="1" i="1" dirty="0" err="1" smtClean="0">
                <a:latin typeface="+mj-lt"/>
              </a:rPr>
              <a:t>FT</a:t>
            </a:r>
            <a:r>
              <a:rPr lang="en-US" sz="2000" b="1" i="1" baseline="-25000" dirty="0" err="1" smtClean="0">
                <a:latin typeface="+mj-lt"/>
              </a:rPr>
              <a:t>i</a:t>
            </a:r>
            <a:r>
              <a:rPr lang="en-US" sz="2000" b="1" i="1" baseline="-25000" dirty="0" smtClean="0">
                <a:latin typeface="+mj-lt"/>
              </a:rPr>
              <a:t> k </a:t>
            </a:r>
            <a:r>
              <a:rPr lang="en-US" sz="2000" b="1" i="1" dirty="0" smtClean="0">
                <a:latin typeface="+mj-lt"/>
              </a:rPr>
              <a:t>: T</a:t>
            </a:r>
            <a:r>
              <a:rPr lang="en-US" sz="2000" b="1" i="1" baseline="-25000" dirty="0" smtClean="0">
                <a:latin typeface="+mj-lt"/>
              </a:rPr>
              <a:t>i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ru-RU" sz="2000" b="1" i="1" dirty="0" smtClean="0">
                <a:latin typeface="+mj-lt"/>
                <a:sym typeface="Symbol"/>
              </a:rPr>
              <a:t>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en-US" sz="2000" b="1" i="1" dirty="0" err="1" smtClean="0">
                <a:latin typeface="+mj-lt"/>
              </a:rPr>
              <a:t>T</a:t>
            </a:r>
            <a:r>
              <a:rPr lang="en-US" sz="2000" b="1" i="1" baseline="-25000" dirty="0" err="1" smtClean="0">
                <a:latin typeface="+mj-lt"/>
              </a:rPr>
              <a:t>k</a:t>
            </a:r>
            <a:r>
              <a:rPr lang="en-US" sz="2000" b="1" i="1" baseline="-25000" dirty="0" smtClean="0">
                <a:latin typeface="+mj-lt"/>
              </a:rPr>
              <a:t> </a:t>
            </a:r>
            <a:r>
              <a:rPr lang="en-US" sz="2000" b="1" i="1" dirty="0" smtClean="0">
                <a:latin typeface="+mj-lt"/>
              </a:rPr>
              <a:t>,</a:t>
            </a:r>
            <a:endParaRPr lang="ru-RU" sz="2000" b="1" dirty="0" smtClean="0">
              <a:latin typeface="+mj-lt"/>
            </a:endParaRP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i="1" dirty="0" smtClean="0">
                <a:latin typeface="+mj-lt"/>
              </a:rPr>
              <a:t>                               </a:t>
            </a:r>
            <a:r>
              <a:rPr lang="en-US" sz="2000" b="1" i="1" dirty="0" err="1" smtClean="0">
                <a:latin typeface="+mj-lt"/>
              </a:rPr>
              <a:t>FV</a:t>
            </a:r>
            <a:r>
              <a:rPr lang="en-US" sz="2000" b="1" i="1" baseline="-25000" dirty="0" err="1" smtClean="0">
                <a:latin typeface="+mj-lt"/>
              </a:rPr>
              <a:t>i</a:t>
            </a:r>
            <a:r>
              <a:rPr lang="en-US" sz="2000" b="1" i="1" baseline="-25000" dirty="0" smtClean="0">
                <a:latin typeface="+mj-lt"/>
              </a:rPr>
              <a:t> k </a:t>
            </a:r>
            <a:r>
              <a:rPr lang="en-US" sz="2000" b="1" i="1" dirty="0" smtClean="0">
                <a:latin typeface="+mj-lt"/>
              </a:rPr>
              <a:t>: V</a:t>
            </a:r>
            <a:r>
              <a:rPr lang="en-US" sz="2000" b="1" i="1" baseline="-25000" dirty="0" smtClean="0">
                <a:latin typeface="+mj-lt"/>
              </a:rPr>
              <a:t>i </a:t>
            </a:r>
            <a:r>
              <a:rPr lang="ru-RU" sz="2000" b="1" i="1" dirty="0" smtClean="0">
                <a:latin typeface="+mj-lt"/>
                <a:sym typeface="Symbol"/>
              </a:rPr>
              <a:t>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en-US" sz="2000" b="1" i="1" dirty="0" err="1" smtClean="0">
                <a:latin typeface="+mj-lt"/>
              </a:rPr>
              <a:t>V</a:t>
            </a:r>
            <a:r>
              <a:rPr lang="en-US" sz="2000" b="1" i="1" baseline="-25000" dirty="0" err="1" smtClean="0">
                <a:latin typeface="+mj-lt"/>
              </a:rPr>
              <a:t>k</a:t>
            </a:r>
            <a:r>
              <a:rPr lang="ru-RU" sz="2000" b="1" i="1" baseline="-25000" dirty="0" smtClean="0">
                <a:latin typeface="+mj-lt"/>
              </a:rPr>
              <a:t>,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  <a:cs typeface="Arial" pitchFamily="34" charset="0"/>
              </a:rPr>
              <a:t>Отображения </a:t>
            </a:r>
            <a:r>
              <a:rPr lang="ru-RU" sz="2000" b="1" i="1" dirty="0" err="1" smtClean="0">
                <a:latin typeface="+mj-lt"/>
                <a:cs typeface="Arial" pitchFamily="34" charset="0"/>
              </a:rPr>
              <a:t>FN</a:t>
            </a:r>
            <a:r>
              <a:rPr lang="ru-RU" sz="2000" b="1" i="1" baseline="-25000" dirty="0" err="1" smtClean="0">
                <a:latin typeface="+mj-lt"/>
                <a:cs typeface="Arial" pitchFamily="34" charset="0"/>
              </a:rPr>
              <a:t>ik</a:t>
            </a:r>
            <a:r>
              <a:rPr lang="ru-RU" sz="2000" b="1" i="1" baseline="-25000" dirty="0" smtClean="0">
                <a:latin typeface="+mj-lt"/>
                <a:cs typeface="Arial" pitchFamily="34" charset="0"/>
              </a:rPr>
              <a:t> </a:t>
            </a:r>
            <a:r>
              <a:rPr lang="ru-RU" sz="2000" b="1" i="1" dirty="0" smtClean="0">
                <a:latin typeface="+mj-lt"/>
                <a:cs typeface="Arial" pitchFamily="34" charset="0"/>
              </a:rPr>
              <a:t>, </a:t>
            </a:r>
            <a:r>
              <a:rPr lang="ru-RU" sz="2000" b="1" i="1" dirty="0" err="1" smtClean="0">
                <a:latin typeface="+mj-lt"/>
                <a:cs typeface="Arial" pitchFamily="34" charset="0"/>
              </a:rPr>
              <a:t>FT</a:t>
            </a:r>
            <a:r>
              <a:rPr lang="ru-RU" sz="2000" b="1" i="1" baseline="-25000" dirty="0" err="1" smtClean="0">
                <a:latin typeface="+mj-lt"/>
                <a:cs typeface="Arial" pitchFamily="34" charset="0"/>
              </a:rPr>
              <a:t>ik</a:t>
            </a:r>
            <a:r>
              <a:rPr lang="ru-RU" sz="2000" b="1" i="1" baseline="-25000" dirty="0" smtClean="0">
                <a:latin typeface="+mj-lt"/>
                <a:cs typeface="Arial" pitchFamily="34" charset="0"/>
              </a:rPr>
              <a:t> </a:t>
            </a:r>
            <a:r>
              <a:rPr lang="ru-RU" sz="2000" b="1" i="1" dirty="0" smtClean="0">
                <a:latin typeface="+mj-lt"/>
                <a:cs typeface="Arial" pitchFamily="34" charset="0"/>
              </a:rPr>
              <a:t>, </a:t>
            </a:r>
            <a:r>
              <a:rPr lang="ru-RU" sz="2000" b="1" i="1" dirty="0" err="1" smtClean="0">
                <a:latin typeface="+mj-lt"/>
                <a:cs typeface="Arial" pitchFamily="34" charset="0"/>
              </a:rPr>
              <a:t>FV</a:t>
            </a:r>
            <a:r>
              <a:rPr lang="ru-RU" sz="2000" b="1" i="1" baseline="-25000" dirty="0" err="1" smtClean="0">
                <a:latin typeface="+mj-lt"/>
                <a:cs typeface="Arial" pitchFamily="34" charset="0"/>
              </a:rPr>
              <a:t>ik</a:t>
            </a:r>
            <a:r>
              <a:rPr lang="ru-RU" sz="2000" b="1" i="1" dirty="0" smtClean="0">
                <a:latin typeface="+mj-lt"/>
                <a:cs typeface="Arial" pitchFamily="34" charset="0"/>
              </a:rPr>
              <a:t> </a:t>
            </a:r>
            <a:r>
              <a:rPr lang="ru-RU" sz="2000" b="1" dirty="0" smtClean="0">
                <a:latin typeface="+mj-lt"/>
                <a:cs typeface="Arial" pitchFamily="34" charset="0"/>
              </a:rPr>
              <a:t>содержат одинаковое количество элементов. В задачу преобразования </a:t>
            </a:r>
            <a:r>
              <a:rPr lang="ru-RU" sz="2000" b="1" i="1" dirty="0" err="1" smtClean="0">
                <a:latin typeface="+mj-lt"/>
                <a:cs typeface="Arial" pitchFamily="34" charset="0"/>
              </a:rPr>
              <a:t>FN</a:t>
            </a:r>
            <a:r>
              <a:rPr lang="ru-RU" sz="2000" b="1" i="1" baseline="-25000" dirty="0" err="1" smtClean="0">
                <a:latin typeface="+mj-lt"/>
                <a:cs typeface="Arial" pitchFamily="34" charset="0"/>
              </a:rPr>
              <a:t>ik</a:t>
            </a:r>
            <a:r>
              <a:rPr lang="ru-RU" sz="2000" b="1" dirty="0" smtClean="0">
                <a:latin typeface="+mj-lt"/>
                <a:cs typeface="Arial" pitchFamily="34" charset="0"/>
              </a:rPr>
              <a:t> входит упорядочение имен переменных в описании связываемых между собой  программ. Отображение ТД </a:t>
            </a:r>
            <a:r>
              <a:rPr lang="ru-RU" sz="2000" b="1" i="1" dirty="0" err="1" smtClean="0">
                <a:latin typeface="+mj-lt"/>
                <a:cs typeface="Arial" pitchFamily="34" charset="0"/>
              </a:rPr>
              <a:t>FT</a:t>
            </a:r>
            <a:r>
              <a:rPr lang="ru-RU" sz="2000" b="1" i="1" baseline="-25000" dirty="0" err="1" smtClean="0">
                <a:latin typeface="+mj-lt"/>
                <a:cs typeface="Arial" pitchFamily="34" charset="0"/>
              </a:rPr>
              <a:t>ik</a:t>
            </a:r>
            <a:r>
              <a:rPr lang="ru-RU" sz="2000" b="1" dirty="0" smtClean="0">
                <a:latin typeface="+mj-lt"/>
                <a:cs typeface="Arial" pitchFamily="34" charset="0"/>
              </a:rPr>
              <a:t> базируется на множестве типов данных  </a:t>
            </a:r>
            <a:r>
              <a:rPr lang="ru-RU" sz="2000" b="1" i="1" dirty="0" smtClean="0">
                <a:latin typeface="+mj-lt"/>
                <a:cs typeface="Arial" pitchFamily="34" charset="0"/>
              </a:rPr>
              <a:t>T = (X, W ),</a:t>
            </a:r>
            <a:endParaRPr lang="ru-RU" sz="2000" b="1" dirty="0" smtClean="0">
              <a:latin typeface="+mj-lt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где </a:t>
            </a:r>
            <a:r>
              <a:rPr lang="ru-RU" sz="2000" b="1" i="1" dirty="0" smtClean="0">
                <a:latin typeface="+mj-lt"/>
              </a:rPr>
              <a:t>X </a:t>
            </a:r>
            <a:r>
              <a:rPr lang="ru-RU" sz="2000" b="1" dirty="0" smtClean="0">
                <a:latin typeface="+mj-lt"/>
              </a:rPr>
              <a:t>– множество значений, которые  принимают переменные множества</a:t>
            </a:r>
            <a:r>
              <a:rPr lang="ru-RU" sz="2000" b="1" i="1" dirty="0" smtClean="0">
                <a:latin typeface="+mj-lt"/>
              </a:rPr>
              <a:t> V </a:t>
            </a:r>
            <a:r>
              <a:rPr lang="ru-RU" sz="2000" b="1" dirty="0" smtClean="0">
                <a:latin typeface="+mj-lt"/>
              </a:rPr>
              <a:t>и </a:t>
            </a:r>
            <a:r>
              <a:rPr lang="ru-RU" sz="2000" b="1" i="1" dirty="0" smtClean="0">
                <a:latin typeface="+mj-lt"/>
              </a:rPr>
              <a:t>W</a:t>
            </a:r>
            <a:r>
              <a:rPr lang="ru-RU" sz="2000" b="1" dirty="0" smtClean="0">
                <a:latin typeface="+mj-lt"/>
              </a:rPr>
              <a:t> – множество операций и предикатов для преобразования типов.</a:t>
            </a:r>
          </a:p>
          <a:p>
            <a:pPr>
              <a:defRPr/>
            </a:pPr>
            <a:endParaRPr lang="ru-RU" sz="2400" i="1" baseline="-25000" dirty="0" smtClean="0"/>
          </a:p>
          <a:p>
            <a:pPr>
              <a:defRPr/>
            </a:pP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Алгебраическая система </a:t>
            </a:r>
            <a:r>
              <a:rPr lang="en-US" altLang="ru-RU" sz="2400" b="1" smtClean="0">
                <a:solidFill>
                  <a:srgbClr val="00B050"/>
                </a:solidFill>
              </a:rPr>
              <a:t>GDT</a:t>
            </a: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2988" y="836613"/>
            <a:ext cx="7888287" cy="541020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ru-RU" sz="2000" b="1" dirty="0" smtClean="0">
                <a:latin typeface="+mj-lt"/>
              </a:rPr>
              <a:t>Система  имеет вид:-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  </a:t>
            </a:r>
            <a:r>
              <a:rPr lang="uk-UA" sz="2000" b="1" i="1" dirty="0" smtClean="0">
                <a:latin typeface="+mj-lt"/>
              </a:rPr>
              <a:t>G</a:t>
            </a:r>
            <a:r>
              <a:rPr lang="uk-UA" sz="2000" b="1" i="1" dirty="0" smtClean="0">
                <a:latin typeface="+mj-lt"/>
                <a:sym typeface="Symbol"/>
              </a:rPr>
              <a:t></a:t>
            </a:r>
            <a:r>
              <a:rPr lang="uk-UA" sz="2000" b="1" i="1" baseline="30000" dirty="0" smtClean="0">
                <a:latin typeface="+mj-lt"/>
              </a:rPr>
              <a:t> t</a:t>
            </a:r>
            <a:r>
              <a:rPr lang="uk-UA" sz="2000" b="1" i="1" dirty="0" smtClean="0">
                <a:latin typeface="+mj-lt"/>
              </a:rPr>
              <a:t> = &lt;</a:t>
            </a:r>
            <a:r>
              <a:rPr lang="uk-UA" sz="2000" b="1" i="1" dirty="0" err="1" smtClean="0">
                <a:latin typeface="+mj-lt"/>
              </a:rPr>
              <a:t>X</a:t>
            </a:r>
            <a:r>
              <a:rPr lang="uk-UA" sz="2000" b="1" i="1" dirty="0" err="1" smtClean="0">
                <a:latin typeface="+mj-lt"/>
                <a:sym typeface="Symbol"/>
              </a:rPr>
              <a:t></a:t>
            </a:r>
            <a:r>
              <a:rPr lang="uk-UA" sz="2000" b="1" i="1" baseline="30000" dirty="0" err="1" smtClean="0">
                <a:latin typeface="+mj-lt"/>
              </a:rPr>
              <a:t>t</a:t>
            </a:r>
            <a:r>
              <a:rPr lang="uk-UA" sz="2000" b="1" dirty="0" smtClean="0">
                <a:latin typeface="+mj-lt"/>
              </a:rPr>
              <a:t>, </a:t>
            </a:r>
            <a:r>
              <a:rPr lang="uk-UA" sz="2000" b="1" i="1" dirty="0" smtClean="0">
                <a:latin typeface="+mj-lt"/>
                <a:sym typeface="Symbol"/>
              </a:rPr>
              <a:t></a:t>
            </a:r>
            <a:r>
              <a:rPr lang="uk-UA" sz="2000" b="1" i="1" baseline="30000" dirty="0" smtClean="0">
                <a:latin typeface="+mj-lt"/>
              </a:rPr>
              <a:t>t</a:t>
            </a:r>
            <a:r>
              <a:rPr lang="uk-UA" sz="2000" b="1" i="1" dirty="0" smtClean="0">
                <a:latin typeface="+mj-lt"/>
              </a:rPr>
              <a:t> &gt;</a:t>
            </a:r>
            <a:r>
              <a:rPr lang="uk-UA" sz="2000" b="1" dirty="0" smtClean="0">
                <a:latin typeface="+mj-lt"/>
              </a:rPr>
              <a:t>,</a:t>
            </a:r>
            <a:endParaRPr lang="ru-RU" sz="2000" b="1" dirty="0" smtClean="0">
              <a:latin typeface="+mj-lt"/>
            </a:endParaRP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где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t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– ТД, 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X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t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– </a:t>
            </a: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множество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значений </a:t>
            </a:r>
            <a:r>
              <a:rPr lang="ru-RU" sz="2000" b="1" dirty="0" smtClean="0">
                <a:latin typeface="+mj-lt"/>
              </a:rPr>
              <a:t>переменных типа данных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,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t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– </a:t>
            </a: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множество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операций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над  </a:t>
            </a: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этими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 ТД.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ru-RU" sz="2000" b="1" dirty="0" smtClean="0">
                <a:latin typeface="+mj-lt"/>
              </a:rPr>
              <a:t>Для простых,  сложных  и неструктурированных  ТД  ЯП разработаны классы 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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1</a:t>
            </a:r>
            <a:r>
              <a:rPr lang="en-US" altLang="uk-UA" sz="2000" b="1" dirty="0" smtClean="0">
                <a:latin typeface="+mj-lt"/>
                <a:cs typeface="Times New Roman" pitchFamily="18" charset="0"/>
              </a:rPr>
              <a:t>,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 </a:t>
            </a:r>
            <a:r>
              <a:rPr lang="en-US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2</a:t>
            </a:r>
            <a:r>
              <a:rPr lang="ru-RU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,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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3 </a:t>
            </a: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алгебраических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систем: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latin typeface="+mj-lt"/>
                <a:cs typeface="Times New Roman" pitchFamily="18" charset="0"/>
              </a:rPr>
              <a:t>                 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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1 =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&lt;G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b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c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 G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err="1" smtClean="0">
                <a:latin typeface="+mj-lt"/>
              </a:rPr>
              <a:t>i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r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&gt;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,                                    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latin typeface="+mj-lt"/>
                <a:cs typeface="Times New Roman" pitchFamily="18" charset="0"/>
              </a:rPr>
              <a:t>                 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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2 =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&lt;G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a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z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u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</a:t>
            </a:r>
            <a:r>
              <a:rPr lang="uk-UA" altLang="uk-UA" sz="20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e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&gt;,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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3 =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&lt;G</a:t>
            </a:r>
            <a:r>
              <a:rPr lang="en-US" altLang="uk-UA" sz="2000" b="1" i="1" dirty="0" smtClean="0">
                <a:latin typeface="+mj-lt"/>
                <a:cs typeface="Times New Roman" pitchFamily="18" charset="0"/>
              </a:rPr>
              <a:t>s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k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 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</a:t>
            </a:r>
            <a:r>
              <a:rPr lang="en-US" altLang="uk-UA" sz="2000" b="1" i="1" dirty="0" smtClean="0">
                <a:latin typeface="+mj-lt"/>
                <a:cs typeface="Times New Roman" pitchFamily="18" charset="0"/>
              </a:rPr>
              <a:t>s</a:t>
            </a:r>
            <a:r>
              <a:rPr lang="uk-UA" sz="2000" b="1" i="1" baseline="30000" dirty="0" smtClean="0">
                <a:latin typeface="+mj-lt"/>
              </a:rPr>
              <a:t> </a:t>
            </a:r>
            <a:r>
              <a:rPr lang="en-US" sz="2000" b="1" i="1" baseline="30000" dirty="0" smtClean="0">
                <a:latin typeface="+mj-lt"/>
              </a:rPr>
              <a:t>n</a:t>
            </a:r>
            <a:r>
              <a:rPr lang="en-US" altLang="uk-UA" sz="20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,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 G</a:t>
            </a:r>
            <a:r>
              <a:rPr lang="en-US" altLang="uk-UA" sz="2000" b="1" i="1" dirty="0" smtClean="0">
                <a:latin typeface="+mj-lt"/>
                <a:cs typeface="Times New Roman" pitchFamily="18" charset="0"/>
              </a:rPr>
              <a:t>g</a:t>
            </a:r>
            <a:r>
              <a:rPr lang="uk-UA" sz="2000" b="1" i="1" baseline="30000" dirty="0" smtClean="0">
                <a:latin typeface="+mj-lt"/>
              </a:rPr>
              <a:t> t </a:t>
            </a:r>
            <a:r>
              <a:rPr lang="uk-UA" altLang="uk-UA" sz="2000" b="1" i="1" dirty="0" smtClean="0">
                <a:latin typeface="+mj-lt"/>
                <a:cs typeface="Times New Roman" pitchFamily="18" charset="0"/>
              </a:rPr>
              <a:t>&gt;</a:t>
            </a:r>
            <a:r>
              <a:rPr lang="en-US" altLang="uk-UA" sz="2000" b="1" i="1" dirty="0" smtClean="0">
                <a:latin typeface="+mj-lt"/>
                <a:cs typeface="Times New Roman" pitchFamily="18" charset="0"/>
              </a:rPr>
              <a:t>,</a:t>
            </a:r>
            <a:endParaRPr lang="uk-UA" altLang="uk-UA" sz="2000" b="1" dirty="0" smtClean="0">
              <a:latin typeface="+mj-lt"/>
              <a:cs typeface="Times New Roman" pitchFamily="18" charset="0"/>
            </a:endParaRP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000" b="1" dirty="0" err="1" smtClean="0">
                <a:latin typeface="+mj-lt"/>
                <a:cs typeface="Times New Roman" pitchFamily="18" charset="0"/>
              </a:rPr>
              <a:t>где</a:t>
            </a:r>
            <a:endParaRPr lang="uk-UA" altLang="uk-UA" sz="2000" b="1" dirty="0" smtClean="0">
              <a:latin typeface="+mj-lt"/>
              <a:cs typeface="Times New Roman" pitchFamily="18" charset="0"/>
            </a:endParaRP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cs typeface="Times New Roman" pitchFamily="18" charset="0"/>
              </a:rPr>
              <a:t> </a:t>
            </a:r>
            <a:r>
              <a:rPr lang="uk-UA" altLang="uk-UA" sz="2000" b="1" dirty="0" smtClean="0">
                <a:cs typeface="Times New Roman" pitchFamily="18" charset="0"/>
                <a:sym typeface="Symbol" pitchFamily="18" charset="2"/>
              </a:rPr>
              <a:t></a:t>
            </a:r>
            <a:r>
              <a:rPr lang="uk-UA" altLang="uk-UA" sz="2000" b="1" dirty="0" smtClean="0">
                <a:cs typeface="Times New Roman" pitchFamily="18" charset="0"/>
              </a:rPr>
              <a:t>1  - </a:t>
            </a:r>
            <a:r>
              <a:rPr lang="uk-UA" altLang="uk-UA" sz="2000" b="1" dirty="0" err="1" smtClean="0">
                <a:cs typeface="Times New Roman" pitchFamily="18" charset="0"/>
              </a:rPr>
              <a:t>простые</a:t>
            </a:r>
            <a:r>
              <a:rPr lang="uk-UA" altLang="uk-UA" sz="2000" b="1" dirty="0" smtClean="0">
                <a:cs typeface="Times New Roman" pitchFamily="18" charset="0"/>
              </a:rPr>
              <a:t>  ТД, </a:t>
            </a:r>
            <a:r>
              <a:rPr lang="uk-UA" altLang="uk-UA" sz="2000" b="1" i="1" dirty="0" smtClean="0">
                <a:cs typeface="Times New Roman" pitchFamily="18" charset="0"/>
              </a:rPr>
              <a:t>t = b</a:t>
            </a:r>
            <a:r>
              <a:rPr lang="uk-UA" altLang="uk-UA" sz="2000" b="1" dirty="0" smtClean="0">
                <a:cs typeface="Times New Roman" pitchFamily="18" charset="0"/>
              </a:rPr>
              <a:t> (</a:t>
            </a:r>
            <a:r>
              <a:rPr lang="uk-UA" altLang="uk-UA" sz="2000" b="1" dirty="0" err="1" smtClean="0">
                <a:cs typeface="Times New Roman" pitchFamily="18" charset="0"/>
              </a:rPr>
              <a:t>bool</a:t>
            </a:r>
            <a:r>
              <a:rPr lang="uk-UA" altLang="uk-UA" sz="2000" b="1" dirty="0" smtClean="0">
                <a:cs typeface="Times New Roman" pitchFamily="18" charset="0"/>
              </a:rPr>
              <a:t>)</a:t>
            </a:r>
            <a:r>
              <a:rPr lang="uk-UA" altLang="uk-UA" sz="2000" b="1" i="1" dirty="0" smtClean="0">
                <a:cs typeface="Times New Roman" pitchFamily="18" charset="0"/>
              </a:rPr>
              <a:t>, c </a:t>
            </a:r>
            <a:r>
              <a:rPr lang="uk-UA" altLang="uk-UA" sz="2000" b="1" dirty="0" smtClean="0">
                <a:cs typeface="Times New Roman" pitchFamily="18" charset="0"/>
              </a:rPr>
              <a:t>(</a:t>
            </a:r>
            <a:r>
              <a:rPr lang="uk-UA" altLang="uk-UA" sz="2000" b="1" dirty="0" err="1" smtClean="0">
                <a:cs typeface="Times New Roman" pitchFamily="18" charset="0"/>
              </a:rPr>
              <a:t>char</a:t>
            </a:r>
            <a:r>
              <a:rPr lang="uk-UA" altLang="uk-UA" sz="2000" b="1" dirty="0" smtClean="0">
                <a:cs typeface="Times New Roman" pitchFamily="18" charset="0"/>
              </a:rPr>
              <a:t>)</a:t>
            </a:r>
            <a:r>
              <a:rPr lang="uk-UA" altLang="uk-UA" sz="2000" b="1" i="1" dirty="0" smtClean="0">
                <a:cs typeface="Times New Roman" pitchFamily="18" charset="0"/>
              </a:rPr>
              <a:t>,  і</a:t>
            </a:r>
            <a:r>
              <a:rPr lang="uk-UA" altLang="uk-UA" sz="2000" b="1" dirty="0" smtClean="0">
                <a:cs typeface="Times New Roman" pitchFamily="18" charset="0"/>
              </a:rPr>
              <a:t> (</a:t>
            </a:r>
            <a:r>
              <a:rPr lang="uk-UA" altLang="uk-UA" sz="2000" b="1" dirty="0" err="1" smtClean="0">
                <a:cs typeface="Times New Roman" pitchFamily="18" charset="0"/>
              </a:rPr>
              <a:t>int</a:t>
            </a:r>
            <a:r>
              <a:rPr lang="uk-UA" altLang="uk-UA" sz="2000" b="1" dirty="0" smtClean="0">
                <a:cs typeface="Times New Roman" pitchFamily="18" charset="0"/>
              </a:rPr>
              <a:t>)</a:t>
            </a:r>
            <a:r>
              <a:rPr lang="uk-UA" altLang="uk-UA" sz="2000" b="1" i="1" dirty="0" smtClean="0">
                <a:cs typeface="Times New Roman" pitchFamily="18" charset="0"/>
              </a:rPr>
              <a:t>,  r </a:t>
            </a:r>
            <a:r>
              <a:rPr lang="uk-UA" altLang="uk-UA" sz="2000" b="1" dirty="0" smtClean="0">
                <a:cs typeface="Times New Roman" pitchFamily="18" charset="0"/>
              </a:rPr>
              <a:t>(</a:t>
            </a:r>
            <a:r>
              <a:rPr lang="uk-UA" altLang="uk-UA" sz="2000" b="1" dirty="0" err="1" smtClean="0">
                <a:cs typeface="Times New Roman" pitchFamily="18" charset="0"/>
              </a:rPr>
              <a:t>real</a:t>
            </a:r>
            <a:r>
              <a:rPr lang="uk-UA" altLang="uk-UA" sz="2000" b="1" dirty="0" smtClean="0">
                <a:cs typeface="Times New Roman" pitchFamily="18" charset="0"/>
              </a:rPr>
              <a:t>)),</a:t>
            </a:r>
            <a:endParaRPr lang="uk-UA" altLang="uk-UA" sz="2000" b="1" dirty="0" smtClean="0">
              <a:latin typeface="+mj-lt"/>
              <a:cs typeface="Times New Roman" pitchFamily="18" charset="0"/>
            </a:endParaRP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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2  – </a:t>
            </a:r>
            <a:r>
              <a:rPr lang="ru-RU" sz="2000" b="1" dirty="0" smtClean="0">
                <a:latin typeface="+mj-lt"/>
              </a:rPr>
              <a:t>сложные (структурные) типы данных: </a:t>
            </a:r>
            <a:r>
              <a:rPr lang="en-US" sz="2000" b="1" dirty="0" smtClean="0">
                <a:latin typeface="+mj-lt"/>
              </a:rPr>
              <a:t>t</a:t>
            </a:r>
            <a:r>
              <a:rPr lang="ru-RU" sz="2000" b="1" dirty="0" smtClean="0">
                <a:latin typeface="+mj-lt"/>
              </a:rPr>
              <a:t> = </a:t>
            </a:r>
            <a:r>
              <a:rPr lang="en-US" sz="2000" b="1" dirty="0" smtClean="0">
                <a:latin typeface="+mj-lt"/>
              </a:rPr>
              <a:t>a</a:t>
            </a:r>
            <a:r>
              <a:rPr lang="ru-RU" sz="2000" b="1" dirty="0" smtClean="0">
                <a:latin typeface="+mj-lt"/>
              </a:rPr>
              <a:t> (</a:t>
            </a:r>
            <a:r>
              <a:rPr lang="en-US" sz="2000" b="1" dirty="0" smtClean="0">
                <a:latin typeface="+mj-lt"/>
              </a:rPr>
              <a:t>array</a:t>
            </a:r>
            <a:r>
              <a:rPr lang="ru-RU" sz="2000" b="1" dirty="0" smtClean="0">
                <a:latin typeface="+mj-lt"/>
              </a:rPr>
              <a:t>), </a:t>
            </a:r>
            <a:r>
              <a:rPr lang="en-US" sz="2000" b="1" dirty="0" smtClean="0">
                <a:latin typeface="+mj-lt"/>
              </a:rPr>
              <a:t>z</a:t>
            </a:r>
            <a:r>
              <a:rPr lang="ru-RU" sz="2000" b="1" dirty="0" smtClean="0">
                <a:latin typeface="+mj-lt"/>
              </a:rPr>
              <a:t> (</a:t>
            </a:r>
            <a:r>
              <a:rPr lang="en-US" sz="2000" b="1" dirty="0" smtClean="0">
                <a:latin typeface="+mj-lt"/>
              </a:rPr>
              <a:t>record</a:t>
            </a:r>
            <a:r>
              <a:rPr lang="ru-RU" sz="2000" b="1" dirty="0" smtClean="0">
                <a:latin typeface="+mj-lt"/>
              </a:rPr>
              <a:t>), </a:t>
            </a:r>
            <a:r>
              <a:rPr lang="en-US" sz="2000" b="1" dirty="0" smtClean="0">
                <a:latin typeface="+mj-lt"/>
              </a:rPr>
              <a:t>u</a:t>
            </a:r>
            <a:r>
              <a:rPr lang="ru-RU" sz="2000" b="1" dirty="0" smtClean="0">
                <a:latin typeface="+mj-lt"/>
              </a:rPr>
              <a:t> (</a:t>
            </a:r>
            <a:r>
              <a:rPr lang="en-US" sz="2000" b="1" dirty="0" smtClean="0">
                <a:latin typeface="+mj-lt"/>
              </a:rPr>
              <a:t>union</a:t>
            </a:r>
            <a:r>
              <a:rPr lang="ru-RU" sz="2000" b="1" dirty="0" smtClean="0">
                <a:latin typeface="+mj-lt"/>
              </a:rPr>
              <a:t>), </a:t>
            </a:r>
            <a:r>
              <a:rPr lang="en-US" sz="2000" b="1" dirty="0" smtClean="0">
                <a:latin typeface="+mj-lt"/>
              </a:rPr>
              <a:t>e</a:t>
            </a:r>
            <a:r>
              <a:rPr lang="ru-RU" sz="2000" b="1" dirty="0" smtClean="0">
                <a:latin typeface="+mj-lt"/>
              </a:rPr>
              <a:t> (</a:t>
            </a:r>
            <a:r>
              <a:rPr lang="en-US" sz="2000" b="1" dirty="0" err="1" smtClean="0">
                <a:latin typeface="+mj-lt"/>
              </a:rPr>
              <a:t>enum</a:t>
            </a:r>
            <a:r>
              <a:rPr lang="ru-RU" sz="2000" b="1" dirty="0" smtClean="0">
                <a:latin typeface="+mj-lt"/>
              </a:rPr>
              <a:t>), как комбинации простых  ТД;</a:t>
            </a:r>
            <a:endParaRPr lang="ru-RU" altLang="uk-UA" sz="2000" b="1" dirty="0" smtClean="0">
              <a:latin typeface="+mj-lt"/>
              <a:cs typeface="Times New Roman" pitchFamily="18" charset="0"/>
            </a:endParaRP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uk-UA" altLang="uk-UA" sz="2000" b="1" dirty="0" smtClean="0">
                <a:latin typeface="+mj-lt"/>
                <a:cs typeface="Times New Roman" pitchFamily="18" charset="0"/>
                <a:sym typeface="Symbol" pitchFamily="18" charset="2"/>
              </a:rPr>
              <a:t></a:t>
            </a:r>
            <a:r>
              <a:rPr lang="uk-UA" altLang="uk-UA" sz="2000" b="1" dirty="0" smtClean="0">
                <a:latin typeface="+mj-lt"/>
                <a:cs typeface="Times New Roman" pitchFamily="18" charset="0"/>
              </a:rPr>
              <a:t>3  - </a:t>
            </a:r>
            <a:r>
              <a:rPr lang="ru-RU" sz="2000" b="1" dirty="0" smtClean="0">
                <a:latin typeface="+mj-lt"/>
              </a:rPr>
              <a:t>сложные,  неструктурированные ТД (портфель, контейнер, протокол и т.п.) и сгенерированные из них более простые данные.</a:t>
            </a:r>
            <a:endParaRPr lang="ru-RU" altLang="ru-RU" sz="2000" b="1" dirty="0" smtClean="0">
              <a:latin typeface="+mj-lt"/>
            </a:endParaRPr>
          </a:p>
          <a:p>
            <a:pPr>
              <a:defRPr/>
            </a:pPr>
            <a:endParaRPr lang="ru-RU" sz="2000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693737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Аксиомы преобразования ТД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692150"/>
            <a:ext cx="8027987" cy="5554663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uk-UA" altLang="uk-UA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Times New Roman" pitchFamily="18" charset="0"/>
              </a:rPr>
              <a:t>Аксиома 1.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Системы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G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</a:t>
            </a:r>
            <a:r>
              <a:rPr lang="en-US" sz="2400" b="1" i="1" baseline="30000" dirty="0" smtClean="0">
                <a:latin typeface="+mj-lt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и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G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для ЯП </a:t>
            </a:r>
            <a:r>
              <a:rPr lang="en-US" altLang="uk-UA" sz="2400" b="1" i="1" dirty="0" smtClean="0">
                <a:latin typeface="+mj-lt"/>
                <a:cs typeface="Times New Roman" pitchFamily="18" charset="0"/>
              </a:rPr>
              <a:t>L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t  и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en-US" altLang="uk-UA" sz="2400" b="1" i="1" dirty="0" smtClean="0">
                <a:latin typeface="+mj-lt"/>
                <a:cs typeface="Times New Roman" pitchFamily="18" charset="0"/>
              </a:rPr>
              <a:t>L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q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–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изоморфны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,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если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их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ТД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q, t </a:t>
            </a:r>
            <a:r>
              <a:rPr lang="uk-UA" altLang="uk-UA" sz="2400" b="1" i="1" dirty="0" err="1" smtClean="0">
                <a:latin typeface="+mj-lt"/>
                <a:cs typeface="Times New Roman" pitchFamily="18" charset="0"/>
              </a:rPr>
              <a:t>определены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на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одном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множестве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простых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и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сложныхТД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uk-UA" altLang="uk-UA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Аксиома</a:t>
            </a:r>
            <a:r>
              <a:rPr lang="uk-UA" alt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alt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</a:t>
            </a:r>
            <a:r>
              <a:rPr lang="en-US" altLang="uk-UA" sz="2400" b="1" dirty="0" smtClean="0">
                <a:solidFill>
                  <a:schemeClr val="accent1"/>
                </a:solidFill>
                <a:latin typeface="+mj-lt"/>
                <a:cs typeface="Times New Roman" pitchFamily="18" charset="0"/>
              </a:rPr>
              <a:t>.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Между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значениями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X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и 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X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и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ТД  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t,  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существует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изоморфизм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,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если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множество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операций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и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для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этих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ТД,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однаковые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. 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Если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множество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=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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не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пустое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,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имеет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место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изоморфизм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двух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систем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G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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=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&lt;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X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,</a:t>
            </a:r>
            <a:r>
              <a:rPr lang="en-US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&gt;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и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  G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 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= &lt; X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,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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 &gt;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.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Если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тип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данных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t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есть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список, а тип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– </a:t>
            </a:r>
            <a:r>
              <a:rPr lang="en-US" altLang="uk-UA" sz="2400" b="1" dirty="0" smtClean="0">
                <a:latin typeface="+mj-lt"/>
                <a:cs typeface="Times New Roman" pitchFamily="18" charset="0"/>
              </a:rPr>
              <a:t>real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,  то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между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X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и 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X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нет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изоморфизма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. 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uk-UA" altLang="uk-UA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Аксиома</a:t>
            </a:r>
            <a:r>
              <a:rPr lang="uk-UA" altLang="uk-UA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3.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Алгебраические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 </a:t>
            </a:r>
            <a:r>
              <a:rPr lang="uk-UA" altLang="uk-UA" sz="2400" b="1" dirty="0" err="1" smtClean="0">
                <a:latin typeface="+mj-lt"/>
                <a:cs typeface="Times New Roman" pitchFamily="18" charset="0"/>
              </a:rPr>
              <a:t>системы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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G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</a:t>
            </a:r>
            <a:r>
              <a:rPr lang="uk-UA" sz="2400" b="1" i="1" baseline="30000" dirty="0" smtClean="0">
                <a:latin typeface="+mj-lt"/>
              </a:rPr>
              <a:t> t </a:t>
            </a:r>
            <a:r>
              <a:rPr lang="uk-UA" altLang="uk-UA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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= 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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G</a:t>
            </a:r>
            <a:r>
              <a:rPr lang="uk-UA" altLang="uk-UA" sz="2400" b="1" i="1" dirty="0" smtClean="0">
                <a:latin typeface="+mj-lt"/>
                <a:cs typeface="Times New Roman" pitchFamily="18" charset="0"/>
                <a:sym typeface="Symbol" pitchFamily="18" charset="2"/>
              </a:rPr>
              <a:t></a:t>
            </a:r>
            <a:r>
              <a:rPr lang="uk-UA" sz="2400" b="1" i="1" baseline="30000" dirty="0" smtClean="0">
                <a:latin typeface="+mj-lt"/>
              </a:rPr>
              <a:t> </a:t>
            </a:r>
            <a:r>
              <a:rPr lang="en-US" sz="2400" b="1" i="1" baseline="30000" dirty="0" smtClean="0">
                <a:latin typeface="+mj-lt"/>
              </a:rPr>
              <a:t>q</a:t>
            </a:r>
            <a:r>
              <a:rPr lang="uk-UA" altLang="uk-UA" sz="2400" b="1" dirty="0" smtClean="0">
                <a:latin typeface="+mj-lt"/>
                <a:cs typeface="Times New Roman" pitchFamily="18" charset="0"/>
                <a:sym typeface="Symbol" pitchFamily="18" charset="2"/>
              </a:rPr>
              <a:t></a:t>
            </a:r>
            <a:r>
              <a:rPr lang="uk-UA" altLang="uk-UA" sz="2400" b="1" i="1" dirty="0" smtClean="0">
                <a:latin typeface="+mj-lt"/>
                <a:cs typeface="Times New Roman" pitchFamily="18" charset="0"/>
              </a:rPr>
              <a:t> </a:t>
            </a:r>
            <a:r>
              <a:rPr lang="ru-RU" altLang="uk-UA" sz="2400" b="1" dirty="0" smtClean="0">
                <a:latin typeface="+mj-lt"/>
                <a:cs typeface="Times New Roman" pitchFamily="18" charset="0"/>
              </a:rPr>
              <a:t>по мощности должны быть равны, если  они представлены на множестве типов данных языков </a:t>
            </a:r>
            <a:r>
              <a:rPr lang="ru-RU" altLang="uk-UA" sz="2400" b="1" dirty="0" err="1" smtClean="0">
                <a:latin typeface="+mj-lt"/>
                <a:cs typeface="Times New Roman" pitchFamily="18" charset="0"/>
              </a:rPr>
              <a:t>Lt</a:t>
            </a:r>
            <a:r>
              <a:rPr lang="ru-RU" altLang="uk-UA" sz="2400" b="1" dirty="0" smtClean="0">
                <a:latin typeface="+mj-lt"/>
                <a:cs typeface="Times New Roman" pitchFamily="18" charset="0"/>
              </a:rPr>
              <a:t> и </a:t>
            </a:r>
            <a:r>
              <a:rPr lang="ru-RU" altLang="uk-UA" sz="2400" b="1" dirty="0" err="1" smtClean="0">
                <a:latin typeface="+mj-lt"/>
                <a:cs typeface="Times New Roman" pitchFamily="18" charset="0"/>
              </a:rPr>
              <a:t>Lq</a:t>
            </a:r>
            <a:r>
              <a:rPr lang="ru-RU" altLang="uk-UA" sz="2400" b="1" dirty="0" smtClean="0">
                <a:latin typeface="+mj-lt"/>
                <a:cs typeface="Times New Roman" pitchFamily="18" charset="0"/>
              </a:rPr>
              <a:t>. </a:t>
            </a:r>
            <a:endParaRPr lang="ru-RU" altLang="ru-RU" sz="2400" b="1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22.6.11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Взаимосвязь  модулей через интерфейс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971550"/>
            <a:ext cx="7777162" cy="5481638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ru-RU" alt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Интерфейс </a:t>
            </a:r>
            <a:r>
              <a:rPr lang="ru-RU" altLang="ru-RU" sz="2000" b="1" dirty="0" smtClean="0">
                <a:latin typeface="Arial" pitchFamily="34" charset="0"/>
              </a:rPr>
              <a:t>– </a:t>
            </a:r>
            <a:r>
              <a:rPr lang="en-US" altLang="ru-RU" sz="2000" b="1" dirty="0" smtClean="0">
                <a:latin typeface="Arial" pitchFamily="34" charset="0"/>
              </a:rPr>
              <a:t>stub </a:t>
            </a:r>
            <a:r>
              <a:rPr lang="ru-RU" altLang="ru-RU" sz="2000" b="1" dirty="0" smtClean="0">
                <a:latin typeface="Arial" pitchFamily="34" charset="0"/>
              </a:rPr>
              <a:t>описания передаваемых параметров другому модулю и проведение преобразования ТД. Интерфейс - межмодульный и межъязыковый. 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endParaRPr lang="ru-RU" altLang="ru-RU" sz="20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ru-RU" alt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Межмодульный интерфейс </a:t>
            </a:r>
            <a:r>
              <a:rPr lang="ru-RU" altLang="ru-RU" sz="2000" b="1" i="1" dirty="0" smtClean="0">
                <a:latin typeface="Arial" pitchFamily="34" charset="0"/>
              </a:rPr>
              <a:t>–</a:t>
            </a:r>
            <a:r>
              <a:rPr lang="ru-RU" altLang="ru-RU" sz="2000" b="1" dirty="0" smtClean="0">
                <a:latin typeface="Arial" pitchFamily="34" charset="0"/>
              </a:rPr>
              <a:t> это  модуль-посредник между двумя взаимодействующими программными объектами, выполняющий функции передачи и приема данных между ними.</a:t>
            </a:r>
            <a:endParaRPr lang="ru-RU" altLang="ru-RU" sz="2000" b="1" i="1" dirty="0" smtClean="0">
              <a:latin typeface="Arial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endParaRPr lang="ru-RU" altLang="ru-RU" sz="20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Font typeface="Georgia" pitchFamily="18" charset="0"/>
              <a:buNone/>
              <a:defRPr/>
            </a:pPr>
            <a:r>
              <a:rPr lang="ru-RU" alt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</a:rPr>
              <a:t>Межъязыковый интерфейс – </a:t>
            </a:r>
            <a:r>
              <a:rPr lang="ru-RU" altLang="ru-RU" sz="2000" b="1" dirty="0" smtClean="0">
                <a:latin typeface="Arial" pitchFamily="34" charset="0"/>
              </a:rPr>
              <a:t>совокупность средств и методов описания ТД и их преобразования с помощью АС и функций из библиотеки интерфейса для однозначного обмена данными между разноязычными модулями. Библиотека интерфейса (64 функций) в АПРОП, передана в 50 организаций СССР. Вся библиотека была использована в ОС </a:t>
            </a:r>
            <a:r>
              <a:rPr lang="en-US" altLang="ru-RU" sz="2000" b="1" dirty="0" smtClean="0">
                <a:latin typeface="Arial" pitchFamily="34" charset="0"/>
              </a:rPr>
              <a:t>IBM 360 (</a:t>
            </a:r>
            <a:r>
              <a:rPr lang="ru-RU" altLang="ru-RU" sz="2000" b="1" dirty="0" smtClean="0">
                <a:latin typeface="Arial" pitchFamily="34" charset="0"/>
              </a:rPr>
              <a:t>ЕС ЭВМ</a:t>
            </a:r>
            <a:r>
              <a:rPr lang="en-US" altLang="ru-RU" sz="2000" b="1" dirty="0" smtClean="0">
                <a:latin typeface="Arial" pitchFamily="34" charset="0"/>
              </a:rPr>
              <a:t>)</a:t>
            </a:r>
            <a:r>
              <a:rPr lang="ru-RU" altLang="ru-RU" sz="2000" b="1" dirty="0" smtClean="0">
                <a:latin typeface="Arial" pitchFamily="34" charset="0"/>
              </a:rPr>
              <a:t>.</a:t>
            </a:r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Системные средства обработки данных  ЯП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765175"/>
            <a:ext cx="8964612" cy="2159000"/>
          </a:xfrm>
        </p:spPr>
        <p:txBody>
          <a:bodyPr/>
          <a:lstStyle/>
          <a:p>
            <a:pPr marL="90170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Системы АПРОП</a:t>
            </a:r>
            <a:r>
              <a:rPr lang="ru-RU" sz="2000" b="1" baseline="30000" dirty="0" smtClean="0">
                <a:latin typeface="+mj-lt"/>
              </a:rPr>
              <a:t>1,2 </a:t>
            </a:r>
            <a:r>
              <a:rPr lang="ru-RU" sz="2000" b="1" i="1" dirty="0" smtClean="0">
                <a:latin typeface="+mj-lt"/>
              </a:rPr>
              <a:t>, </a:t>
            </a:r>
            <a:r>
              <a:rPr lang="en-US" sz="2000" b="1" dirty="0" smtClean="0">
                <a:latin typeface="+mj-lt"/>
              </a:rPr>
              <a:t>CORBA</a:t>
            </a:r>
            <a:r>
              <a:rPr lang="ru-RU" sz="2000" b="1" baseline="30000" dirty="0" smtClean="0"/>
              <a:t>3</a:t>
            </a:r>
            <a:r>
              <a:rPr lang="en-US" sz="2000" b="1" dirty="0" smtClean="0">
                <a:latin typeface="+mj-lt"/>
              </a:rPr>
              <a:t>, .NET, JAVA </a:t>
            </a:r>
            <a:r>
              <a:rPr lang="ru-RU" sz="2000" b="1" dirty="0" smtClean="0">
                <a:latin typeface="+mj-lt"/>
              </a:rPr>
              <a:t>содержат  функции преобразования 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данных. </a:t>
            </a:r>
          </a:p>
          <a:p>
            <a:pPr marL="90170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+mj-lt"/>
              </a:rPr>
              <a:t>АПРОП </a:t>
            </a:r>
            <a:r>
              <a:rPr lang="ru-RU" sz="2000" b="1" dirty="0" smtClean="0">
                <a:latin typeface="+mj-lt"/>
              </a:rPr>
              <a:t>– 64 функции для ЯП  </a:t>
            </a:r>
            <a:r>
              <a:rPr lang="en-US" sz="2000" b="1" dirty="0" err="1" smtClean="0">
                <a:latin typeface="+mj-lt"/>
              </a:rPr>
              <a:t>Algol</a:t>
            </a:r>
            <a:r>
              <a:rPr lang="en-US" sz="2000" b="1" dirty="0" smtClean="0">
                <a:latin typeface="+mj-lt"/>
              </a:rPr>
              <a:t>, Cobol, PL/1, Modula </a:t>
            </a:r>
            <a:r>
              <a:rPr lang="ru-RU" sz="2000" b="1" dirty="0" smtClean="0">
                <a:latin typeface="+mj-lt"/>
              </a:rPr>
              <a:t> и др.  </a:t>
            </a:r>
            <a:r>
              <a:rPr lang="en-US" sz="2000" b="1" dirty="0" smtClean="0">
                <a:solidFill>
                  <a:schemeClr val="accent2"/>
                </a:solidFill>
                <a:latin typeface="+mj-lt"/>
              </a:rPr>
              <a:t>CORBA</a:t>
            </a:r>
            <a:r>
              <a:rPr lang="ru-RU" sz="2000" b="1" dirty="0" smtClean="0">
                <a:solidFill>
                  <a:schemeClr val="accent2"/>
                </a:solidFill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реализует связь модулей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в разных  ЯП  с помощью объектной модели, </a:t>
            </a:r>
            <a:r>
              <a:rPr lang="en-US" sz="2000" b="1" dirty="0" smtClean="0">
                <a:latin typeface="+mj-lt"/>
              </a:rPr>
              <a:t>Stub-</a:t>
            </a:r>
            <a:r>
              <a:rPr lang="ru-RU" sz="2000" b="1" dirty="0" smtClean="0">
                <a:latin typeface="+mj-lt"/>
              </a:rPr>
              <a:t>клиента и </a:t>
            </a:r>
            <a:r>
              <a:rPr lang="en-US" sz="2000" b="1" dirty="0" smtClean="0">
                <a:latin typeface="+mj-lt"/>
              </a:rPr>
              <a:t> Skeleton</a:t>
            </a:r>
            <a:r>
              <a:rPr lang="ru-RU" sz="2000" b="1" dirty="0" smtClean="0">
                <a:latin typeface="+mj-lt"/>
              </a:rPr>
              <a:t>-сервера </a:t>
            </a:r>
            <a:r>
              <a:rPr lang="en-US" sz="2000" b="1" dirty="0" smtClean="0">
                <a:latin typeface="+mj-lt"/>
              </a:rPr>
              <a:t>  </a:t>
            </a:r>
            <a:r>
              <a:rPr lang="ru-RU" sz="2000" b="1" dirty="0" smtClean="0">
                <a:latin typeface="+mj-lt"/>
              </a:rPr>
              <a:t>брокера </a:t>
            </a:r>
            <a:r>
              <a:rPr lang="en-US" sz="2000" b="1" dirty="0" smtClean="0">
                <a:latin typeface="+mj-lt"/>
              </a:rPr>
              <a:t> ORB.</a:t>
            </a:r>
            <a:endParaRPr lang="ru-RU" sz="2000" b="1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baseline="30000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baseline="30000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baseline="30000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baseline="30000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baseline="30000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en-US" sz="2000" baseline="30000" dirty="0" smtClean="0"/>
          </a:p>
          <a:p>
            <a:pPr marL="0" indent="0">
              <a:defRPr/>
            </a:pPr>
            <a:endParaRPr lang="en-US" sz="2000" baseline="30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2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2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2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000" dirty="0" smtClean="0"/>
              <a:t>____________________________________</a:t>
            </a:r>
            <a:r>
              <a:rPr lang="ru-RU" sz="2000" dirty="0" smtClean="0"/>
              <a:t>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200" b="1" dirty="0" smtClean="0">
                <a:latin typeface="+mj-lt"/>
              </a:rPr>
              <a:t> 1. Лаврищева Е,М. , Грищенко В.Н. Связь </a:t>
            </a:r>
            <a:r>
              <a:rPr lang="ru-RU" sz="1200" b="1" dirty="0" err="1" smtClean="0">
                <a:latin typeface="+mj-lt"/>
              </a:rPr>
              <a:t>разноязыковых</a:t>
            </a:r>
            <a:r>
              <a:rPr lang="ru-RU" sz="1200" b="1" dirty="0" smtClean="0">
                <a:latin typeface="+mj-lt"/>
              </a:rPr>
              <a:t> модулей в ОС ЕС. М.: Фин. и стат. 1982, 136 с.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200" b="1" dirty="0" smtClean="0">
                <a:latin typeface="+mj-lt"/>
              </a:rPr>
              <a:t> 2.  Лаврищева Е,М., Грищенко В.Н.. Сборочное программирование. - К.: Наук.Думка.-1991.-256с.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200" b="1" dirty="0" smtClean="0">
                <a:latin typeface="+mj-lt"/>
              </a:rPr>
              <a:t> 3. </a:t>
            </a:r>
            <a:r>
              <a:rPr lang="ru-RU" sz="1200" b="1" dirty="0" err="1" smtClean="0">
                <a:latin typeface="+mj-lt"/>
              </a:rPr>
              <a:t>Эммерих</a:t>
            </a:r>
            <a:r>
              <a:rPr lang="ru-RU" sz="1200" b="1" dirty="0" smtClean="0">
                <a:latin typeface="+mj-lt"/>
              </a:rPr>
              <a:t>  В. Конструирование распределенных объектов  в архитектурах </a:t>
            </a:r>
            <a:r>
              <a:rPr lang="en-US" sz="1200" b="1" dirty="0" smtClean="0">
                <a:latin typeface="+mj-lt"/>
              </a:rPr>
              <a:t> OMG, CORBA, Microsoft COM</a:t>
            </a:r>
            <a:r>
              <a:rPr lang="ru-RU" sz="1200" b="1" dirty="0" smtClean="0">
                <a:latin typeface="+mj-lt"/>
              </a:rPr>
              <a:t>, 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1200" b="1" dirty="0" smtClean="0">
                <a:latin typeface="+mj-lt"/>
              </a:rPr>
              <a:t>     </a:t>
            </a:r>
            <a:r>
              <a:rPr lang="en-US" sz="1200" b="1" dirty="0" smtClean="0">
                <a:latin typeface="+mj-lt"/>
              </a:rPr>
              <a:t>Java RMI, </a:t>
            </a:r>
            <a:r>
              <a:rPr lang="ru-RU" sz="1200" b="1" dirty="0" smtClean="0">
                <a:latin typeface="+mj-lt"/>
              </a:rPr>
              <a:t>Мир,- 2002.-510 с. 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1200" b="1" dirty="0" smtClean="0"/>
          </a:p>
          <a:p>
            <a:pPr>
              <a:defRPr/>
            </a:pPr>
            <a:endParaRPr lang="ru-RU" sz="2000" baseline="30000" dirty="0" smtClean="0"/>
          </a:p>
          <a:p>
            <a:pPr>
              <a:defRPr/>
            </a:pPr>
            <a:endParaRPr lang="ru-RU" sz="2000" baseline="30000" dirty="0" smtClean="0"/>
          </a:p>
          <a:p>
            <a:pPr>
              <a:defRPr/>
            </a:pPr>
            <a:endParaRPr lang="ru-RU" sz="3000" baseline="30000" dirty="0" smtClean="0"/>
          </a:p>
          <a:p>
            <a:pPr marL="0" indent="0" algn="just">
              <a:lnSpc>
                <a:spcPct val="100000"/>
              </a:lnSpc>
              <a:defRPr/>
            </a:pPr>
            <a:endParaRPr lang="ru-RU" sz="2000" cap="small" normalizeH="1" baseline="30000" dirty="0" smtClean="0"/>
          </a:p>
          <a:p>
            <a:pPr>
              <a:defRPr/>
            </a:pPr>
            <a:endParaRPr lang="ru-RU" sz="2000" baseline="30000" dirty="0" smtClean="0"/>
          </a:p>
          <a:p>
            <a:pPr>
              <a:defRPr/>
            </a:pPr>
            <a:endParaRPr lang="ru-RU" sz="2000" baseline="30000" dirty="0" smtClean="0"/>
          </a:p>
          <a:p>
            <a:pPr marL="0" indent="0">
              <a:lnSpc>
                <a:spcPct val="100000"/>
              </a:lnSpc>
              <a:spcAft>
                <a:spcPts val="0"/>
              </a:spcAft>
              <a:defRPr/>
            </a:pPr>
            <a:endParaRPr lang="ru-RU" sz="2000" baseline="30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1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1000" dirty="0" smtClean="0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endParaRPr lang="ru-RU" sz="1000" dirty="0" smtClean="0"/>
          </a:p>
          <a:p>
            <a:pPr>
              <a:defRPr/>
            </a:pPr>
            <a:endParaRPr lang="ru-RU" sz="1000" baseline="30000" dirty="0" smtClean="0"/>
          </a:p>
          <a:p>
            <a:pPr>
              <a:defRPr/>
            </a:pPr>
            <a:endParaRPr lang="ru-RU" sz="2000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ru-RU" sz="1600" dirty="0" smtClean="0"/>
          </a:p>
          <a:p>
            <a:pPr>
              <a:defRPr/>
            </a:pPr>
            <a:r>
              <a:rPr lang="ru-RU" sz="1600" dirty="0" smtClean="0"/>
              <a:t>22.7.16</a:t>
            </a:r>
            <a:endParaRPr lang="ru-RU" sz="1600" dirty="0"/>
          </a:p>
        </p:txBody>
      </p:sp>
      <p:pic>
        <p:nvPicPr>
          <p:cNvPr id="18437" name="Рисунок 4" descr="C:\Documents and Settings\SERG\Мои документы\R_03-26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779713"/>
            <a:ext cx="6697663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7512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Система </a:t>
            </a:r>
            <a:r>
              <a:rPr lang="en-US" altLang="ru-RU" sz="2400" b="1" smtClean="0">
                <a:solidFill>
                  <a:srgbClr val="00B050"/>
                </a:solidFill>
              </a:rPr>
              <a:t>Microsoft.Net</a:t>
            </a:r>
            <a:endParaRPr lang="ru-RU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2052" name="Содержимое 2"/>
          <p:cNvSpPr>
            <a:spLocks noGrp="1"/>
          </p:cNvSpPr>
          <p:nvPr>
            <p:ph idx="1"/>
          </p:nvPr>
        </p:nvSpPr>
        <p:spPr>
          <a:xfrm>
            <a:off x="684213" y="765175"/>
            <a:ext cx="8675687" cy="863600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    В </a:t>
            </a:r>
            <a:r>
              <a:rPr lang="en-US" sz="2000" b="1" dirty="0" err="1" smtClean="0">
                <a:latin typeface="+mj-lt"/>
              </a:rPr>
              <a:t>.Net</a:t>
            </a:r>
            <a:r>
              <a:rPr lang="ru-RU" sz="2000" b="1" dirty="0" smtClean="0">
                <a:latin typeface="+mj-lt"/>
              </a:rPr>
              <a:t> реализованы ТД на основе  системы общих типов  CTS   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     (</a:t>
            </a:r>
            <a:r>
              <a:rPr lang="en-US" sz="2000" b="1" dirty="0" smtClean="0">
                <a:latin typeface="+mj-lt"/>
              </a:rPr>
              <a:t>Common Type System</a:t>
            </a:r>
            <a:r>
              <a:rPr lang="ru-RU" sz="2000" b="1" dirty="0" smtClean="0">
                <a:latin typeface="+mj-lt"/>
              </a:rPr>
              <a:t>).</a:t>
            </a:r>
            <a:endParaRPr lang="en-US" sz="2000" b="1" dirty="0" smtClean="0">
              <a:latin typeface="+mj-lt"/>
            </a:endParaRPr>
          </a:p>
          <a:p>
            <a:pPr>
              <a:defRPr/>
            </a:pPr>
            <a:endParaRPr lang="ru-RU" sz="1600" dirty="0" smtClean="0"/>
          </a:p>
          <a:p>
            <a:pPr>
              <a:defRPr/>
            </a:pPr>
            <a:r>
              <a:rPr lang="ru-RU" sz="1600" dirty="0" smtClean="0"/>
              <a:t>  </a:t>
            </a:r>
            <a:endParaRPr lang="en-US" sz="16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 smtClean="0"/>
          </a:p>
          <a:p>
            <a:pPr>
              <a:defRPr/>
            </a:pPr>
            <a:endParaRPr lang="en-US" sz="16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68313" y="1628775"/>
          <a:ext cx="8388350" cy="460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4534829" imgH="1978842" progId="Visio.Drawing.11">
                  <p:embed/>
                </p:oleObj>
              </mc:Choice>
              <mc:Fallback>
                <p:oleObj r:id="rId3" imgW="4534829" imgH="1978842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628775"/>
                        <a:ext cx="8388350" cy="460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437"/>
          </a:xfrm>
        </p:spPr>
        <p:txBody>
          <a:bodyPr/>
          <a:lstStyle/>
          <a:p>
            <a:pPr algn="ctr"/>
            <a:r>
              <a:rPr lang="en-US" altLang="ru-RU" sz="2400" b="1" smtClean="0">
                <a:solidFill>
                  <a:srgbClr val="00B050"/>
                </a:solidFill>
              </a:rPr>
              <a:t>Common Type System</a:t>
            </a:r>
            <a:r>
              <a:rPr lang="ru-RU" altLang="ru-RU" sz="2400" b="1" smtClean="0">
                <a:solidFill>
                  <a:srgbClr val="00B050"/>
                </a:solidFill>
              </a:rPr>
              <a:t> (</a:t>
            </a:r>
            <a:r>
              <a:rPr lang="en-US" altLang="ru-RU" sz="2400" b="1" smtClean="0">
                <a:solidFill>
                  <a:srgbClr val="00B050"/>
                </a:solidFill>
              </a:rPr>
              <a:t> CTS</a:t>
            </a:r>
            <a:r>
              <a:rPr lang="ru-RU" altLang="ru-RU" sz="2400" b="1" smtClean="0">
                <a:solidFill>
                  <a:srgbClr val="00B050"/>
                </a:solidFill>
              </a:rPr>
              <a:t>) </a:t>
            </a: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1187450"/>
            <a:ext cx="7848600" cy="461803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отображает  типы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 значений, ссылочные и встроенные  ТД  в формат данных   компьютера;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задает общий язык  описания подпрограмм  </a:t>
            </a:r>
            <a:r>
              <a:rPr lang="uk-UA" sz="2000" b="1" dirty="0" smtClean="0">
                <a:latin typeface="+mj-lt"/>
              </a:rPr>
              <a:t>CLR (</a:t>
            </a:r>
            <a:r>
              <a:rPr lang="uk-UA" sz="2000" b="1" dirty="0" err="1" smtClean="0">
                <a:latin typeface="+mj-lt"/>
              </a:rPr>
              <a:t>Common</a:t>
            </a:r>
            <a:r>
              <a:rPr lang="uk-UA" sz="2000" b="1" dirty="0" smtClean="0">
                <a:latin typeface="+mj-lt"/>
              </a:rPr>
              <a:t> </a:t>
            </a:r>
            <a:r>
              <a:rPr lang="uk-UA" sz="2000" b="1" dirty="0" err="1" smtClean="0">
                <a:latin typeface="+mj-lt"/>
              </a:rPr>
              <a:t>Language</a:t>
            </a:r>
            <a:r>
              <a:rPr lang="uk-UA" sz="2000" b="1" dirty="0" smtClean="0">
                <a:latin typeface="+mj-lt"/>
              </a:rPr>
              <a:t> </a:t>
            </a:r>
            <a:r>
              <a:rPr lang="uk-UA" sz="2000" b="1" dirty="0" err="1" smtClean="0">
                <a:latin typeface="+mj-lt"/>
              </a:rPr>
              <a:t>Runtime</a:t>
            </a:r>
            <a:r>
              <a:rPr lang="uk-UA" sz="2000" b="1" dirty="0" smtClean="0">
                <a:latin typeface="+mj-lt"/>
              </a:rPr>
              <a:t>)</a:t>
            </a:r>
            <a:r>
              <a:rPr lang="ru-RU" sz="2000" b="1" dirty="0" smtClean="0">
                <a:latin typeface="+mj-lt"/>
              </a:rPr>
              <a:t>  для  обработки целочисленных данных,  с плавающей  запятой и  строк;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предоставляет  общий язык спецификации CLS  (</a:t>
            </a:r>
            <a:r>
              <a:rPr lang="uk-UA" sz="2000" b="1" dirty="0" err="1" smtClean="0">
                <a:latin typeface="+mj-lt"/>
              </a:rPr>
              <a:t>Common</a:t>
            </a:r>
            <a:r>
              <a:rPr lang="uk-UA" sz="2000" b="1" dirty="0" smtClean="0">
                <a:latin typeface="+mj-lt"/>
              </a:rPr>
              <a:t> </a:t>
            </a:r>
            <a:r>
              <a:rPr lang="uk-UA" sz="2000" b="1" dirty="0" err="1" smtClean="0">
                <a:latin typeface="+mj-lt"/>
              </a:rPr>
              <a:t>Language</a:t>
            </a:r>
            <a:r>
              <a:rPr lang="uk-UA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Specification</a:t>
            </a:r>
            <a:r>
              <a:rPr lang="uk-UA" sz="2000" b="1" dirty="0" smtClean="0">
                <a:latin typeface="+mj-lt"/>
              </a:rPr>
              <a:t>) </a:t>
            </a:r>
            <a:r>
              <a:rPr lang="ru-RU" sz="2000" b="1" dirty="0" smtClean="0">
                <a:latin typeface="+mj-lt"/>
              </a:rPr>
              <a:t> классов, структур, интерфейсов, встроенных ТД, </a:t>
            </a:r>
            <a:r>
              <a:rPr lang="uk-UA" sz="2000" b="1" dirty="0" err="1" smtClean="0">
                <a:latin typeface="+mj-lt"/>
              </a:rPr>
              <a:t>перечислений</a:t>
            </a:r>
            <a:r>
              <a:rPr lang="uk-UA" sz="2000" b="1" dirty="0" smtClean="0">
                <a:latin typeface="+mj-lt"/>
              </a:rPr>
              <a:t> и </a:t>
            </a:r>
            <a:r>
              <a:rPr lang="uk-UA" sz="2000" b="1" dirty="0" err="1" smtClean="0">
                <a:latin typeface="+mj-lt"/>
              </a:rPr>
              <a:t>др</a:t>
            </a:r>
            <a:r>
              <a:rPr lang="ru-RU" sz="2000" b="1" dirty="0" smtClean="0">
                <a:latin typeface="+mj-lt"/>
              </a:rPr>
              <a:t>,;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переводит данные на любом  ЯП .NET в  промежуточный язык </a:t>
            </a:r>
            <a:r>
              <a:rPr lang="uk-UA" sz="2000" b="1" dirty="0" smtClean="0">
                <a:latin typeface="+mj-lt"/>
              </a:rPr>
              <a:t>MSIL для </a:t>
            </a:r>
            <a:r>
              <a:rPr lang="ru-RU" sz="2000" b="1" dirty="0" smtClean="0">
                <a:latin typeface="+mj-lt"/>
              </a:rPr>
              <a:t>конвертирования  и  взаимодействия кода; 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MSIL  преобразуется  в специфический код CPU для  выполнения  программ  на разных </a:t>
            </a:r>
            <a:r>
              <a:rPr lang="uk-UA" sz="2000" b="1" dirty="0" err="1" smtClean="0">
                <a:latin typeface="+mj-lt"/>
              </a:rPr>
              <a:t>архитектурах</a:t>
            </a:r>
            <a:r>
              <a:rPr lang="uk-UA" sz="2000" b="1" dirty="0" smtClean="0">
                <a:latin typeface="+mj-lt"/>
              </a:rPr>
              <a:t> </a:t>
            </a:r>
            <a:r>
              <a:rPr lang="uk-UA" sz="2000" b="1" dirty="0" err="1" smtClean="0">
                <a:latin typeface="+mj-lt"/>
              </a:rPr>
              <a:t>компьютеров</a:t>
            </a:r>
            <a:r>
              <a:rPr lang="uk-UA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.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5252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2400" b="1" smtClean="0">
                <a:solidFill>
                  <a:srgbClr val="00B050"/>
                </a:solidFill>
              </a:rPr>
              <a:t>Проблем</a:t>
            </a:r>
            <a:r>
              <a:rPr lang="ru-RU" altLang="ru-RU" sz="2400" b="1" smtClean="0">
                <a:solidFill>
                  <a:srgbClr val="00B050"/>
                </a:solidFill>
              </a:rPr>
              <a:t>ы</a:t>
            </a:r>
            <a:r>
              <a:rPr lang="en-US" altLang="ru-RU" sz="2400" b="1" smtClean="0">
                <a:solidFill>
                  <a:srgbClr val="00B050"/>
                </a:solidFill>
              </a:rPr>
              <a:t> </a:t>
            </a:r>
            <a:r>
              <a:rPr lang="ru-RU" altLang="ru-RU" sz="2400" b="1" smtClean="0">
                <a:solidFill>
                  <a:srgbClr val="00B050"/>
                </a:solidFill>
              </a:rPr>
              <a:t>взаимного</a:t>
            </a:r>
            <a:r>
              <a:rPr lang="en-US" altLang="ru-RU" sz="2400" b="1" smtClean="0">
                <a:solidFill>
                  <a:srgbClr val="00B050"/>
                </a:solidFill>
              </a:rPr>
              <a:t> </a:t>
            </a:r>
            <a:r>
              <a:rPr lang="ru-RU" altLang="ru-RU" sz="2400" b="1" smtClean="0">
                <a:solidFill>
                  <a:srgbClr val="00B050"/>
                </a:solidFill>
              </a:rPr>
              <a:t>использования </a:t>
            </a:r>
            <a:r>
              <a:rPr lang="en-US" altLang="ru-RU" sz="2400" b="1" smtClean="0">
                <a:solidFill>
                  <a:srgbClr val="00B050"/>
                </a:solidFill>
              </a:rPr>
              <a:t>дан</a:t>
            </a:r>
            <a:r>
              <a:rPr lang="ru-RU" altLang="ru-RU" sz="2400" b="1" smtClean="0">
                <a:solidFill>
                  <a:srgbClr val="00B050"/>
                </a:solidFill>
              </a:rPr>
              <a:t>ных</a:t>
            </a:r>
            <a:r>
              <a:rPr lang="en-US" altLang="ru-RU" sz="2400" b="1" smtClean="0">
                <a:solidFill>
                  <a:srgbClr val="00B050"/>
                </a:solidFill>
              </a:rPr>
              <a:t> р</a:t>
            </a:r>
            <a:r>
              <a:rPr lang="ru-RU" altLang="ru-RU" sz="2400" b="1" smtClean="0">
                <a:solidFill>
                  <a:srgbClr val="00B050"/>
                </a:solidFill>
              </a:rPr>
              <a:t>аз</a:t>
            </a:r>
            <a:r>
              <a:rPr lang="en-US" altLang="ru-RU" sz="2400" b="1" smtClean="0">
                <a:solidFill>
                  <a:srgbClr val="00B050"/>
                </a:solidFill>
              </a:rPr>
              <a:t>н</a:t>
            </a:r>
            <a:r>
              <a:rPr lang="ru-RU" altLang="ru-RU" sz="2400" b="1" smtClean="0">
                <a:solidFill>
                  <a:srgbClr val="00B050"/>
                </a:solidFill>
              </a:rPr>
              <a:t>ы</a:t>
            </a:r>
            <a:r>
              <a:rPr lang="en-US" altLang="ru-RU" sz="2400" b="1" smtClean="0">
                <a:solidFill>
                  <a:srgbClr val="00B050"/>
                </a:solidFill>
              </a:rPr>
              <a:t>ми програм</a:t>
            </a:r>
            <a:r>
              <a:rPr lang="ru-RU" altLang="ru-RU" sz="2400" b="1" smtClean="0">
                <a:solidFill>
                  <a:srgbClr val="00B050"/>
                </a:solidFill>
              </a:rPr>
              <a:t>м</a:t>
            </a:r>
            <a:r>
              <a:rPr lang="en-US" altLang="ru-RU" sz="2400" b="1" smtClean="0">
                <a:solidFill>
                  <a:srgbClr val="00B050"/>
                </a:solidFill>
              </a:rPr>
              <a:t>ами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042988" y="1268413"/>
            <a:ext cx="50419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tIns="91440"/>
          <a:lstStyle/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ru-RU" sz="2000" b="1" dirty="0">
                <a:solidFill>
                  <a:schemeClr val="accent2"/>
                </a:solidFill>
                <a:latin typeface="+mj-lt"/>
              </a:rPr>
              <a:t>1) </a:t>
            </a:r>
            <a:r>
              <a:rPr lang="ru-RU" sz="2000" b="1" dirty="0" err="1">
                <a:solidFill>
                  <a:schemeClr val="accent2"/>
                </a:solidFill>
                <a:latin typeface="+mj-lt"/>
              </a:rPr>
              <a:t>н</a:t>
            </a:r>
            <a:r>
              <a:rPr lang="en-US" sz="2000" b="1" dirty="0">
                <a:solidFill>
                  <a:schemeClr val="accent2"/>
                </a:solidFill>
                <a:latin typeface="+mj-lt"/>
              </a:rPr>
              <a:t>е</a:t>
            </a:r>
            <a:r>
              <a:rPr lang="ru-RU" sz="2000" b="1" dirty="0">
                <a:solidFill>
                  <a:schemeClr val="accent2"/>
                </a:solidFill>
                <a:latin typeface="+mj-lt"/>
              </a:rPr>
              <a:t>соответствие </a:t>
            </a:r>
            <a:r>
              <a:rPr lang="en-US" sz="2000" b="1" dirty="0">
                <a:solidFill>
                  <a:schemeClr val="accent2"/>
                </a:solidFill>
                <a:latin typeface="+mj-lt"/>
              </a:rPr>
              <a:t>р</a:t>
            </a:r>
            <a:r>
              <a:rPr lang="ru-RU" sz="2000" b="1" dirty="0" err="1">
                <a:solidFill>
                  <a:schemeClr val="accent2"/>
                </a:solidFill>
                <a:latin typeface="+mj-lt"/>
              </a:rPr>
              <a:t>азмеров</a:t>
            </a:r>
            <a:r>
              <a:rPr lang="ru-RU" sz="2000" b="1" dirty="0">
                <a:solidFill>
                  <a:schemeClr val="accent2"/>
                </a:solidFill>
                <a:latin typeface="+mj-lt"/>
              </a:rPr>
              <a:t> данных</a:t>
            </a:r>
            <a:endParaRPr lang="en-US" sz="2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539750" y="2205038"/>
            <a:ext cx="2519363" cy="900112"/>
          </a:xfrm>
          <a:prstGeom prst="roundRect">
            <a:avLst>
              <a:gd name="adj" fmla="val 176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sz="2000" b="1">
                <a:solidFill>
                  <a:srgbClr val="000000"/>
                </a:solidFill>
              </a:rPr>
              <a:t>Первый модуль</a:t>
            </a: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5795963" y="3860800"/>
            <a:ext cx="2663825" cy="836613"/>
          </a:xfrm>
          <a:prstGeom prst="roundRect">
            <a:avLst>
              <a:gd name="adj" fmla="val 176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sz="2000" b="1">
                <a:solidFill>
                  <a:srgbClr val="000000"/>
                </a:solidFill>
              </a:rPr>
              <a:t>Другой модуль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3059113" y="2420938"/>
            <a:ext cx="18732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 sz="2000">
                <a:solidFill>
                  <a:srgbClr val="000000"/>
                </a:solidFill>
              </a:rPr>
              <a:t>i</a:t>
            </a:r>
            <a:r>
              <a:rPr lang="ru-RU" altLang="ru-RU" sz="2000" b="1">
                <a:solidFill>
                  <a:srgbClr val="000000"/>
                </a:solidFill>
              </a:rPr>
              <a:t>nt (4 byte)</a:t>
            </a:r>
          </a:p>
        </p:txBody>
      </p:sp>
      <p:cxnSp>
        <p:nvCxnSpPr>
          <p:cNvPr id="20487" name="AutoShape 6"/>
          <p:cNvCxnSpPr>
            <a:cxnSpLocks noChangeShapeType="1"/>
          </p:cNvCxnSpPr>
          <p:nvPr/>
        </p:nvCxnSpPr>
        <p:spPr bwMode="auto">
          <a:xfrm>
            <a:off x="3059113" y="2205038"/>
            <a:ext cx="2736850" cy="23002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4356100" y="4149725"/>
            <a:ext cx="151130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 sz="2000" b="1">
                <a:solidFill>
                  <a:srgbClr val="000000"/>
                </a:solidFill>
              </a:rPr>
              <a:t>іnt (2 byte)</a:t>
            </a:r>
          </a:p>
        </p:txBody>
      </p:sp>
      <p:sp>
        <p:nvSpPr>
          <p:cNvPr id="20489" name="AutoShape 8"/>
          <p:cNvSpPr>
            <a:spLocks noChangeArrowheads="1"/>
          </p:cNvSpPr>
          <p:nvPr/>
        </p:nvSpPr>
        <p:spPr bwMode="auto">
          <a:xfrm>
            <a:off x="3959225" y="2852738"/>
            <a:ext cx="1079500" cy="10795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697" y="16299"/>
                </a:moveTo>
                <a:cubicBezTo>
                  <a:pt x="18942" y="14736"/>
                  <a:pt x="19621" y="12798"/>
                  <a:pt x="19621" y="10800"/>
                </a:cubicBezTo>
                <a:cubicBezTo>
                  <a:pt x="19621" y="5928"/>
                  <a:pt x="15671" y="1979"/>
                  <a:pt x="10800" y="1979"/>
                </a:cubicBezTo>
                <a:cubicBezTo>
                  <a:pt x="8801" y="1978"/>
                  <a:pt x="6863" y="2657"/>
                  <a:pt x="5300" y="3902"/>
                </a:cubicBezTo>
                <a:close/>
                <a:moveTo>
                  <a:pt x="3902" y="5300"/>
                </a:moveTo>
                <a:cubicBezTo>
                  <a:pt x="2657" y="6863"/>
                  <a:pt x="1979" y="8801"/>
                  <a:pt x="1979" y="10799"/>
                </a:cubicBezTo>
                <a:cubicBezTo>
                  <a:pt x="1979" y="15671"/>
                  <a:pt x="5928" y="19621"/>
                  <a:pt x="10800" y="19621"/>
                </a:cubicBezTo>
                <a:cubicBezTo>
                  <a:pt x="12798" y="19621"/>
                  <a:pt x="14736" y="18942"/>
                  <a:pt x="16299" y="1769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4" name="Прямоугольник 10"/>
          <p:cNvSpPr>
            <a:spLocks noChangeArrowheads="1"/>
          </p:cNvSpPr>
          <p:nvPr/>
        </p:nvSpPr>
        <p:spPr bwMode="auto">
          <a:xfrm>
            <a:off x="1042988" y="4652963"/>
            <a:ext cx="360045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2"/>
                </a:solidFill>
                <a:latin typeface="+mj-lt"/>
              </a:rPr>
              <a:t>2) </a:t>
            </a:r>
            <a:r>
              <a:rPr lang="en-US" sz="2000" b="1" dirty="0" err="1">
                <a:solidFill>
                  <a:schemeClr val="accent2"/>
                </a:solidFill>
                <a:latin typeface="+mj-lt"/>
              </a:rPr>
              <a:t>некор</a:t>
            </a:r>
            <a:r>
              <a:rPr lang="ru-RU" sz="2000" b="1" dirty="0" err="1">
                <a:solidFill>
                  <a:schemeClr val="accent2"/>
                </a:solidFill>
                <a:latin typeface="+mj-lt"/>
              </a:rPr>
              <a:t>р</a:t>
            </a:r>
            <a:r>
              <a:rPr lang="en-US" sz="2000" b="1" dirty="0" err="1">
                <a:solidFill>
                  <a:schemeClr val="accent2"/>
                </a:solidFill>
                <a:latin typeface="+mj-lt"/>
              </a:rPr>
              <a:t>ектн</a:t>
            </a:r>
            <a:r>
              <a:rPr lang="ru-RU" sz="2000" b="1" dirty="0">
                <a:solidFill>
                  <a:schemeClr val="accent2"/>
                </a:solidFill>
                <a:latin typeface="+mj-lt"/>
              </a:rPr>
              <a:t>ос</a:t>
            </a:r>
            <a:r>
              <a:rPr lang="en-US" sz="2000" b="1" dirty="0" err="1">
                <a:solidFill>
                  <a:schemeClr val="accent2"/>
                </a:solidFill>
                <a:latin typeface="+mj-lt"/>
              </a:rPr>
              <a:t>ть</a:t>
            </a:r>
            <a:r>
              <a:rPr lang="en-US" sz="2000" b="1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+mj-lt"/>
              </a:rPr>
              <a:t>данн</a:t>
            </a:r>
            <a:r>
              <a:rPr lang="ru-RU" sz="2000" b="1" dirty="0" err="1">
                <a:solidFill>
                  <a:schemeClr val="accent2"/>
                </a:solidFill>
                <a:latin typeface="+mj-lt"/>
              </a:rPr>
              <a:t>ы</a:t>
            </a:r>
            <a:r>
              <a:rPr lang="en-US" sz="2000" b="1" dirty="0">
                <a:solidFill>
                  <a:schemeClr val="accent2"/>
                </a:solidFill>
                <a:latin typeface="+mj-lt"/>
              </a:rPr>
              <a:t>х</a:t>
            </a:r>
            <a:endParaRPr lang="ru-RU" sz="20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491" name="AutoShape 13"/>
          <p:cNvSpPr>
            <a:spLocks noChangeArrowheads="1"/>
          </p:cNvSpPr>
          <p:nvPr/>
        </p:nvSpPr>
        <p:spPr bwMode="auto">
          <a:xfrm>
            <a:off x="4319588" y="5589588"/>
            <a:ext cx="2879725" cy="790575"/>
          </a:xfrm>
          <a:prstGeom prst="roundRect">
            <a:avLst>
              <a:gd name="adj" fmla="val 14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492" name="Freeform 17"/>
          <p:cNvSpPr>
            <a:spLocks noChangeArrowheads="1"/>
          </p:cNvSpPr>
          <p:nvPr/>
        </p:nvSpPr>
        <p:spPr bwMode="auto">
          <a:xfrm>
            <a:off x="5400675" y="5157788"/>
            <a:ext cx="755650" cy="1584325"/>
          </a:xfrm>
          <a:custGeom>
            <a:avLst/>
            <a:gdLst>
              <a:gd name="T0" fmla="*/ 2147483647 w 640"/>
              <a:gd name="T1" fmla="*/ 2147483647 h 861"/>
              <a:gd name="T2" fmla="*/ 2147483647 w 640"/>
              <a:gd name="T3" fmla="*/ 2147483647 h 861"/>
              <a:gd name="T4" fmla="*/ 2147483647 w 640"/>
              <a:gd name="T5" fmla="*/ 2147483647 h 861"/>
              <a:gd name="T6" fmla="*/ 2147483647 w 640"/>
              <a:gd name="T7" fmla="*/ 0 h 861"/>
              <a:gd name="T8" fmla="*/ 2147483647 w 640"/>
              <a:gd name="T9" fmla="*/ 2147483647 h 861"/>
              <a:gd name="T10" fmla="*/ 2147483647 w 640"/>
              <a:gd name="T11" fmla="*/ 2147483647 h 861"/>
              <a:gd name="T12" fmla="*/ 2147483647 w 640"/>
              <a:gd name="T13" fmla="*/ 2147483647 h 861"/>
              <a:gd name="T14" fmla="*/ 2147483647 w 640"/>
              <a:gd name="T15" fmla="*/ 2147483647 h 861"/>
              <a:gd name="T16" fmla="*/ 0 w 640"/>
              <a:gd name="T17" fmla="*/ 2147483647 h 861"/>
              <a:gd name="T18" fmla="*/ 2147483647 w 640"/>
              <a:gd name="T19" fmla="*/ 2147483647 h 861"/>
              <a:gd name="T20" fmla="*/ 2147483647 w 640"/>
              <a:gd name="T21" fmla="*/ 2147483647 h 861"/>
              <a:gd name="T22" fmla="*/ 2147483647 w 640"/>
              <a:gd name="T23" fmla="*/ 2147483647 h 861"/>
              <a:gd name="T24" fmla="*/ 2147483647 w 640"/>
              <a:gd name="T25" fmla="*/ 2147483647 h 8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257 w 640"/>
              <a:gd name="T40" fmla="*/ 295 h 861"/>
              <a:gd name="T41" fmla="*/ 414 w 640"/>
              <a:gd name="T42" fmla="*/ 566 h 8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40" h="861">
                <a:moveTo>
                  <a:pt x="640" y="233"/>
                </a:moveTo>
                <a:lnTo>
                  <a:pt x="221" y="293"/>
                </a:lnTo>
                <a:lnTo>
                  <a:pt x="506" y="12"/>
                </a:lnTo>
                <a:lnTo>
                  <a:pt x="367" y="0"/>
                </a:lnTo>
                <a:lnTo>
                  <a:pt x="29" y="406"/>
                </a:lnTo>
                <a:lnTo>
                  <a:pt x="431" y="347"/>
                </a:lnTo>
                <a:lnTo>
                  <a:pt x="145" y="645"/>
                </a:lnTo>
                <a:lnTo>
                  <a:pt x="99" y="520"/>
                </a:lnTo>
                <a:lnTo>
                  <a:pt x="0" y="861"/>
                </a:lnTo>
                <a:lnTo>
                  <a:pt x="326" y="765"/>
                </a:lnTo>
                <a:lnTo>
                  <a:pt x="209" y="711"/>
                </a:lnTo>
                <a:lnTo>
                  <a:pt x="640" y="233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1260475" y="6091238"/>
            <a:ext cx="30607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3635375" y="6497638"/>
            <a:ext cx="12969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>
                <a:solidFill>
                  <a:srgbClr val="000000"/>
                </a:solidFill>
              </a:rPr>
              <a:t>22.07.16</a:t>
            </a:r>
            <a:endParaRPr lang="ru-RU" altLang="ru-RU" i="1">
              <a:solidFill>
                <a:srgbClr val="000000"/>
              </a:solidFill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260475" y="5661025"/>
            <a:ext cx="216058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en-US" altLang="ru-RU" b="1">
                <a:solidFill>
                  <a:srgbClr val="000000"/>
                </a:solidFill>
              </a:rPr>
              <a:t>Char (3) =/ Int (2)</a:t>
            </a:r>
            <a:endParaRPr lang="ru-RU" altLang="ru-RU" b="1" i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436688" y="274638"/>
            <a:ext cx="7497762" cy="242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endParaRPr lang="en-US" altLang="ru-RU" sz="4400">
              <a:solidFill>
                <a:srgbClr val="572314"/>
              </a:solidFill>
              <a:latin typeface="Gill Sans MT" panose="020B0502020104020203" pitchFamily="34" charset="0"/>
            </a:endParaRP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3635375" y="1484313"/>
            <a:ext cx="900113" cy="900112"/>
          </a:xfrm>
          <a:prstGeom prst="foldedCorner">
            <a:avLst>
              <a:gd name="adj" fmla="val 12500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2640" rIns="90000" bIns="45000" anchor="ctr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en-US" altLang="ru-RU" sz="2000" b="1">
                <a:solidFill>
                  <a:srgbClr val="000000"/>
                </a:solidFill>
              </a:rPr>
              <a:t>Data</a:t>
            </a:r>
            <a:endParaRPr lang="ru-RU" altLang="ru-RU" sz="2000" b="1">
              <a:solidFill>
                <a:srgbClr val="000000"/>
              </a:solidFill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6119813" y="2025650"/>
            <a:ext cx="1979612" cy="2339975"/>
          </a:xfrm>
          <a:prstGeom prst="roundRect">
            <a:avLst>
              <a:gd name="adj" fmla="val 79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7932" rIns="90000" bIns="45000" anchor="ctr" anchorCtr="1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sz="2000" b="1">
                <a:solidFill>
                  <a:srgbClr val="000000"/>
                </a:solidFill>
              </a:rPr>
              <a:t>Java</a:t>
            </a:r>
          </a:p>
          <a:p>
            <a:pPr algn="ctr" eaLnBrk="1">
              <a:lnSpc>
                <a:spcPct val="140000"/>
              </a:lnSpc>
            </a:pPr>
            <a:r>
              <a:rPr lang="ru-RU" altLang="ru-RU" sz="2000" b="1">
                <a:solidFill>
                  <a:srgbClr val="000000"/>
                </a:solidFill>
              </a:rPr>
              <a:t>byte day;</a:t>
            </a:r>
          </a:p>
          <a:p>
            <a:pPr algn="ctr" eaLnBrk="1"/>
            <a:r>
              <a:rPr lang="ru-RU" altLang="ru-RU" sz="2000" b="1">
                <a:solidFill>
                  <a:srgbClr val="000000"/>
                </a:solidFill>
              </a:rPr>
              <a:t>byte month;</a:t>
            </a:r>
          </a:p>
          <a:p>
            <a:pPr algn="ctr" eaLnBrk="1"/>
            <a:r>
              <a:rPr lang="ru-RU" altLang="ru-RU" sz="2000" b="1">
                <a:solidFill>
                  <a:srgbClr val="000000"/>
                </a:solidFill>
              </a:rPr>
              <a:t>short yeah;</a:t>
            </a:r>
          </a:p>
        </p:txBody>
      </p:sp>
      <p:sp>
        <p:nvSpPr>
          <p:cNvPr id="17414" name="AutoShape 5"/>
          <p:cNvSpPr>
            <a:spLocks noChangeArrowheads="1"/>
          </p:cNvSpPr>
          <p:nvPr/>
        </p:nvSpPr>
        <p:spPr bwMode="auto">
          <a:xfrm>
            <a:off x="1260475" y="1376363"/>
            <a:ext cx="1979613" cy="2339975"/>
          </a:xfrm>
          <a:prstGeom prst="roundRect">
            <a:avLst>
              <a:gd name="adj" fmla="val 79"/>
            </a:avLst>
          </a:prstGeom>
          <a:solidFill>
            <a:srgbClr val="FFD32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7932" rIns="90000" bIns="45000" anchor="ctr" anchorCtr="1"/>
          <a:lstStyle/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Java</a:t>
            </a:r>
            <a:endParaRPr lang="ru-RU" sz="2000" b="1" dirty="0">
              <a:solidFill>
                <a:srgbClr val="000000"/>
              </a:solidFill>
              <a:latin typeface="+mj-lt"/>
            </a:endParaRPr>
          </a:p>
          <a:p>
            <a:pPr algn="ctr">
              <a:lnSpc>
                <a:spcPct val="140000"/>
              </a:lnSpc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long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days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</a:t>
            </a:r>
          </a:p>
        </p:txBody>
      </p:sp>
      <p:cxnSp>
        <p:nvCxnSpPr>
          <p:cNvPr id="21510" name="AutoShape 6"/>
          <p:cNvCxnSpPr>
            <a:cxnSpLocks noChangeShapeType="1"/>
            <a:stCxn id="17414" idx="3"/>
            <a:endCxn id="21508" idx="1"/>
          </p:cNvCxnSpPr>
          <p:nvPr/>
        </p:nvCxnSpPr>
        <p:spPr bwMode="auto">
          <a:xfrm>
            <a:off x="3240088" y="2546350"/>
            <a:ext cx="2879725" cy="6492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395788" y="2349500"/>
            <a:ext cx="720725" cy="7207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1258888" y="549275"/>
            <a:ext cx="5976937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2"/>
                </a:solidFill>
                <a:latin typeface="+mj-lt"/>
              </a:rPr>
              <a:t>3) Разного  рода  объявление типов данных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82038" cy="6858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3200" b="1" smtClean="0">
                <a:solidFill>
                  <a:srgbClr val="572314"/>
                </a:solidFill>
              </a:rPr>
              <a:t>     </a:t>
            </a:r>
            <a:r>
              <a:rPr lang="ru-RU" altLang="ru-RU" sz="2800" b="1" smtClean="0">
                <a:solidFill>
                  <a:srgbClr val="00B050"/>
                </a:solidFill>
              </a:rPr>
              <a:t>Понятие типа в теории</a:t>
            </a:r>
            <a:endParaRPr lang="en-US" altLang="ru-RU" sz="2800" b="1" smtClean="0">
              <a:solidFill>
                <a:srgbClr val="00B05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116013" y="0"/>
            <a:ext cx="8027987" cy="692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tIns="91440"/>
          <a:lstStyle/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en-US" sz="2800" b="1" dirty="0">
                <a:solidFill>
                  <a:srgbClr val="000000"/>
                </a:solidFill>
                <a:latin typeface="Gill Sans MT" pitchFamily="34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accent2"/>
                </a:solidFill>
                <a:latin typeface="Arial" charset="0"/>
              </a:rPr>
              <a:t>Тип</a:t>
            </a:r>
            <a:r>
              <a:rPr lang="ru-RU" sz="2400" b="1" dirty="0">
                <a:latin typeface="Arial" charset="0"/>
              </a:rPr>
              <a:t> </a:t>
            </a:r>
            <a:r>
              <a:rPr lang="ru-RU" sz="3200" b="1" dirty="0">
                <a:latin typeface="Arial" charset="0"/>
              </a:rPr>
              <a:t>-</a:t>
            </a:r>
            <a:r>
              <a:rPr lang="ru-RU" sz="2400" b="1" dirty="0">
                <a:latin typeface="Arial" charset="0"/>
              </a:rPr>
              <a:t> совокупность элементов, выделенных  на всём множестве  предметной области (R.</a:t>
            </a:r>
            <a:r>
              <a:rPr lang="en-US" sz="2400" b="1" dirty="0">
                <a:latin typeface="Arial" charset="0"/>
              </a:rPr>
              <a:t> </a:t>
            </a:r>
            <a:r>
              <a:rPr lang="ru-RU" sz="2400" b="1" dirty="0" err="1">
                <a:latin typeface="Arial" charset="0"/>
              </a:rPr>
              <a:t>Hindley</a:t>
            </a:r>
            <a:r>
              <a:rPr lang="ru-RU" sz="2400" b="1" dirty="0">
                <a:latin typeface="Arial" charset="0"/>
              </a:rPr>
              <a:t>, 1960</a:t>
            </a:r>
            <a:r>
              <a:rPr lang="en-US" sz="2400" b="1" dirty="0">
                <a:latin typeface="Arial" charset="0"/>
              </a:rPr>
              <a:t>)</a:t>
            </a:r>
            <a:r>
              <a:rPr lang="ru-RU" sz="2400" b="1" dirty="0">
                <a:latin typeface="Arial" charset="0"/>
              </a:rPr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accent2"/>
                </a:solidFill>
                <a:latin typeface="Arial" charset="0"/>
              </a:rPr>
              <a:t>Полиморфный тип</a:t>
            </a:r>
            <a:r>
              <a:rPr lang="ru-RU" sz="2400" b="1" dirty="0">
                <a:latin typeface="Arial" charset="0"/>
              </a:rPr>
              <a:t> — представление набора типов как единственного типа  (</a:t>
            </a:r>
            <a:r>
              <a:rPr lang="en-US" sz="2400" b="1" dirty="0">
                <a:latin typeface="Arial" charset="0"/>
              </a:rPr>
              <a:t>R. Miller, 1960)</a:t>
            </a:r>
            <a:r>
              <a:rPr lang="ru-RU" sz="2400" b="1" dirty="0">
                <a:latin typeface="Arial" charset="0"/>
              </a:rPr>
              <a:t>.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chemeClr val="accent2"/>
                </a:solidFill>
                <a:latin typeface="Arial" charset="0"/>
              </a:rPr>
              <a:t>Математически тип  </a:t>
            </a:r>
            <a:r>
              <a:rPr lang="ru-RU" sz="2400" b="1" dirty="0">
                <a:latin typeface="Arial" charset="0"/>
              </a:rPr>
              <a:t>определяется двумя способами: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  <a:defRPr/>
            </a:pPr>
            <a:r>
              <a:rPr lang="ru-RU" sz="2400" b="1" dirty="0">
                <a:latin typeface="Arial" charset="0"/>
              </a:rPr>
              <a:t>Множеством всех значений, принадлежащих типу..</a:t>
            </a:r>
          </a:p>
          <a:p>
            <a:pPr marL="457200" indent="-457200">
              <a:buFont typeface="Times New Roman" panose="02020603050405020304" pitchFamily="18" charset="0"/>
              <a:buAutoNum type="arabicPeriod"/>
              <a:defRPr/>
            </a:pPr>
            <a:r>
              <a:rPr lang="ru-RU" sz="2400" b="1" dirty="0">
                <a:latin typeface="Arial" charset="0"/>
              </a:rPr>
              <a:t>Предикатом, определяющим принадлежность объекта к данному типу.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/>
                </a:solidFill>
                <a:latin typeface="Arial" charset="0"/>
              </a:rPr>
              <a:t>Тип данных</a:t>
            </a:r>
            <a:r>
              <a:rPr lang="ru-RU" sz="2400" b="1" dirty="0">
                <a:latin typeface="Arial" charset="0"/>
              </a:rPr>
              <a:t> (ТД) появился в описании программ на  языках программирования  (</a:t>
            </a:r>
            <a:r>
              <a:rPr lang="ru-RU" sz="2400" b="1" dirty="0" err="1">
                <a:latin typeface="Arial" charset="0"/>
              </a:rPr>
              <a:t>Algol</a:t>
            </a:r>
            <a:r>
              <a:rPr lang="ru-RU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</a:rPr>
              <a:t>S</a:t>
            </a:r>
            <a:r>
              <a:rPr lang="ru-RU" sz="2400" b="1" dirty="0" err="1">
                <a:latin typeface="Arial" charset="0"/>
              </a:rPr>
              <a:t>molto</a:t>
            </a:r>
            <a:r>
              <a:rPr lang="en-US" sz="2400" b="1" dirty="0">
                <a:latin typeface="Arial" charset="0"/>
              </a:rPr>
              <a:t>c</a:t>
            </a:r>
            <a:r>
              <a:rPr lang="ru-RU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</a:rPr>
              <a:t>PL</a:t>
            </a:r>
            <a:r>
              <a:rPr lang="ru-RU" sz="2400" b="1" dirty="0">
                <a:latin typeface="Arial" charset="0"/>
              </a:rPr>
              <a:t>/1, </a:t>
            </a:r>
            <a:r>
              <a:rPr lang="en-US" sz="2400" b="1" dirty="0">
                <a:latin typeface="Arial" charset="0"/>
              </a:rPr>
              <a:t>Fortran, Pas</a:t>
            </a:r>
            <a:r>
              <a:rPr lang="ru-RU" sz="2400" b="1" dirty="0">
                <a:latin typeface="Arial" charset="0"/>
              </a:rPr>
              <a:t>с</a:t>
            </a:r>
            <a:r>
              <a:rPr lang="en-US" sz="2400" b="1" dirty="0">
                <a:latin typeface="Arial" charset="0"/>
              </a:rPr>
              <a:t>al </a:t>
            </a:r>
            <a:r>
              <a:rPr lang="ru-RU" sz="2400" b="1" dirty="0">
                <a:latin typeface="Arial" charset="0"/>
              </a:rPr>
              <a:t>и др.). </a:t>
            </a:r>
            <a:r>
              <a:rPr lang="en-GB" sz="2400" b="1" dirty="0" err="1">
                <a:latin typeface="Arial" charset="0"/>
              </a:rPr>
              <a:t>Аксиоматика</a:t>
            </a:r>
            <a:r>
              <a:rPr lang="ru-RU" sz="2400" b="1" dirty="0">
                <a:latin typeface="Arial" charset="0"/>
              </a:rPr>
              <a:t> ТД</a:t>
            </a:r>
            <a:r>
              <a:rPr lang="en-GB" sz="2400" b="1" dirty="0">
                <a:latin typeface="Arial" charset="0"/>
              </a:rPr>
              <a:t> </a:t>
            </a:r>
            <a:r>
              <a:rPr lang="en-GB" sz="2400" b="1" dirty="0" err="1">
                <a:latin typeface="Arial" charset="0"/>
              </a:rPr>
              <a:t>разработана</a:t>
            </a:r>
            <a:r>
              <a:rPr lang="en-GB" sz="2400" b="1" dirty="0">
                <a:latin typeface="Arial" charset="0"/>
              </a:rPr>
              <a:t> </a:t>
            </a:r>
            <a:r>
              <a:rPr lang="ru-RU" sz="2400" b="1" dirty="0">
                <a:latin typeface="Arial" charset="0"/>
              </a:rPr>
              <a:t> С.</a:t>
            </a:r>
            <a:r>
              <a:rPr lang="en-GB" sz="2400" b="1" dirty="0" err="1">
                <a:latin typeface="Arial" charset="0"/>
              </a:rPr>
              <a:t>Дейкстрой</a:t>
            </a:r>
            <a:r>
              <a:rPr lang="en-GB" sz="2400" b="1" dirty="0">
                <a:latin typeface="Arial" charset="0"/>
              </a:rPr>
              <a:t>,  Н. </a:t>
            </a:r>
            <a:r>
              <a:rPr lang="en-GB" sz="2400" b="1" dirty="0" err="1">
                <a:latin typeface="Arial" charset="0"/>
              </a:rPr>
              <a:t>Виртом</a:t>
            </a:r>
            <a:r>
              <a:rPr lang="en-GB" sz="2400" b="1" dirty="0">
                <a:latin typeface="Arial" charset="0"/>
              </a:rPr>
              <a:t>, В. </a:t>
            </a:r>
            <a:r>
              <a:rPr lang="en-GB" sz="2400" b="1" dirty="0" err="1">
                <a:latin typeface="Arial" charset="0"/>
              </a:rPr>
              <a:t>Турским</a:t>
            </a:r>
            <a:r>
              <a:rPr lang="en-GB" sz="2400" b="1" dirty="0">
                <a:latin typeface="Arial" charset="0"/>
              </a:rPr>
              <a:t>, П. </a:t>
            </a:r>
            <a:r>
              <a:rPr lang="en-GB" sz="2400" b="1" dirty="0" err="1">
                <a:latin typeface="Arial" charset="0"/>
              </a:rPr>
              <a:t>Науром</a:t>
            </a:r>
            <a:r>
              <a:rPr lang="en-GB" sz="2400" b="1" dirty="0">
                <a:latin typeface="Arial" charset="0"/>
              </a:rPr>
              <a:t>, </a:t>
            </a:r>
            <a:r>
              <a:rPr lang="en-GB" sz="2400" b="1" dirty="0" err="1">
                <a:latin typeface="Arial" charset="0"/>
              </a:rPr>
              <a:t>А.Замулиным</a:t>
            </a:r>
            <a:r>
              <a:rPr lang="en-GB" sz="2400" b="1" dirty="0">
                <a:latin typeface="Arial" charset="0"/>
              </a:rPr>
              <a:t>,  Н. </a:t>
            </a:r>
            <a:r>
              <a:rPr lang="en-GB" sz="2400" b="1" dirty="0" err="1">
                <a:latin typeface="Arial" charset="0"/>
              </a:rPr>
              <a:t>Агафоновым</a:t>
            </a:r>
            <a:r>
              <a:rPr lang="en-GB" sz="2400" b="1" dirty="0">
                <a:latin typeface="Arial" charset="0"/>
              </a:rPr>
              <a:t> и </a:t>
            </a:r>
            <a:r>
              <a:rPr lang="en-GB" sz="2400" b="1" dirty="0" err="1">
                <a:latin typeface="Arial" charset="0"/>
              </a:rPr>
              <a:t>др</a:t>
            </a:r>
            <a:r>
              <a:rPr lang="en-GB" sz="2400" b="1" dirty="0">
                <a:latin typeface="Arial" charset="0"/>
              </a:rPr>
              <a:t>. </a:t>
            </a:r>
            <a:r>
              <a:rPr lang="ru-RU" sz="2400" b="1" dirty="0">
                <a:latin typeface="Arial" charset="0"/>
              </a:rPr>
              <a:t>в</a:t>
            </a:r>
            <a:r>
              <a:rPr lang="en-GB" sz="2400" b="1" dirty="0">
                <a:latin typeface="Arial" charset="0"/>
              </a:rPr>
              <a:t> </a:t>
            </a:r>
            <a:r>
              <a:rPr lang="ru-RU" sz="2400" b="1" dirty="0">
                <a:latin typeface="Arial" charset="0"/>
              </a:rPr>
              <a:t>19</a:t>
            </a:r>
            <a:r>
              <a:rPr lang="en-GB" sz="2400" b="1" dirty="0">
                <a:latin typeface="Arial" charset="0"/>
              </a:rPr>
              <a:t>70</a:t>
            </a:r>
            <a:r>
              <a:rPr lang="ru-RU" sz="2400" b="1" dirty="0">
                <a:latin typeface="Arial" charset="0"/>
              </a:rPr>
              <a:t>.</a:t>
            </a:r>
            <a:r>
              <a:rPr lang="en-GB" sz="2400" b="1" dirty="0">
                <a:latin typeface="Arial" charset="0"/>
              </a:rPr>
              <a:t> </a:t>
            </a:r>
            <a:endParaRPr lang="ru-RU" sz="2400" b="1" dirty="0">
              <a:latin typeface="Arial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000000"/>
                </a:solidFill>
                <a:latin typeface="Gill Sans MT" pitchFamily="34" charset="0"/>
              </a:rPr>
              <a:t>                                   </a:t>
            </a:r>
            <a:r>
              <a:rPr lang="uk-UA" sz="2400" b="1" dirty="0">
                <a:solidFill>
                  <a:srgbClr val="000000"/>
                </a:solidFill>
                <a:latin typeface="Gill Sans MT" pitchFamily="34" charset="0"/>
              </a:rPr>
              <a:t>    </a:t>
            </a:r>
            <a:r>
              <a:rPr lang="uk-UA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uk-UA" dirty="0">
                <a:solidFill>
                  <a:srgbClr val="000000"/>
                </a:solidFill>
                <a:latin typeface="+mj-lt"/>
              </a:rPr>
              <a:t>22.7.16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  <a:t>2. Общие </a:t>
            </a:r>
            <a:r>
              <a:rPr lang="en-US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  <a:t> тип</a:t>
            </a:r>
            <a:r>
              <a:rPr lang="ru-RU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  <a:t>ы</a:t>
            </a:r>
            <a:r>
              <a:rPr lang="en-US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  <a:t> дан</a:t>
            </a:r>
            <a:r>
              <a:rPr lang="ru-RU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  <a:t>ных -</a:t>
            </a:r>
            <a:r>
              <a:rPr lang="en-US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  <a:t>  GDT</a:t>
            </a:r>
            <a:br>
              <a:rPr lang="en-US" altLang="ru-RU" sz="2400" b="1" smtClean="0">
                <a:solidFill>
                  <a:srgbClr val="00B050"/>
                </a:solidFill>
                <a:latin typeface="Gill Sans MT" panose="020B0502020104020203" pitchFamily="34" charset="0"/>
              </a:rPr>
            </a:br>
            <a:endParaRPr lang="ru-RU" alt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1195388"/>
            <a:ext cx="7848600" cy="50419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это </a:t>
            </a:r>
            <a:r>
              <a:rPr lang="en-US" sz="2000" b="1" dirty="0" err="1" smtClean="0">
                <a:latin typeface="+mj-lt"/>
              </a:rPr>
              <a:t>тип</a:t>
            </a:r>
            <a:r>
              <a:rPr lang="ru-RU" sz="2000" b="1" dirty="0" err="1" smtClean="0">
                <a:latin typeface="+mj-lt"/>
              </a:rPr>
              <a:t>ы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дан</a:t>
            </a:r>
            <a:r>
              <a:rPr lang="ru-RU" sz="2000" b="1" dirty="0" err="1" smtClean="0">
                <a:latin typeface="+mj-lt"/>
              </a:rPr>
              <a:t>ных</a:t>
            </a:r>
            <a:r>
              <a:rPr lang="ru-RU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стандарт</a:t>
            </a:r>
            <a:r>
              <a:rPr lang="ru-RU" sz="2000" b="1" dirty="0" smtClean="0">
                <a:latin typeface="+mj-lt"/>
              </a:rPr>
              <a:t>а</a:t>
            </a:r>
            <a:r>
              <a:rPr lang="ru-RU" sz="2000" b="1" dirty="0" smtClean="0"/>
              <a:t> </a:t>
            </a:r>
            <a:r>
              <a:rPr lang="en-US" sz="2000" b="1" dirty="0" smtClean="0">
                <a:latin typeface="+mj-lt"/>
              </a:rPr>
              <a:t>ISO/IEC 11404</a:t>
            </a:r>
            <a:r>
              <a:rPr lang="ru-RU" sz="2000" b="1" dirty="0" smtClean="0">
                <a:latin typeface="+mj-lt"/>
              </a:rPr>
              <a:t>, которые специфицируются средствами 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неза</a:t>
            </a:r>
            <a:r>
              <a:rPr lang="ru-RU" sz="2000" b="1" dirty="0" err="1" smtClean="0">
                <a:latin typeface="+mj-lt"/>
              </a:rPr>
              <a:t>висимо</a:t>
            </a:r>
            <a:r>
              <a:rPr lang="ru-RU" sz="2000" b="1" dirty="0" smtClean="0">
                <a:latin typeface="+mj-lt"/>
              </a:rPr>
              <a:t> от ЯП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 и 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компьютерно</a:t>
            </a:r>
            <a:r>
              <a:rPr lang="ru-RU" sz="2000" b="1" dirty="0" err="1" smtClean="0">
                <a:latin typeface="+mj-lt"/>
              </a:rPr>
              <a:t>й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платформ</a:t>
            </a:r>
            <a:r>
              <a:rPr lang="ru-RU" sz="2000" b="1" dirty="0" err="1" smtClean="0">
                <a:latin typeface="+mj-lt"/>
              </a:rPr>
              <a:t>ы</a:t>
            </a:r>
            <a:r>
              <a:rPr lang="en-US" sz="2000" b="1" dirty="0" smtClean="0">
                <a:latin typeface="+mj-lt"/>
              </a:rPr>
              <a:t>.</a:t>
            </a:r>
            <a:endParaRPr lang="ru-RU" sz="2000" b="1" dirty="0" smtClean="0">
              <a:latin typeface="+mj-lt"/>
            </a:endParaRP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err="1" smtClean="0">
                <a:latin typeface="+mj-lt"/>
              </a:rPr>
              <a:t>Вкючают</a:t>
            </a:r>
            <a:r>
              <a:rPr lang="ru-RU" sz="2000" b="1" dirty="0" smtClean="0">
                <a:latin typeface="+mj-lt"/>
              </a:rPr>
              <a:t>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примитивные ТД</a:t>
            </a:r>
            <a:r>
              <a:rPr lang="en-US" sz="2000" b="1" dirty="0" smtClean="0">
                <a:latin typeface="+mj-lt"/>
              </a:rPr>
              <a:t> (real, integer, char, </a:t>
            </a:r>
            <a:r>
              <a:rPr lang="en-US" sz="2000" b="1" dirty="0" err="1" smtClean="0">
                <a:latin typeface="+mj-lt"/>
              </a:rPr>
              <a:t>doolean</a:t>
            </a:r>
            <a:r>
              <a:rPr lang="en-US" sz="2000" b="1" dirty="0" smtClean="0">
                <a:latin typeface="+mj-lt"/>
              </a:rPr>
              <a:t>, ...); </a:t>
            </a:r>
            <a:endParaRPr lang="ru-RU" sz="2000" b="1" dirty="0" smtClean="0">
              <a:latin typeface="+mj-lt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сложные ТД (массив, стек, портфель, множество, последовательность</a:t>
            </a:r>
            <a:r>
              <a:rPr lang="en-US" sz="2000" b="1" dirty="0" smtClean="0">
                <a:latin typeface="+mj-lt"/>
              </a:rPr>
              <a:t>, </a:t>
            </a:r>
            <a:r>
              <a:rPr lang="ru-RU" sz="2000" b="1" dirty="0" smtClean="0">
                <a:latin typeface="+mj-lt"/>
              </a:rPr>
              <a:t>...)</a:t>
            </a:r>
            <a:r>
              <a:rPr lang="en-US" sz="2000" b="1" dirty="0" smtClean="0">
                <a:latin typeface="+mj-lt"/>
              </a:rPr>
              <a:t>;</a:t>
            </a:r>
            <a:r>
              <a:rPr lang="ru-RU" sz="2000" b="1" dirty="0" smtClean="0">
                <a:latin typeface="+mj-lt"/>
              </a:rPr>
              <a:t> 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сгенерированные ТД (параметрические, агрегатные);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генерацию  типов данных</a:t>
            </a:r>
            <a:r>
              <a:rPr lang="en-US" sz="2000" b="1" dirty="0" smtClean="0">
                <a:latin typeface="+mj-lt"/>
              </a:rPr>
              <a:t>;</a:t>
            </a:r>
            <a:endParaRPr lang="ru-RU" sz="2000" b="1" dirty="0" smtClean="0">
              <a:latin typeface="+mj-lt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данные независимы от языка  (</a:t>
            </a:r>
            <a:r>
              <a:rPr lang="en-US" sz="2000" b="1" dirty="0" err="1" smtClean="0">
                <a:latin typeface="+mj-lt"/>
              </a:rPr>
              <a:t>Independed</a:t>
            </a:r>
            <a:r>
              <a:rPr lang="en-US" sz="2000" b="1" dirty="0" smtClean="0">
                <a:latin typeface="+mj-lt"/>
              </a:rPr>
              <a:t> Language</a:t>
            </a:r>
            <a:r>
              <a:rPr lang="ru-RU" sz="2000" b="1" dirty="0" smtClean="0">
                <a:latin typeface="+mj-lt"/>
              </a:rPr>
              <a:t>), 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err="1" smtClean="0">
                <a:latin typeface="+mj-lt"/>
              </a:rPr>
              <a:t>полуструктурированные</a:t>
            </a:r>
            <a:r>
              <a:rPr lang="ru-RU" sz="2000" b="1" dirty="0" smtClean="0">
                <a:latin typeface="+mj-lt"/>
              </a:rPr>
              <a:t> данные</a:t>
            </a:r>
            <a:r>
              <a:rPr lang="en-US" sz="2000" b="1" dirty="0" smtClean="0">
                <a:latin typeface="+mj-lt"/>
              </a:rPr>
              <a:t>;</a:t>
            </a:r>
            <a:endParaRPr lang="ru-RU" sz="2000" b="1" dirty="0" smtClean="0">
              <a:latin typeface="+mj-lt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неструктурированные совокупности данных с неопределенной заранее структурой данных;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расширяемые ТД.</a:t>
            </a:r>
          </a:p>
          <a:p>
            <a:pPr>
              <a:defRPr/>
            </a:pPr>
            <a:endParaRPr lang="ru-RU" sz="20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                     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Аксиоматика </a:t>
            </a:r>
            <a:r>
              <a:rPr lang="en-US" altLang="ru-RU" sz="2400" b="1" smtClean="0">
                <a:solidFill>
                  <a:srgbClr val="00B050"/>
                </a:solidFill>
              </a:rPr>
              <a:t>GDT</a:t>
            </a:r>
            <a:endParaRPr lang="ru-RU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9350" y="1042988"/>
            <a:ext cx="7815263" cy="5410200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Примитивные ТД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GDT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Рациональный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rational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), математический ТД, который соответствует  действительным числам.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Масштабированный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scaled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 – это семейство ТД, пространством значений которого является подмножество рациональных чисел и каждый отдельный ТД имеет фиксированный знаменатель и  предусматривает аппроксимацию его  значений.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Комплексный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(с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omplex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 – это семейство ТД, каждый из которых задает числовой математический тип данных в структуре комплексного числа.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Пустой (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void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 – это тип данных, который задает объект с необходимыми синтаксическими и семантическими описаниями и  не несет никакой информации.</a:t>
            </a:r>
          </a:p>
          <a:p>
            <a:pPr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1975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Сложные  </a:t>
            </a:r>
            <a:r>
              <a:rPr lang="en-US" altLang="ru-RU" sz="2400" b="1" smtClean="0">
                <a:solidFill>
                  <a:srgbClr val="00B050"/>
                </a:solidFill>
              </a:rPr>
              <a:t>GDT</a:t>
            </a:r>
            <a:endParaRPr lang="ru-RU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4425" y="908050"/>
            <a:ext cx="7921625" cy="561657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Пространство значений – это  коллекция  значений типа данных со следующими свойствами.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Равенство</a:t>
            </a:r>
            <a:r>
              <a:rPr lang="ru-RU" sz="2000" b="1" dirty="0" smtClean="0">
                <a:latin typeface="+mj-lt"/>
              </a:rPr>
              <a:t> (</a:t>
            </a:r>
            <a:r>
              <a:rPr lang="ru-RU" sz="2000" b="1" dirty="0" err="1" smtClean="0">
                <a:latin typeface="+mj-lt"/>
              </a:rPr>
              <a:t>equality</a:t>
            </a:r>
            <a:r>
              <a:rPr lang="ru-RU" sz="2000" b="1" dirty="0" smtClean="0">
                <a:latin typeface="+mj-lt"/>
              </a:rPr>
              <a:t>) элементов по значению.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Порядок</a:t>
            </a:r>
            <a:r>
              <a:rPr lang="ru-RU" sz="2000" b="1" dirty="0" smtClean="0">
                <a:latin typeface="+mj-lt"/>
              </a:rPr>
              <a:t>  (</a:t>
            </a:r>
            <a:r>
              <a:rPr lang="ru-RU" sz="2000" b="1" dirty="0" err="1" smtClean="0">
                <a:latin typeface="+mj-lt"/>
              </a:rPr>
              <a:t>order</a:t>
            </a:r>
            <a:r>
              <a:rPr lang="ru-RU" sz="2000" b="1" dirty="0" smtClean="0">
                <a:latin typeface="+mj-lt"/>
              </a:rPr>
              <a:t>) задается знаком меньше или равно (</a:t>
            </a:r>
            <a:r>
              <a:rPr lang="ru-RU" sz="2000" b="1" dirty="0" smtClean="0">
                <a:latin typeface="+mj-lt"/>
                <a:sym typeface="Symbol"/>
              </a:rPr>
              <a:t></a:t>
            </a:r>
            <a:r>
              <a:rPr lang="ru-RU" sz="2000" b="1" dirty="0" smtClean="0">
                <a:latin typeface="+mj-lt"/>
              </a:rPr>
              <a:t>) и удовлетворяет правилам: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b="1" dirty="0" err="1" smtClean="0">
                <a:solidFill>
                  <a:srgbClr val="00B0F0"/>
                </a:solidFill>
                <a:latin typeface="+mj-lt"/>
              </a:rPr>
              <a:t>Ограниченность</a:t>
            </a:r>
            <a:r>
              <a:rPr lang="en-GB" sz="2000" b="1" dirty="0" smtClean="0">
                <a:solidFill>
                  <a:srgbClr val="00B0F0"/>
                </a:solidFill>
                <a:latin typeface="+mj-lt"/>
              </a:rPr>
              <a:t> </a:t>
            </a:r>
            <a:r>
              <a:rPr lang="en-GB" sz="2000" b="1" dirty="0" smtClean="0">
                <a:latin typeface="+mj-lt"/>
              </a:rPr>
              <a:t>ТД </a:t>
            </a:r>
            <a:r>
              <a:rPr lang="en-GB" sz="2000" b="1" dirty="0" err="1" smtClean="0">
                <a:latin typeface="+mj-lt"/>
              </a:rPr>
              <a:t>сверху</a:t>
            </a:r>
            <a:r>
              <a:rPr lang="en-GB" sz="2000" b="1" dirty="0" smtClean="0">
                <a:latin typeface="+mj-lt"/>
              </a:rPr>
              <a:t>, </a:t>
            </a:r>
            <a:r>
              <a:rPr lang="en-GB" sz="2000" b="1" dirty="0" err="1" smtClean="0">
                <a:latin typeface="+mj-lt"/>
              </a:rPr>
              <a:t>если</a:t>
            </a:r>
            <a:r>
              <a:rPr lang="en-GB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 в </a:t>
            </a:r>
            <a:r>
              <a:rPr lang="en-GB" sz="2000" b="1" dirty="0" err="1" smtClean="0">
                <a:latin typeface="+mj-lt"/>
              </a:rPr>
              <a:t>пространств</a:t>
            </a:r>
            <a:r>
              <a:rPr lang="ru-RU" sz="2000" b="1" dirty="0" smtClean="0">
                <a:latin typeface="+mj-lt"/>
              </a:rPr>
              <a:t>е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значений</a:t>
            </a:r>
            <a:r>
              <a:rPr lang="ru-RU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U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для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всех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значений</a:t>
            </a:r>
            <a:r>
              <a:rPr lang="en-GB" sz="2000" b="1" i="1" dirty="0" smtClean="0">
                <a:latin typeface="+mj-lt"/>
              </a:rPr>
              <a:t> s</a:t>
            </a:r>
            <a:r>
              <a:rPr lang="en-GB" sz="2000" b="1" dirty="0" smtClean="0">
                <a:latin typeface="+mj-lt"/>
              </a:rPr>
              <a:t>  </a:t>
            </a:r>
            <a:r>
              <a:rPr lang="en-GB" sz="2000" b="1" dirty="0" err="1" smtClean="0">
                <a:latin typeface="+mj-lt"/>
              </a:rPr>
              <a:t>выполняется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условие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i="1" dirty="0" smtClean="0">
                <a:latin typeface="+mj-lt"/>
              </a:rPr>
              <a:t>s</a:t>
            </a:r>
            <a:r>
              <a:rPr lang="en-GB" sz="2000" b="1" i="1" dirty="0" smtClean="0">
                <a:latin typeface="+mj-lt"/>
                <a:sym typeface="Symbol"/>
              </a:rPr>
              <a:t></a:t>
            </a:r>
            <a:r>
              <a:rPr lang="ru-RU" sz="2000" b="1" i="1" dirty="0" smtClean="0">
                <a:latin typeface="+mj-lt"/>
                <a:sym typeface="Symbol"/>
              </a:rPr>
              <a:t> </a:t>
            </a:r>
            <a:r>
              <a:rPr lang="en-GB" sz="2000" b="1" i="1" dirty="0" smtClean="0">
                <a:latin typeface="+mj-lt"/>
              </a:rPr>
              <a:t>U</a:t>
            </a:r>
            <a:r>
              <a:rPr lang="en-GB" sz="2000" b="1" dirty="0" smtClean="0">
                <a:latin typeface="+mj-lt"/>
              </a:rPr>
              <a:t>.</a:t>
            </a:r>
            <a:endParaRPr lang="ru-RU" sz="2000" b="1" dirty="0" smtClean="0">
              <a:latin typeface="+mj-lt"/>
            </a:endParaRP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b="1" dirty="0" err="1" smtClean="0">
                <a:solidFill>
                  <a:srgbClr val="00B0F0"/>
                </a:solidFill>
                <a:latin typeface="+mj-lt"/>
              </a:rPr>
              <a:t>Кардинальность</a:t>
            </a:r>
            <a:r>
              <a:rPr lang="en-GB" sz="2000" b="1" dirty="0" smtClean="0">
                <a:solidFill>
                  <a:srgbClr val="00B0F0"/>
                </a:solidFill>
                <a:latin typeface="+mj-lt"/>
              </a:rPr>
              <a:t> </a:t>
            </a:r>
            <a:r>
              <a:rPr lang="en-GB" sz="2000" b="1" dirty="0" smtClean="0">
                <a:latin typeface="+mj-lt"/>
              </a:rPr>
              <a:t>(cardinality): </a:t>
            </a:r>
            <a:r>
              <a:rPr lang="en-GB" sz="2000" b="1" dirty="0" err="1" smtClean="0">
                <a:latin typeface="+mj-lt"/>
              </a:rPr>
              <a:t>математическ</a:t>
            </a:r>
            <a:r>
              <a:rPr lang="ru-RU" sz="2000" b="1" dirty="0" err="1" smtClean="0">
                <a:latin typeface="+mj-lt"/>
              </a:rPr>
              <a:t>ая</a:t>
            </a:r>
            <a:r>
              <a:rPr lang="en-GB" sz="2000" b="1" dirty="0" smtClean="0">
                <a:latin typeface="+mj-lt"/>
              </a:rPr>
              <a:t> </a:t>
            </a:r>
            <a:r>
              <a:rPr lang="en-GB" sz="2000" b="1" dirty="0" err="1" smtClean="0">
                <a:latin typeface="+mj-lt"/>
              </a:rPr>
              <a:t>концепци</a:t>
            </a:r>
            <a:r>
              <a:rPr lang="ru-RU" sz="2000" b="1" dirty="0" smtClean="0">
                <a:latin typeface="+mj-lt"/>
              </a:rPr>
              <a:t>я</a:t>
            </a:r>
            <a:r>
              <a:rPr lang="en-GB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задания пространства значений типа: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1</a:t>
            </a:r>
            <a:r>
              <a:rPr lang="uk-UA" sz="2000" b="1" dirty="0" smtClean="0">
                <a:latin typeface="+mj-lt"/>
              </a:rPr>
              <a:t>) </a:t>
            </a:r>
            <a:r>
              <a:rPr lang="ru-RU" sz="2000" b="1" dirty="0" smtClean="0">
                <a:latin typeface="+mj-lt"/>
              </a:rPr>
              <a:t>конечное;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2</a:t>
            </a:r>
            <a:r>
              <a:rPr lang="uk-UA" sz="2000" b="1" dirty="0" smtClean="0">
                <a:latin typeface="+mj-lt"/>
              </a:rPr>
              <a:t>) </a:t>
            </a:r>
            <a:r>
              <a:rPr lang="ru-RU" sz="2000" b="1" dirty="0" smtClean="0">
                <a:latin typeface="+mj-lt"/>
              </a:rPr>
              <a:t>точное (</a:t>
            </a:r>
            <a:r>
              <a:rPr lang="ru-RU" sz="2000" b="1" dirty="0" err="1" smtClean="0">
                <a:latin typeface="+mj-lt"/>
              </a:rPr>
              <a:t>exact</a:t>
            </a:r>
            <a:r>
              <a:rPr lang="ru-RU" sz="2000" b="1" dirty="0" smtClean="0">
                <a:latin typeface="+mj-lt"/>
              </a:rPr>
              <a:t>) и бесконечное;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3</a:t>
            </a:r>
            <a:r>
              <a:rPr lang="uk-UA" sz="2000" b="1" dirty="0" smtClean="0">
                <a:latin typeface="+mj-lt"/>
              </a:rPr>
              <a:t>) </a:t>
            </a:r>
            <a:r>
              <a:rPr lang="ru-RU" sz="2000" b="1" dirty="0" smtClean="0">
                <a:latin typeface="+mj-lt"/>
              </a:rPr>
              <a:t>приближенное.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b="1" dirty="0" err="1" smtClean="0">
                <a:solidFill>
                  <a:srgbClr val="00B0F0"/>
                </a:solidFill>
                <a:latin typeface="+mj-lt"/>
              </a:rPr>
              <a:t>Точный</a:t>
            </a:r>
            <a:r>
              <a:rPr lang="en-GB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(</a:t>
            </a:r>
            <a:r>
              <a:rPr lang="ru-RU" sz="2000" b="1" dirty="0" err="1" smtClean="0">
                <a:latin typeface="+mj-lt"/>
              </a:rPr>
              <a:t>exact</a:t>
            </a:r>
            <a:r>
              <a:rPr lang="ru-RU" sz="2000" b="1" dirty="0" smtClean="0">
                <a:latin typeface="+mj-lt"/>
              </a:rPr>
              <a:t>) </a:t>
            </a:r>
            <a:r>
              <a:rPr lang="en-GB" sz="2000" b="1" dirty="0" smtClean="0">
                <a:solidFill>
                  <a:srgbClr val="00B0F0"/>
                </a:solidFill>
                <a:latin typeface="+mj-lt"/>
              </a:rPr>
              <a:t>и </a:t>
            </a:r>
            <a:r>
              <a:rPr lang="en-GB" sz="2000" b="1" dirty="0" err="1" smtClean="0">
                <a:solidFill>
                  <a:srgbClr val="00B0F0"/>
                </a:solidFill>
                <a:latin typeface="+mj-lt"/>
              </a:rPr>
              <a:t>приближенный</a:t>
            </a: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для отличия концептуального ТД в пространстве значений.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b="1" dirty="0" err="1" smtClean="0">
                <a:solidFill>
                  <a:srgbClr val="00B0F0"/>
                </a:solidFill>
                <a:latin typeface="+mj-lt"/>
              </a:rPr>
              <a:t>Числовой</a:t>
            </a:r>
            <a:r>
              <a:rPr lang="ru-RU" sz="2000" b="1" dirty="0" smtClean="0">
                <a:latin typeface="+mj-lt"/>
              </a:rPr>
              <a:t> </a:t>
            </a:r>
            <a:r>
              <a:rPr lang="en-GB" sz="2000" b="1" dirty="0" smtClean="0">
                <a:latin typeface="+mj-lt"/>
              </a:rPr>
              <a:t>(numeric) ТД</a:t>
            </a:r>
            <a:r>
              <a:rPr lang="ru-RU" sz="2000" b="1" dirty="0" smtClean="0">
                <a:latin typeface="+mj-lt"/>
              </a:rPr>
              <a:t>.</a:t>
            </a:r>
            <a:endParaRPr lang="ru-RU" sz="20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3581400" y="6524625"/>
            <a:ext cx="2132013" cy="25558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22.7.1 6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1975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Сгенерированные типы данных</a:t>
            </a:r>
            <a:br>
              <a:rPr lang="ru-RU" altLang="ru-RU" sz="2400" b="1" smtClean="0">
                <a:solidFill>
                  <a:srgbClr val="00B050"/>
                </a:solidFill>
              </a:rPr>
            </a:br>
            <a:endParaRPr lang="ru-RU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1123950"/>
            <a:ext cx="7815262" cy="42497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latin typeface="+mj-lt"/>
              </a:rPr>
              <a:t>Сгенерированные ТД (</a:t>
            </a:r>
            <a:r>
              <a:rPr lang="ru-RU" sz="2400" b="1" dirty="0" err="1" smtClean="0">
                <a:latin typeface="+mj-lt"/>
              </a:rPr>
              <a:t>generated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datatypes</a:t>
            </a:r>
            <a:r>
              <a:rPr lang="ru-RU" sz="2400" b="1" dirty="0" smtClean="0">
                <a:latin typeface="+mj-lt"/>
              </a:rPr>
              <a:t>) – это типы данных, полученные в результате применения генератора ТД. 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B0F0"/>
                </a:solidFill>
                <a:latin typeface="+mj-lt"/>
              </a:rPr>
              <a:t>Параметрический </a:t>
            </a:r>
            <a:r>
              <a:rPr lang="ru-RU" sz="2400" b="1" dirty="0" smtClean="0">
                <a:latin typeface="+mj-lt"/>
              </a:rPr>
              <a:t>сгенерированный ТД имеет собственные характеристические операции. </a:t>
            </a:r>
          </a:p>
          <a:p>
            <a:pPr marL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B0F0"/>
                </a:solidFill>
                <a:latin typeface="+mj-lt"/>
              </a:rPr>
              <a:t>Агрегатный ТД </a:t>
            </a:r>
            <a:r>
              <a:rPr lang="ru-RU" sz="2400" b="1" dirty="0" smtClean="0">
                <a:latin typeface="+mj-lt"/>
              </a:rPr>
              <a:t>(</a:t>
            </a:r>
            <a:r>
              <a:rPr lang="ru-RU" sz="2400" b="1" dirty="0" err="1" smtClean="0">
                <a:latin typeface="+mj-lt"/>
              </a:rPr>
              <a:t>agg</a:t>
            </a:r>
            <a:r>
              <a:rPr lang="en-US" sz="2400" b="1" dirty="0" smtClean="0">
                <a:latin typeface="+mj-lt"/>
              </a:rPr>
              <a:t>r</a:t>
            </a:r>
            <a:r>
              <a:rPr lang="ru-RU" sz="2400" b="1" dirty="0" err="1" smtClean="0">
                <a:latin typeface="+mj-lt"/>
              </a:rPr>
              <a:t>egate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datatype</a:t>
            </a:r>
            <a:r>
              <a:rPr lang="ru-RU" sz="2400" b="1" dirty="0" smtClean="0">
                <a:latin typeface="+mj-lt"/>
              </a:rPr>
              <a:t>) – это сгенерированный ТД, каждое значение которого получено из значений параметрических ТД. </a:t>
            </a:r>
          </a:p>
          <a:p>
            <a:pPr marL="0" algn="just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B0F0"/>
                </a:solidFill>
                <a:latin typeface="+mj-lt"/>
              </a:rPr>
              <a:t>Генератор ТД </a:t>
            </a:r>
            <a:r>
              <a:rPr lang="ru-RU" sz="2400" b="1" dirty="0" smtClean="0">
                <a:latin typeface="+mj-lt"/>
              </a:rPr>
              <a:t>(</a:t>
            </a:r>
            <a:r>
              <a:rPr lang="ru-RU" sz="2400" b="1" dirty="0" err="1" smtClean="0">
                <a:latin typeface="+mj-lt"/>
              </a:rPr>
              <a:t>datatype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generator</a:t>
            </a:r>
            <a:r>
              <a:rPr lang="ru-RU" sz="2400" b="1" dirty="0" smtClean="0">
                <a:latin typeface="+mj-lt"/>
              </a:rPr>
              <a:t>) – это концептуальная операция, которая создает новый ТД</a:t>
            </a:r>
            <a:r>
              <a:rPr lang="ru-RU" sz="2400" dirty="0" smtClean="0">
                <a:latin typeface="+mj-lt"/>
              </a:rPr>
              <a:t>.</a:t>
            </a:r>
            <a:endParaRPr lang="ru-RU" sz="2400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437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Генератор сложных типов данных </a:t>
            </a:r>
            <a:r>
              <a:rPr lang="en-GB" altLang="ru-RU" sz="2400" b="1" smtClean="0">
                <a:solidFill>
                  <a:srgbClr val="00B050"/>
                </a:solidFill>
              </a:rPr>
              <a:t>GDT</a:t>
            </a:r>
            <a:r>
              <a:rPr lang="ru-RU" altLang="ru-RU" sz="2400" b="1" smtClean="0">
                <a:solidFill>
                  <a:srgbClr val="00B050"/>
                </a:solidFill>
              </a:rPr>
              <a:t/>
            </a:r>
            <a:br>
              <a:rPr lang="ru-RU" altLang="ru-RU" sz="2400" b="1" smtClean="0">
                <a:solidFill>
                  <a:srgbClr val="00B050"/>
                </a:solidFill>
              </a:rPr>
            </a:b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913" y="1052513"/>
            <a:ext cx="7632700" cy="4824412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Множество</a:t>
            </a:r>
            <a:r>
              <a:rPr lang="ru-RU" sz="2000" b="1" dirty="0" smtClean="0">
                <a:latin typeface="+mj-lt"/>
              </a:rPr>
              <a:t> (</a:t>
            </a:r>
            <a:r>
              <a:rPr lang="ru-RU" sz="2000" b="1" dirty="0" err="1" smtClean="0">
                <a:latin typeface="+mj-lt"/>
              </a:rPr>
              <a:t>set</a:t>
            </a:r>
            <a:r>
              <a:rPr lang="ru-RU" sz="2000" b="1" dirty="0" smtClean="0">
                <a:latin typeface="+mj-lt"/>
              </a:rPr>
              <a:t>) задает ТД в пространстве значений с математическими операциями</a:t>
            </a:r>
            <a:r>
              <a:rPr lang="en-US" sz="2000" b="1" dirty="0" smtClean="0">
                <a:latin typeface="+mj-lt"/>
              </a:rPr>
              <a:t> (</a:t>
            </a:r>
            <a:r>
              <a:rPr lang="ru-RU" sz="2000" b="1" dirty="0" smtClean="0">
                <a:sym typeface="Symbol"/>
              </a:rPr>
              <a:t></a:t>
            </a:r>
            <a:r>
              <a:rPr lang="ru-RU" sz="2000" b="1" dirty="0" smtClean="0"/>
              <a:t>, </a:t>
            </a:r>
            <a:r>
              <a:rPr lang="ru-RU" sz="2000" b="1" dirty="0" smtClean="0">
                <a:sym typeface="Symbol"/>
              </a:rPr>
              <a:t></a:t>
            </a:r>
            <a:r>
              <a:rPr lang="ru-RU" sz="2000" b="1" dirty="0" smtClean="0"/>
              <a:t>, /, </a:t>
            </a:r>
            <a:r>
              <a:rPr lang="ru-RU" sz="2000" b="1" dirty="0" smtClean="0">
                <a:sym typeface="Symbol"/>
              </a:rPr>
              <a:t></a:t>
            </a:r>
            <a:r>
              <a:rPr lang="ru-RU" sz="2000" b="1" dirty="0" smtClean="0"/>
              <a:t>, </a:t>
            </a:r>
            <a:r>
              <a:rPr lang="ru-RU" sz="2000" b="1" i="1" dirty="0" smtClean="0">
                <a:sym typeface="Symbol"/>
              </a:rPr>
              <a:t></a:t>
            </a:r>
            <a:r>
              <a:rPr lang="ru-RU" sz="2000" b="1" dirty="0" smtClean="0"/>
              <a:t> , -</a:t>
            </a:r>
            <a:r>
              <a:rPr lang="en-US" sz="2000" b="1" dirty="0" smtClean="0"/>
              <a:t>…).</a:t>
            </a:r>
            <a:endParaRPr lang="ru-RU" sz="2000" b="1" i="1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Выбор</a:t>
            </a:r>
            <a:r>
              <a:rPr lang="ru-RU" sz="2000" b="1" dirty="0" smtClean="0">
                <a:latin typeface="+mj-lt"/>
              </a:rPr>
              <a:t> (с</a:t>
            </a:r>
            <a:r>
              <a:rPr lang="en-GB" sz="2000" b="1" dirty="0" err="1" smtClean="0">
                <a:latin typeface="+mj-lt"/>
              </a:rPr>
              <a:t>hoice</a:t>
            </a:r>
            <a:r>
              <a:rPr lang="ru-RU" sz="2000" b="1" dirty="0" smtClean="0">
                <a:latin typeface="+mj-lt"/>
              </a:rPr>
              <a:t>) генерирует ТД  из любого набора альтернативных ТД с признаком (</a:t>
            </a:r>
            <a:r>
              <a:rPr lang="en-GB" sz="2000" b="1" dirty="0" smtClean="0">
                <a:latin typeface="+mj-lt"/>
              </a:rPr>
              <a:t>tag</a:t>
            </a:r>
            <a:r>
              <a:rPr lang="ru-RU" sz="2000" b="1" dirty="0" smtClean="0">
                <a:latin typeface="+mj-lt"/>
              </a:rPr>
              <a:t>).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Указатель </a:t>
            </a:r>
            <a:r>
              <a:rPr lang="ru-RU" sz="2000" b="1" dirty="0" smtClean="0">
                <a:latin typeface="+mj-lt"/>
              </a:rPr>
              <a:t>(</a:t>
            </a:r>
            <a:r>
              <a:rPr lang="ru-RU" sz="2000" b="1" dirty="0" err="1" smtClean="0">
                <a:latin typeface="+mj-lt"/>
              </a:rPr>
              <a:t>pointer</a:t>
            </a:r>
            <a:r>
              <a:rPr lang="ru-RU" sz="2000" b="1" dirty="0" smtClean="0">
                <a:latin typeface="+mj-lt"/>
              </a:rPr>
              <a:t>) генерирует ТД,  каждое значение которого задает ссылку (указатель)  на значение другого типа данных.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Процедура (</a:t>
            </a:r>
            <a:r>
              <a:rPr lang="en-GB" sz="2000" b="1" dirty="0" smtClean="0">
                <a:latin typeface="+mj-lt"/>
              </a:rPr>
              <a:t>procedure</a:t>
            </a:r>
            <a:r>
              <a:rPr lang="ru-RU" sz="2000" b="1" dirty="0" smtClean="0">
                <a:latin typeface="+mj-lt"/>
              </a:rPr>
              <a:t>) генерирует ТД, каждое значение которого является значением других ТД, которые называют параметром.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rgbClr val="00B0F0"/>
                </a:solidFill>
                <a:latin typeface="+mj-lt"/>
              </a:rPr>
              <a:t>Запись </a:t>
            </a:r>
            <a:r>
              <a:rPr lang="ru-RU" sz="2000" b="1" dirty="0" smtClean="0">
                <a:latin typeface="+mj-lt"/>
              </a:rPr>
              <a:t>(</a:t>
            </a:r>
            <a:r>
              <a:rPr lang="en-GB" sz="2000" b="1" dirty="0" smtClean="0">
                <a:latin typeface="+mj-lt"/>
              </a:rPr>
              <a:t>record</a:t>
            </a:r>
            <a:r>
              <a:rPr lang="ru-RU" sz="2000" b="1" dirty="0" smtClean="0">
                <a:latin typeface="+mj-lt"/>
              </a:rPr>
              <a:t>) генерирует ТД, значения которого составляют совокупность значений компонентов ТД и каждая совокупность имеет идентификатором поля </a:t>
            </a:r>
            <a:r>
              <a:rPr lang="en-GB" sz="2000" b="1" dirty="0" smtClean="0">
                <a:latin typeface="+mj-lt"/>
              </a:rPr>
              <a:t>field</a:t>
            </a:r>
            <a:r>
              <a:rPr lang="ru-RU" sz="2000" b="1" dirty="0" smtClean="0">
                <a:latin typeface="+mj-lt"/>
              </a:rPr>
              <a:t>-</a:t>
            </a:r>
            <a:r>
              <a:rPr lang="ru-RU" sz="2000" b="1" dirty="0" err="1" smtClean="0">
                <a:latin typeface="+mj-lt"/>
              </a:rPr>
              <a:t>і</a:t>
            </a:r>
            <a:r>
              <a:rPr lang="en-GB" sz="2000" b="1" dirty="0" err="1" smtClean="0">
                <a:latin typeface="+mj-lt"/>
              </a:rPr>
              <a:t>dentifier</a:t>
            </a:r>
            <a:endParaRPr lang="ru-RU" sz="20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Генерация сложных  ТД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898525"/>
            <a:ext cx="7672388" cy="5338763"/>
          </a:xfrm>
        </p:spPr>
        <p:txBody>
          <a:bodyPr/>
          <a:lstStyle/>
          <a:p>
            <a:pPr marL="0" indent="-36000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Набор (</a:t>
            </a:r>
            <a:r>
              <a:rPr lang="en-GB" sz="2000" b="1" dirty="0" smtClean="0">
                <a:latin typeface="+mj-lt"/>
              </a:rPr>
              <a:t>set</a:t>
            </a:r>
            <a:r>
              <a:rPr lang="ru-RU" sz="2000" b="1" dirty="0" smtClean="0">
                <a:latin typeface="+mj-lt"/>
              </a:rPr>
              <a:t>) генерирует ТД из пространства значений операциями, свойственными математическому множеству </a:t>
            </a:r>
            <a:r>
              <a:rPr lang="en-GB" sz="2000" b="1" i="1" dirty="0" smtClean="0">
                <a:latin typeface="+mj-lt"/>
              </a:rPr>
              <a:t>set</a:t>
            </a:r>
            <a:r>
              <a:rPr lang="ru-RU" sz="2000" b="1" i="1" dirty="0" smtClean="0">
                <a:latin typeface="+mj-lt"/>
              </a:rPr>
              <a:t>.</a:t>
            </a:r>
            <a:r>
              <a:rPr lang="ru-RU" sz="2000" b="1" dirty="0" smtClean="0">
                <a:latin typeface="+mj-lt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Портфель (</a:t>
            </a:r>
            <a:r>
              <a:rPr lang="ru-RU" sz="2000" b="1" dirty="0" err="1" smtClean="0">
                <a:latin typeface="+mj-lt"/>
              </a:rPr>
              <a:t>bag</a:t>
            </a:r>
            <a:r>
              <a:rPr lang="ru-RU" sz="2000" b="1" dirty="0" smtClean="0">
                <a:latin typeface="+mj-lt"/>
              </a:rPr>
              <a:t>) генерирует ТД, значения которого составляют коллекции образцов значений типа данных с несущественный порядком.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Последовательность (</a:t>
            </a:r>
            <a:r>
              <a:rPr lang="ru-RU" sz="2000" b="1" dirty="0" err="1" smtClean="0">
                <a:latin typeface="+mj-lt"/>
              </a:rPr>
              <a:t>sequence</a:t>
            </a:r>
            <a:r>
              <a:rPr lang="ru-RU" sz="2000" b="1" dirty="0" smtClean="0">
                <a:latin typeface="+mj-lt"/>
              </a:rPr>
              <a:t>) генерирует ТД, значениями которого являются упорядоченные последовательности значений типов данных.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Массив (</a:t>
            </a:r>
            <a:r>
              <a:rPr lang="ru-RU" sz="2000" b="1" dirty="0" err="1" smtClean="0">
                <a:latin typeface="+mj-lt"/>
              </a:rPr>
              <a:t>array</a:t>
            </a:r>
            <a:r>
              <a:rPr lang="ru-RU" sz="2000" b="1" dirty="0" smtClean="0">
                <a:latin typeface="+mj-lt"/>
              </a:rPr>
              <a:t>) генерирует ТД, значения которого ассоциируются с произведением пространств одного или нескольких конечных ТД,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Таблица (</a:t>
            </a:r>
            <a:r>
              <a:rPr lang="en-GB" sz="2000" b="1" dirty="0" smtClean="0">
                <a:latin typeface="+mj-lt"/>
              </a:rPr>
              <a:t>table</a:t>
            </a:r>
            <a:r>
              <a:rPr lang="ru-RU" sz="2000" b="1" dirty="0" smtClean="0">
                <a:latin typeface="+mj-lt"/>
              </a:rPr>
              <a:t>) генерирует ТД, значения которого составляют коллекции значений из пространства одного или нескольких типов данных.</a:t>
            </a:r>
            <a:endParaRPr lang="ru-RU" sz="20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6477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B050"/>
                </a:solidFill>
              </a:rPr>
              <a:t>Подход к  генерации  </a:t>
            </a:r>
            <a:r>
              <a:rPr lang="en-GB" altLang="ru-RU" sz="2400" b="1" smtClean="0">
                <a:solidFill>
                  <a:srgbClr val="00B050"/>
                </a:solidFill>
              </a:rPr>
              <a:t>FDT </a:t>
            </a:r>
            <a:r>
              <a:rPr lang="en-GB" altLang="ru-RU" sz="2400" b="1" smtClean="0">
                <a:solidFill>
                  <a:srgbClr val="00B050"/>
                </a:solidFill>
                <a:sym typeface="Wingdings" panose="05000000000000000000" pitchFamily="2" charset="2"/>
              </a:rPr>
              <a:t></a:t>
            </a:r>
            <a:r>
              <a:rPr lang="en-GB" altLang="ru-RU" sz="2400" b="1" smtClean="0">
                <a:solidFill>
                  <a:srgbClr val="00B050"/>
                </a:solidFill>
              </a:rPr>
              <a:t> GDT</a:t>
            </a: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836613"/>
            <a:ext cx="8027987" cy="5688012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Генерации </a:t>
            </a:r>
            <a:r>
              <a:rPr lang="en-GB" sz="2000" b="1" dirty="0" smtClean="0">
                <a:latin typeface="+mj-lt"/>
              </a:rPr>
              <a:t>GDT</a:t>
            </a:r>
            <a:r>
              <a:rPr lang="ru-RU" sz="2000" b="1" dirty="0" smtClean="0">
                <a:latin typeface="+mj-lt"/>
              </a:rPr>
              <a:t>&lt;=&gt;</a:t>
            </a:r>
            <a:r>
              <a:rPr lang="en-GB" sz="2000" b="1" dirty="0" smtClean="0">
                <a:latin typeface="+mj-lt"/>
              </a:rPr>
              <a:t>FDT</a:t>
            </a:r>
            <a:r>
              <a:rPr lang="ru-RU" sz="2000" b="1" dirty="0" smtClean="0">
                <a:latin typeface="+mj-lt"/>
              </a:rPr>
              <a:t> базируется на библиотеке функций (процедур)  в языке </a:t>
            </a:r>
            <a:r>
              <a:rPr lang="en-GB" sz="2000" b="1" dirty="0" smtClean="0">
                <a:latin typeface="+mj-lt"/>
              </a:rPr>
              <a:t>XML</a:t>
            </a:r>
            <a:r>
              <a:rPr lang="ru-RU" sz="2000" b="1" dirty="0" smtClean="0">
                <a:latin typeface="+mj-lt"/>
              </a:rPr>
              <a:t> и включает: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-  преобразование  ТД разных  ЯП</a:t>
            </a:r>
            <a:r>
              <a:rPr lang="ru-RU" sz="2000" b="1" baseline="-25000" dirty="0" smtClean="0">
                <a:latin typeface="+mj-lt"/>
              </a:rPr>
              <a:t>1</a:t>
            </a:r>
            <a:r>
              <a:rPr lang="ru-RU" sz="2000" b="1" dirty="0" smtClean="0">
                <a:latin typeface="+mj-lt"/>
              </a:rPr>
              <a:t>, …, ЯП</a:t>
            </a:r>
            <a:r>
              <a:rPr lang="ru-RU" sz="2000" b="1" baseline="-25000" dirty="0" smtClean="0">
                <a:latin typeface="+mj-lt"/>
              </a:rPr>
              <a:t> </a:t>
            </a:r>
            <a:r>
              <a:rPr lang="en-GB" sz="2000" b="1" baseline="-25000" dirty="0" smtClean="0">
                <a:latin typeface="+mj-lt"/>
              </a:rPr>
              <a:t>n</a:t>
            </a:r>
            <a:r>
              <a:rPr lang="ru-RU" sz="2000" b="1" baseline="-25000" dirty="0" smtClean="0">
                <a:latin typeface="+mj-lt"/>
              </a:rPr>
              <a:t>; </a:t>
            </a:r>
            <a:r>
              <a:rPr lang="ru-RU" sz="2000" b="1" dirty="0" smtClean="0">
                <a:latin typeface="+mj-lt"/>
              </a:rPr>
              <a:t>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-  представление ТД  </a:t>
            </a:r>
            <a:r>
              <a:rPr lang="en-GB" sz="2000" b="1" dirty="0" smtClean="0">
                <a:latin typeface="+mj-lt"/>
              </a:rPr>
              <a:t>FDT</a:t>
            </a:r>
            <a:r>
              <a:rPr lang="ru-RU" sz="2000" b="1" dirty="0" smtClean="0">
                <a:latin typeface="+mj-lt"/>
              </a:rPr>
              <a:t> к виду специальных  функций;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-  преобразование  ТД  </a:t>
            </a:r>
            <a:r>
              <a:rPr lang="en-GB" sz="2000" b="1" dirty="0" smtClean="0">
                <a:latin typeface="+mj-lt"/>
              </a:rPr>
              <a:t>GDT</a:t>
            </a:r>
            <a:r>
              <a:rPr lang="ru-RU" sz="2000" b="1" dirty="0" smtClean="0">
                <a:latin typeface="+mj-lt"/>
              </a:rPr>
              <a:t>  к виду  ТД </a:t>
            </a:r>
            <a:r>
              <a:rPr lang="en-GB" sz="2000" b="1" dirty="0" smtClean="0">
                <a:latin typeface="+mj-lt"/>
              </a:rPr>
              <a:t>FDT</a:t>
            </a:r>
            <a:r>
              <a:rPr lang="ru-RU" sz="2000" b="1" dirty="0" smtClean="0">
                <a:latin typeface="+mj-lt"/>
              </a:rPr>
              <a:t>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эквивалентные  отображения </a:t>
            </a:r>
            <a:r>
              <a:rPr lang="en-GB" sz="2000" b="1" dirty="0" smtClean="0">
                <a:latin typeface="+mj-lt"/>
              </a:rPr>
              <a:t>GDT</a:t>
            </a:r>
            <a:r>
              <a:rPr lang="ru-RU" sz="2000" b="1" dirty="0" smtClean="0">
                <a:latin typeface="+mj-lt"/>
              </a:rPr>
              <a:t>&lt;=&gt;</a:t>
            </a:r>
            <a:r>
              <a:rPr lang="en-GB" sz="2000" b="1" dirty="0" smtClean="0">
                <a:latin typeface="+mj-lt"/>
              </a:rPr>
              <a:t>FDT</a:t>
            </a:r>
            <a:r>
              <a:rPr lang="ru-RU" sz="2000" b="1" dirty="0" smtClean="0">
                <a:latin typeface="+mj-lt"/>
              </a:rPr>
              <a:t>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Теория  преобразования ТД основывается на:</a:t>
            </a:r>
            <a:r>
              <a:rPr lang="ru-RU" sz="2000" b="1" dirty="0" smtClean="0">
                <a:latin typeface="+mj-lt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 1) отображении всех ТД </a:t>
            </a:r>
            <a:r>
              <a:rPr lang="en-GB" sz="2000" b="1" dirty="0" smtClean="0">
                <a:latin typeface="+mj-lt"/>
              </a:rPr>
              <a:t>GDT</a:t>
            </a:r>
            <a:r>
              <a:rPr lang="ru-RU" sz="2000" b="1" dirty="0" smtClean="0">
                <a:latin typeface="+mj-lt"/>
              </a:rPr>
              <a:t> (примитивных, агрегатных и генерированных) к </a:t>
            </a:r>
            <a:r>
              <a:rPr lang="en-GB" sz="2000" b="1" dirty="0" smtClean="0">
                <a:latin typeface="+mj-lt"/>
              </a:rPr>
              <a:t>FDT</a:t>
            </a:r>
            <a:r>
              <a:rPr lang="ru-RU" sz="2000" b="1" dirty="0" smtClean="0">
                <a:latin typeface="+mj-lt"/>
              </a:rPr>
              <a:t> ТД (простым и сложным) для  обеспечения  взаимодействия программ на разных ЯП;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2) спецификации внешних ТД средствами  </a:t>
            </a:r>
            <a:r>
              <a:rPr lang="en-GB" sz="2000" b="1" dirty="0" smtClean="0">
                <a:latin typeface="+mj-lt"/>
              </a:rPr>
              <a:t>GDT</a:t>
            </a:r>
            <a:r>
              <a:rPr lang="ru-RU" sz="2000" b="1" dirty="0" smtClean="0">
                <a:latin typeface="+mj-lt"/>
              </a:rPr>
              <a:t>  и сохранении  их в хранилищах данных и </a:t>
            </a:r>
            <a:r>
              <a:rPr lang="ru-RU" sz="2000" b="1" dirty="0" err="1" smtClean="0">
                <a:latin typeface="+mj-lt"/>
              </a:rPr>
              <a:t>репозиториях</a:t>
            </a:r>
            <a:r>
              <a:rPr lang="ru-RU" sz="2000" b="1" dirty="0" smtClean="0">
                <a:latin typeface="+mj-lt"/>
              </a:rPr>
              <a:t>;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3) форматах  взаимосвязи программ на основе   функций </a:t>
            </a:r>
            <a:r>
              <a:rPr lang="en-GB" sz="2000" b="1" dirty="0" smtClean="0">
                <a:latin typeface="+mj-lt"/>
              </a:rPr>
              <a:t>GDT</a:t>
            </a:r>
            <a:r>
              <a:rPr lang="ru-RU" sz="2000" b="1" dirty="0" smtClean="0">
                <a:latin typeface="+mj-lt"/>
              </a:rPr>
              <a:t>&lt;=&gt;</a:t>
            </a:r>
            <a:r>
              <a:rPr lang="en-GB" sz="2000" b="1" dirty="0" smtClean="0">
                <a:latin typeface="+mj-lt"/>
              </a:rPr>
              <a:t>FDT</a:t>
            </a:r>
            <a:r>
              <a:rPr lang="ru-RU" sz="2000" b="1" dirty="0" smtClean="0">
                <a:latin typeface="+mj-lt"/>
              </a:rPr>
              <a:t>: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000" b="1" dirty="0" smtClean="0">
                <a:latin typeface="+mj-lt"/>
              </a:rPr>
              <a:t>4) генерации программ преобразования ТД с помощью функций и с  учетом платформ.   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algn="ctr"/>
            <a:r>
              <a:rPr lang="ru-RU" altLang="ru-RU" sz="2800" b="1" smtClean="0">
                <a:solidFill>
                  <a:srgbClr val="00B050"/>
                </a:solidFill>
              </a:rPr>
              <a:t>Схема генерации </a:t>
            </a:r>
            <a:r>
              <a:rPr lang="en-GB" altLang="ru-RU" sz="2800" b="1" smtClean="0">
                <a:solidFill>
                  <a:srgbClr val="00B050"/>
                </a:solidFill>
              </a:rPr>
              <a:t>FDT </a:t>
            </a:r>
            <a:r>
              <a:rPr lang="en-GB" altLang="ru-RU" sz="2800" b="1" smtClean="0">
                <a:solidFill>
                  <a:srgbClr val="00B050"/>
                </a:solidFill>
                <a:sym typeface="Wingdings" panose="05000000000000000000" pitchFamily="2" charset="2"/>
              </a:rPr>
              <a:t></a:t>
            </a:r>
            <a:r>
              <a:rPr lang="en-GB" altLang="ru-RU" sz="2800" b="1" smtClean="0">
                <a:solidFill>
                  <a:srgbClr val="00B050"/>
                </a:solidFill>
              </a:rPr>
              <a:t> GDT</a:t>
            </a:r>
            <a:r>
              <a:rPr lang="ru-RU" altLang="ru-RU" sz="2400" b="1" smtClean="0">
                <a:solidFill>
                  <a:srgbClr val="00B050"/>
                </a:solidFill>
              </a:rPr>
              <a:t/>
            </a:r>
            <a:br>
              <a:rPr lang="ru-RU" altLang="ru-RU" sz="2400" b="1" smtClean="0">
                <a:solidFill>
                  <a:srgbClr val="00B050"/>
                </a:solidFill>
              </a:rPr>
            </a:b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  <p:pic>
        <p:nvPicPr>
          <p:cNvPr id="29700" name="Содержимое 4" descr="Jrz3VdEpDXT6AdIGQNoTCZnydHgpBesDShgQiXSBv6XbHTrGyZ6yOA1crFPRzdJQK-9jFBlVLULSlbrbhlIo43MidHhtG2GeWYO38akgEBlJvG4oXeiK_GH8fLobT_haLV-2Jn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116013"/>
            <a:ext cx="8029575" cy="4976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6175" cy="633412"/>
          </a:xfrm>
        </p:spPr>
        <p:txBody>
          <a:bodyPr/>
          <a:lstStyle/>
          <a:p>
            <a:r>
              <a:rPr lang="ru-RU" altLang="ru-RU" sz="2400" b="1" smtClean="0">
                <a:solidFill>
                  <a:srgbClr val="00B050"/>
                </a:solidFill>
              </a:rPr>
              <a:t>3. Неструктурные ТД </a:t>
            </a:r>
            <a:r>
              <a:rPr lang="en-US" altLang="ru-RU" sz="2400" b="1" smtClean="0">
                <a:solidFill>
                  <a:srgbClr val="00B050"/>
                </a:solidFill>
              </a:rPr>
              <a:t> Big Data</a:t>
            </a:r>
            <a:r>
              <a:rPr lang="en-US" altLang="ru-RU" sz="2400" smtClean="0"/>
              <a:t> </a:t>
            </a:r>
            <a:endParaRPr lang="ru-RU" alt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2988" y="908050"/>
            <a:ext cx="7888287" cy="5338763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+mj-lt"/>
              </a:rPr>
              <a:t>Большие данные </a:t>
            </a:r>
            <a:r>
              <a:rPr lang="ru-RU" sz="2000" b="1" dirty="0" smtClean="0">
                <a:latin typeface="+mj-lt"/>
              </a:rPr>
              <a:t>(</a:t>
            </a:r>
            <a:r>
              <a:rPr lang="ru-RU" sz="2000" b="1" dirty="0" err="1" smtClean="0">
                <a:latin typeface="+mj-lt"/>
              </a:rPr>
              <a:t>Big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b="1" dirty="0" err="1" smtClean="0">
                <a:latin typeface="+mj-lt"/>
              </a:rPr>
              <a:t>Data</a:t>
            </a:r>
            <a:r>
              <a:rPr lang="ru-RU" sz="2000" b="1" dirty="0" smtClean="0">
                <a:latin typeface="+mj-lt"/>
              </a:rPr>
              <a:t>, 2000) — набор  средств,  инструментов и методов представления  разнообразных  структурированных и неструктурированных огромных объёмов данных  для получения воспринимаемых программами данных и эффективного использования  их на  многочисленных узлах сети Интернет    для  решения разнообразных задач  </a:t>
            </a:r>
            <a:r>
              <a:rPr lang="en-US" sz="2000" b="1" dirty="0" smtClean="0">
                <a:latin typeface="+mj-lt"/>
              </a:rPr>
              <a:t>e</a:t>
            </a:r>
            <a:r>
              <a:rPr lang="ru-RU" sz="2000" b="1" dirty="0" smtClean="0">
                <a:latin typeface="+mj-lt"/>
              </a:rPr>
              <a:t>-</a:t>
            </a:r>
            <a:r>
              <a:rPr lang="en-US" sz="2000" b="1" dirty="0" smtClean="0">
                <a:latin typeface="+mj-lt"/>
              </a:rPr>
              <a:t>science</a:t>
            </a:r>
            <a:r>
              <a:rPr lang="ru-RU" sz="2000" b="1" dirty="0" smtClean="0">
                <a:latin typeface="+mj-lt"/>
              </a:rPr>
              <a:t>, </a:t>
            </a:r>
            <a:r>
              <a:rPr lang="ru-RU" sz="2000" b="1" dirty="0" err="1" smtClean="0">
                <a:latin typeface="+mj-lt"/>
              </a:rPr>
              <a:t>Bis</a:t>
            </a:r>
            <a:r>
              <a:rPr lang="en-US" sz="2000" b="1" dirty="0" smtClean="0">
                <a:latin typeface="+mj-lt"/>
              </a:rPr>
              <a:t>u</a:t>
            </a:r>
            <a:r>
              <a:rPr lang="ru-RU" sz="2000" b="1" dirty="0" err="1" smtClean="0">
                <a:latin typeface="+mj-lt"/>
              </a:rPr>
              <a:t>ness</a:t>
            </a:r>
            <a:r>
              <a:rPr lang="ru-RU" sz="2000" b="1" dirty="0" smtClean="0">
                <a:latin typeface="+mj-lt"/>
              </a:rPr>
              <a:t> </a:t>
            </a:r>
            <a:r>
              <a:rPr lang="en-US" sz="2000" b="1" dirty="0" err="1" smtClean="0">
                <a:latin typeface="+mj-lt"/>
              </a:rPr>
              <a:t>Inteligence</a:t>
            </a:r>
            <a:r>
              <a:rPr lang="en-US" sz="2000" b="1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и накопления  в альтернативных СУБД.</a:t>
            </a:r>
          </a:p>
          <a:p>
            <a:pPr marL="0" indent="0">
              <a:lnSpc>
                <a:spcPct val="100000"/>
              </a:lnSpc>
              <a:spcAft>
                <a:spcPts val="30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+mj-lt"/>
              </a:rPr>
              <a:t>Для работы с большими объемами </a:t>
            </a:r>
            <a:r>
              <a:rPr lang="ru-RU" sz="2000" b="1" dirty="0" smtClean="0">
                <a:latin typeface="+mj-lt"/>
              </a:rPr>
              <a:t>разработан  метод   ETL (</a:t>
            </a:r>
            <a:r>
              <a:rPr lang="ru-RU" sz="2000" b="1" dirty="0" err="1" smtClean="0">
                <a:latin typeface="+mj-lt"/>
              </a:rPr>
              <a:t>Extract</a:t>
            </a:r>
            <a:r>
              <a:rPr lang="en-US" sz="2000" b="1" dirty="0" smtClean="0">
                <a:latin typeface="+mj-lt"/>
              </a:rPr>
              <a:t>,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b="1" dirty="0" err="1" smtClean="0">
                <a:latin typeface="+mj-lt"/>
              </a:rPr>
              <a:t>Transform</a:t>
            </a:r>
            <a:r>
              <a:rPr lang="en-US" sz="2000" b="1" dirty="0" smtClean="0">
                <a:latin typeface="+mj-lt"/>
              </a:rPr>
              <a:t>,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b="1" dirty="0" err="1" smtClean="0">
                <a:latin typeface="+mj-lt"/>
              </a:rPr>
              <a:t>Load</a:t>
            </a:r>
            <a:r>
              <a:rPr lang="ru-RU" sz="2000" b="1" dirty="0" smtClean="0">
                <a:latin typeface="+mj-lt"/>
              </a:rPr>
              <a:t> ). Он включает: извлечение данных из внешних источников, их трансформацию и</a:t>
            </a:r>
            <a:r>
              <a:rPr lang="ru-RU" sz="2000" b="1" i="1" dirty="0" smtClean="0">
                <a:latin typeface="+mj-lt"/>
              </a:rPr>
              <a:t> </a:t>
            </a:r>
            <a:r>
              <a:rPr lang="ru-RU" sz="2000" b="1" dirty="0" smtClean="0">
                <a:latin typeface="+mj-lt"/>
              </a:rPr>
              <a:t>очистку для  соответствия требованиям </a:t>
            </a:r>
            <a:r>
              <a:rPr lang="ru-RU" sz="2000" b="1" dirty="0" err="1" smtClean="0">
                <a:latin typeface="+mj-lt"/>
              </a:rPr>
              <a:t>бизнес-моделей</a:t>
            </a:r>
            <a:r>
              <a:rPr lang="ru-RU" sz="2000" b="1" dirty="0" smtClean="0">
                <a:latin typeface="+mj-lt"/>
              </a:rPr>
              <a:t> и загрузки данных  в  хранилищ</a:t>
            </a:r>
            <a:r>
              <a:rPr lang="en-US" sz="2000" b="1" dirty="0" smtClean="0">
                <a:latin typeface="+mj-lt"/>
              </a:rPr>
              <a:t>t</a:t>
            </a:r>
            <a:r>
              <a:rPr lang="ru-RU" sz="2000" b="1" dirty="0" smtClean="0">
                <a:latin typeface="+mj-lt"/>
              </a:rPr>
              <a:t>.</a:t>
            </a:r>
            <a:r>
              <a:rPr lang="ru-RU" sz="2000" b="1" i="1" dirty="0" smtClean="0">
                <a:latin typeface="+mj-lt"/>
              </a:rPr>
              <a:t>  </a:t>
            </a:r>
            <a:r>
              <a:rPr lang="ru-RU" sz="2000" b="1" dirty="0" smtClean="0">
                <a:latin typeface="+mj-lt"/>
              </a:rPr>
              <a:t>ETL обеспечивает  процесс переноса данных из одного приложения в другое, а также подготовку данных к анализу</a:t>
            </a:r>
            <a:r>
              <a:rPr lang="ru-RU" sz="2000" b="1" i="1" dirty="0" smtClean="0">
                <a:latin typeface="+mj-lt"/>
              </a:rPr>
              <a:t>.</a:t>
            </a:r>
            <a:r>
              <a:rPr lang="ru-RU" sz="2000" b="1" dirty="0" smtClean="0">
                <a:latin typeface="+mj-lt"/>
              </a:rPr>
              <a:t> Методы анализа </a:t>
            </a:r>
            <a:r>
              <a:rPr lang="ru-RU" sz="2000" b="1" dirty="0" err="1" smtClean="0">
                <a:latin typeface="+mj-lt"/>
              </a:rPr>
              <a:t>Big</a:t>
            </a:r>
            <a:r>
              <a:rPr lang="ru-RU" sz="2000" b="1" dirty="0" smtClean="0">
                <a:latin typeface="+mj-lt"/>
              </a:rPr>
              <a:t> </a:t>
            </a:r>
            <a:r>
              <a:rPr lang="ru-RU" sz="2000" b="1" dirty="0" err="1" smtClean="0">
                <a:latin typeface="+mj-lt"/>
              </a:rPr>
              <a:t>Data</a:t>
            </a:r>
            <a:r>
              <a:rPr lang="ru-RU" sz="2000" b="1" dirty="0" smtClean="0">
                <a:latin typeface="+mj-lt"/>
              </a:rPr>
              <a:t> начали развиваться  и требуют новых подходов  к подготовки и агрегированию больших я данных.</a:t>
            </a:r>
          </a:p>
          <a:p>
            <a:pPr marL="0" indent="0">
              <a:lnSpc>
                <a:spcPct val="100000"/>
              </a:lnSpc>
              <a:spcAft>
                <a:spcPts val="300"/>
              </a:spcAft>
              <a:defRPr/>
            </a:pPr>
            <a:endParaRPr lang="ru-RU" sz="2000" dirty="0" smtClean="0">
              <a:latin typeface="+mj-lt"/>
            </a:endParaRPr>
          </a:p>
          <a:p>
            <a:pPr>
              <a:defRPr/>
            </a:pPr>
            <a:endParaRPr lang="ru-RU" sz="2000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6175" cy="561975"/>
          </a:xfrm>
        </p:spPr>
        <p:txBody>
          <a:bodyPr/>
          <a:lstStyle/>
          <a:p>
            <a:r>
              <a:rPr lang="ru-RU" altLang="ru-RU" b="1" smtClean="0"/>
              <a:t> </a:t>
            </a:r>
            <a:r>
              <a:rPr lang="ru-RU" altLang="ru-RU" sz="2400" b="1" smtClean="0">
                <a:solidFill>
                  <a:srgbClr val="00B050"/>
                </a:solidFill>
              </a:rPr>
              <a:t>Основные  свойства и методы  Big Data</a:t>
            </a: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836613"/>
            <a:ext cx="8459787" cy="5616575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>
                <a:latin typeface="+mj-lt"/>
              </a:rPr>
              <a:t>   </a:t>
            </a: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  Свойства </a:t>
            </a:r>
            <a:r>
              <a:rPr lang="ru-RU" sz="2000" b="1" dirty="0" err="1" smtClean="0">
                <a:solidFill>
                  <a:srgbClr val="00B050"/>
                </a:solidFill>
                <a:latin typeface="+mj-lt"/>
              </a:rPr>
              <a:t>Big</a:t>
            </a: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  <a:latin typeface="+mj-lt"/>
              </a:rPr>
              <a:t>Data</a:t>
            </a: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ru-RU" sz="2000" b="1" dirty="0" smtClean="0">
                <a:latin typeface="+mj-lt"/>
              </a:rPr>
              <a:t>    1.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Горизонтальная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масштабируемость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 подразумевает обработку расширяемых больших данных, в связи с тем, что в 2 раза вырос объём данных , количество кластеров и серверов.</a:t>
            </a:r>
            <a:br>
              <a:rPr lang="ru-RU" sz="2000" b="1" dirty="0" smtClean="0">
                <a:latin typeface="+mj-lt"/>
              </a:rPr>
            </a:br>
            <a:r>
              <a:rPr lang="ru-RU" sz="2000" b="1" dirty="0" smtClean="0">
                <a:latin typeface="+mj-lt"/>
              </a:rPr>
              <a:t>2.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Отказоустойчивость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масштабируемости</a:t>
            </a:r>
            <a:r>
              <a:rPr lang="ru-RU" sz="2000" b="1" dirty="0" smtClean="0">
                <a:latin typeface="+mj-lt"/>
              </a:rPr>
              <a:t>  подразумевает, чтобы компьютеров  в кластере  было много и они должны учитывать  возможность сбоев. Hadoop-кластер </a:t>
            </a:r>
            <a:r>
              <a:rPr lang="ru-RU" sz="2000" b="1" dirty="0" err="1" smtClean="0">
                <a:latin typeface="+mj-lt"/>
              </a:rPr>
              <a:t>Yahoo</a:t>
            </a:r>
            <a:r>
              <a:rPr lang="ru-RU" sz="2000" b="1" dirty="0" smtClean="0">
                <a:latin typeface="+mj-lt"/>
              </a:rPr>
              <a:t> имеет более 42000 машин. Это  означает, что часть машин будет  выходить из строя.    </a:t>
            </a:r>
            <a:br>
              <a:rPr lang="ru-RU" sz="2000" b="1" dirty="0" smtClean="0">
                <a:latin typeface="+mj-lt"/>
              </a:rPr>
            </a:br>
            <a:r>
              <a:rPr lang="ru-RU" sz="2000" b="1" dirty="0" smtClean="0">
                <a:latin typeface="+mj-lt"/>
              </a:rPr>
              <a:t>3.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Локализация  данных</a:t>
            </a:r>
            <a:r>
              <a:rPr lang="ru-RU" sz="2000" b="1" dirty="0" smtClean="0">
                <a:latin typeface="+mj-lt"/>
              </a:rPr>
              <a:t> заключается в обработки данных на той же машине сервера, на которой хранятся  большие данные.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Методы обработки   </a:t>
            </a:r>
            <a:r>
              <a:rPr lang="ru-RU" sz="2000" b="1" dirty="0" err="1" smtClean="0">
                <a:solidFill>
                  <a:srgbClr val="00B050"/>
                </a:solidFill>
                <a:latin typeface="+mj-lt"/>
              </a:rPr>
              <a:t>Big</a:t>
            </a: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  <a:latin typeface="+mj-lt"/>
              </a:rPr>
              <a:t>Data</a:t>
            </a: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: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b="1" dirty="0" smtClean="0">
                <a:latin typeface="+mj-lt"/>
              </a:rPr>
              <a:t>- искусственный  интеллект,   нейронные сети;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b="1" dirty="0" smtClean="0">
                <a:latin typeface="+mj-lt"/>
              </a:rPr>
              <a:t>     - </a:t>
            </a:r>
            <a:r>
              <a:rPr lang="ru-RU" sz="2000" b="1" dirty="0" err="1" smtClean="0">
                <a:latin typeface="+mj-lt"/>
              </a:rPr>
              <a:t>предиктивная</a:t>
            </a:r>
            <a:r>
              <a:rPr lang="ru-RU" sz="2000" b="1" dirty="0" smtClean="0">
                <a:latin typeface="+mj-lt"/>
              </a:rPr>
              <a:t> аналитика, </a:t>
            </a:r>
            <a:r>
              <a:rPr lang="ru-RU" sz="2000" b="1" dirty="0" err="1" smtClean="0">
                <a:latin typeface="+mj-lt"/>
              </a:rPr>
              <a:t>сентимент-анализ</a:t>
            </a:r>
            <a:r>
              <a:rPr lang="ru-RU" sz="2000" b="1" dirty="0" smtClean="0">
                <a:latin typeface="+mj-lt"/>
              </a:rPr>
              <a:t>;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b="1" dirty="0" smtClean="0">
                <a:latin typeface="+mj-lt"/>
              </a:rPr>
              <a:t>-  статистические методы, </a:t>
            </a:r>
            <a:r>
              <a:rPr lang="ru-RU" sz="2000" b="1" dirty="0" err="1" smtClean="0">
                <a:latin typeface="+mj-lt"/>
              </a:rPr>
              <a:t>краудсорсинг</a:t>
            </a:r>
            <a:r>
              <a:rPr lang="ru-RU" sz="2000" b="1" dirty="0" smtClean="0">
                <a:latin typeface="+mj-lt"/>
              </a:rPr>
              <a:t>;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latin typeface="+mj-lt"/>
              </a:rPr>
              <a:t> математическая лингвистика и др.;</a:t>
            </a:r>
          </a:p>
          <a:p>
            <a:pPr>
              <a:buFontTx/>
              <a:buChar char="-"/>
              <a:defRPr/>
            </a:pPr>
            <a:endParaRPr lang="ru-RU" sz="2000" b="1" dirty="0" smtClean="0"/>
          </a:p>
          <a:p>
            <a:pPr>
              <a:defRPr/>
            </a:pPr>
            <a:endParaRPr lang="ru-RU" sz="20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3581400" y="6524625"/>
            <a:ext cx="2132013" cy="25558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                   22.7.16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4800"/>
            <a:ext cx="8532812" cy="607695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800" b="1" smtClean="0">
                <a:solidFill>
                  <a:srgbClr val="00B050"/>
                </a:solidFill>
              </a:rPr>
              <a:t>Типы данных</a:t>
            </a:r>
            <a:r>
              <a:rPr lang="en-US" altLang="ru-RU" sz="2800" b="1" smtClean="0">
                <a:solidFill>
                  <a:srgbClr val="00B050"/>
                </a:solidFill>
              </a:rPr>
              <a:t> </a:t>
            </a:r>
            <a:r>
              <a:rPr lang="ru-RU" altLang="ru-RU" sz="2800" b="1" smtClean="0">
                <a:solidFill>
                  <a:srgbClr val="00B050"/>
                </a:solidFill>
              </a:rPr>
              <a:t>(ТД)</a:t>
            </a:r>
            <a:endParaRPr lang="en-US" altLang="ru-RU" sz="2800" b="1" smtClean="0">
              <a:solidFill>
                <a:srgbClr val="00B05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116013" y="404813"/>
            <a:ext cx="80279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</a:pPr>
            <a:r>
              <a:rPr lang="en-US" altLang="ru-RU" sz="2800" b="1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</a:p>
          <a:p>
            <a:pPr eaLnBrk="1" hangingPunct="1">
              <a:lnSpc>
                <a:spcPct val="100000"/>
              </a:lnSpc>
              <a:spcAft>
                <a:spcPts val="300"/>
              </a:spcAft>
            </a:pPr>
            <a:r>
              <a:rPr lang="ru-RU" altLang="ru-RU" sz="2400" b="1"/>
              <a:t> — фундаментальное понятие теории программи-рования.  ТД определяет множество значений,</a:t>
            </a:r>
            <a:r>
              <a:rPr lang="ru-RU" altLang="ru-RU" sz="2400" b="1" i="1"/>
              <a:t> </a:t>
            </a:r>
            <a:r>
              <a:rPr lang="ru-RU" altLang="ru-RU" sz="2400" b="1"/>
              <a:t>набор операций, которые применяются к таким значениям, </a:t>
            </a:r>
            <a:r>
              <a:rPr lang="ru-RU" altLang="ru-RU" sz="2400" b="1" i="1"/>
              <a:t>способ </a:t>
            </a:r>
            <a:r>
              <a:rPr lang="ru-RU" altLang="ru-RU" sz="2400" b="1"/>
              <a:t>реализации,  хранения значений и выполнения операций над ними. Любые данные, которыми оперируют программы в ЯП, относятся к следующим определённым типам данных.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en-GB" altLang="ru-RU" sz="2400" b="1"/>
              <a:t>1. </a:t>
            </a:r>
            <a:r>
              <a:rPr lang="en-US" altLang="ru-RU" sz="2400" b="1"/>
              <a:t>FDT –</a:t>
            </a:r>
            <a:r>
              <a:rPr lang="ru-RU" altLang="ru-RU" sz="2400" b="1"/>
              <a:t> </a:t>
            </a:r>
            <a:r>
              <a:rPr lang="en-US" altLang="ru-RU" sz="2400" b="1"/>
              <a:t>Fundamental Data Type</a:t>
            </a:r>
            <a:r>
              <a:rPr lang="ru-RU" altLang="ru-RU" sz="2400" b="1"/>
              <a:t>,</a:t>
            </a:r>
            <a:r>
              <a:rPr lang="ru-RU" altLang="ru-RU" sz="2400" b="1">
                <a:solidFill>
                  <a:srgbClr val="00B050"/>
                </a:solidFill>
              </a:rPr>
              <a:t>   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ru-RU" altLang="ru-RU" sz="2400" b="1">
                <a:solidFill>
                  <a:srgbClr val="00B050"/>
                </a:solidFill>
              </a:rPr>
              <a:t>     </a:t>
            </a:r>
            <a:r>
              <a:rPr lang="en-US" altLang="ru-RU" sz="2400" b="1">
                <a:solidFill>
                  <a:srgbClr val="00B050"/>
                </a:solidFill>
              </a:rPr>
              <a:t>Фундаментальн</a:t>
            </a:r>
            <a:r>
              <a:rPr lang="ru-RU" altLang="ru-RU" sz="2400" b="1">
                <a:solidFill>
                  <a:srgbClr val="00B050"/>
                </a:solidFill>
              </a:rPr>
              <a:t>ые </a:t>
            </a:r>
            <a:r>
              <a:rPr lang="en-US" altLang="ru-RU" sz="2400" b="1">
                <a:solidFill>
                  <a:srgbClr val="00B050"/>
                </a:solidFill>
              </a:rPr>
              <a:t> типи</a:t>
            </a:r>
            <a:r>
              <a:rPr lang="ru-RU" altLang="ru-RU" sz="2400" b="1">
                <a:solidFill>
                  <a:srgbClr val="00B050"/>
                </a:solidFill>
              </a:rPr>
              <a:t>  данных.</a:t>
            </a:r>
            <a:endParaRPr lang="en-US" altLang="ru-RU" sz="2400" b="1">
              <a:solidFill>
                <a:srgbClr val="00B050"/>
              </a:solidFill>
            </a:endParaRP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ru-RU" sz="2400" b="1"/>
              <a:t>2. GDT – General Data Types</a:t>
            </a:r>
            <a:r>
              <a:rPr lang="ru-RU" altLang="ru-RU" sz="2400" b="1">
                <a:solidFill>
                  <a:srgbClr val="00B050"/>
                </a:solidFill>
              </a:rPr>
              <a:t>, 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ru-RU" altLang="ru-RU" sz="2400" b="1">
                <a:solidFill>
                  <a:srgbClr val="00B050"/>
                </a:solidFill>
              </a:rPr>
              <a:t>    Общие типы данных.</a:t>
            </a:r>
            <a:endParaRPr lang="en-US" altLang="ru-RU" sz="2400" b="1">
              <a:solidFill>
                <a:srgbClr val="00B050"/>
              </a:solidFill>
            </a:endParaRP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ru-RU" sz="2400" b="1"/>
              <a:t>3. Big Data</a:t>
            </a:r>
            <a:r>
              <a:rPr lang="ru-RU" altLang="ru-RU" sz="2400" b="1"/>
              <a:t> </a:t>
            </a:r>
            <a:r>
              <a:rPr lang="ru-RU" altLang="ru-RU" sz="2400" b="1">
                <a:solidFill>
                  <a:srgbClr val="00B050"/>
                </a:solidFill>
              </a:rPr>
              <a:t>– Большие данные.</a:t>
            </a:r>
            <a:endParaRPr lang="en-US" altLang="ru-RU" sz="2400" b="1">
              <a:solidFill>
                <a:srgbClr val="00B05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</a:pPr>
            <a:r>
              <a:rPr lang="uk-UA" altLang="ru-RU" sz="3200" b="1">
                <a:solidFill>
                  <a:srgbClr val="000000"/>
                </a:solidFill>
                <a:latin typeface="Gill Sans MT" panose="020B0502020104020203" pitchFamily="34" charset="0"/>
              </a:rPr>
              <a:t>                         </a:t>
            </a:r>
            <a:r>
              <a:rPr lang="uk-UA" altLang="ru-RU" sz="320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uk-UA" altLang="ru-RU" sz="2000">
                <a:solidFill>
                  <a:srgbClr val="000000"/>
                </a:solidFill>
                <a:latin typeface="Gill Sans MT" panose="020B0502020104020203" pitchFamily="34" charset="0"/>
              </a:rPr>
              <a:t>22.7.16</a:t>
            </a:r>
            <a:endParaRPr lang="uk-UA" altLang="ru-RU" sz="320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8175625" cy="417512"/>
          </a:xfrm>
        </p:spPr>
        <p:txBody>
          <a:bodyPr/>
          <a:lstStyle/>
          <a:p>
            <a:r>
              <a:rPr lang="en-US" altLang="ru-RU" sz="2400" b="1" smtClean="0">
                <a:solidFill>
                  <a:srgbClr val="00B050"/>
                </a:solidFill>
              </a:rPr>
              <a:t>     </a:t>
            </a:r>
            <a:r>
              <a:rPr lang="ru-RU" altLang="ru-RU" sz="2400" b="1" smtClean="0">
                <a:solidFill>
                  <a:srgbClr val="00B050"/>
                </a:solidFill>
              </a:rPr>
              <a:t>Ситемные средства  обработки  данных </a:t>
            </a:r>
            <a:r>
              <a:rPr lang="en-US" altLang="ru-RU" sz="2400" b="1" smtClean="0">
                <a:solidFill>
                  <a:srgbClr val="00B050"/>
                </a:solidFill>
              </a:rPr>
              <a:t>Big Data</a:t>
            </a:r>
            <a:endParaRPr lang="ru-RU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692150"/>
            <a:ext cx="7815262" cy="5554663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NoSQL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-</a:t>
            </a:r>
            <a:r>
              <a:rPr lang="ru-RU" sz="2400" b="1" dirty="0" smtClean="0">
                <a:latin typeface="+mj-lt"/>
              </a:rPr>
              <a:t> БД </a:t>
            </a:r>
            <a:r>
              <a:rPr lang="ru-RU" sz="2400" b="1" dirty="0" err="1" smtClean="0">
                <a:latin typeface="+mj-lt"/>
              </a:rPr>
              <a:t>нереляционного</a:t>
            </a:r>
            <a:r>
              <a:rPr lang="ru-RU" sz="2400" b="1" dirty="0" smtClean="0">
                <a:latin typeface="+mj-lt"/>
              </a:rPr>
              <a:t> и  распределенного типа  с открытым кодом и горизонтальной  </a:t>
            </a:r>
            <a:r>
              <a:rPr lang="ru-RU" sz="2400" b="1" dirty="0" err="1" smtClean="0">
                <a:latin typeface="+mj-lt"/>
              </a:rPr>
              <a:t>масштабируемостью</a:t>
            </a:r>
            <a:r>
              <a:rPr lang="ru-RU" sz="2400" b="1" dirty="0" smtClean="0">
                <a:latin typeface="+mj-lt"/>
              </a:rPr>
              <a:t>;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MapReduce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– модель распределённых </a:t>
            </a:r>
            <a:r>
              <a:rPr lang="ru-RU" sz="2400" b="1" dirty="0" err="1" smtClean="0">
                <a:latin typeface="+mj-lt"/>
              </a:rPr>
              <a:t>паралле-льных</a:t>
            </a:r>
            <a:r>
              <a:rPr lang="ru-RU" sz="2400" b="1" dirty="0" smtClean="0">
                <a:latin typeface="+mj-lt"/>
              </a:rPr>
              <a:t>  вычислений </a:t>
            </a:r>
            <a:r>
              <a:rPr lang="ru-RU" sz="2400" b="1" dirty="0" err="1" smtClean="0">
                <a:latin typeface="+mj-lt"/>
              </a:rPr>
              <a:t>Google</a:t>
            </a:r>
            <a:r>
              <a:rPr lang="ru-RU" sz="2400" b="1" dirty="0" smtClean="0">
                <a:latin typeface="+mj-lt"/>
              </a:rPr>
              <a:t>  из нескольких </a:t>
            </a:r>
            <a:r>
              <a:rPr lang="ru-RU" sz="2400" b="1" dirty="0" err="1" smtClean="0">
                <a:latin typeface="+mj-lt"/>
              </a:rPr>
              <a:t>пета-байт</a:t>
            </a:r>
            <a:r>
              <a:rPr lang="ru-RU" sz="2400" b="1" dirty="0" smtClean="0">
                <a:latin typeface="+mj-lt"/>
              </a:rPr>
              <a:t> данных  на кластерах;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Map</a:t>
            </a:r>
            <a:r>
              <a:rPr lang="ru-RU" sz="2400" b="1" dirty="0" smtClean="0">
                <a:latin typeface="+mj-lt"/>
              </a:rPr>
              <a:t> – производит предварительную обработку входных данных на главном узле </a:t>
            </a:r>
            <a:r>
              <a:rPr lang="ru-RU" sz="2400" b="1" dirty="0" err="1" smtClean="0">
                <a:latin typeface="+mj-lt"/>
              </a:rPr>
              <a:t>master</a:t>
            </a:r>
            <a:r>
              <a:rPr lang="en-US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Node</a:t>
            </a:r>
            <a:r>
              <a:rPr lang="ru-RU" sz="2400" b="1" dirty="0" smtClean="0">
                <a:latin typeface="+mj-lt"/>
              </a:rPr>
              <a:t> путем разделения на части и передает их другим компьютерам на рабочих узлах;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Hadoop</a:t>
            </a:r>
            <a:r>
              <a:rPr lang="ru-RU" sz="2400" b="1" dirty="0" smtClean="0">
                <a:latin typeface="+mj-lt"/>
              </a:rPr>
              <a:t> - Базы данных с встроенной аналитикой </a:t>
            </a:r>
            <a:r>
              <a:rPr lang="en-US" sz="2400" b="1" dirty="0" smtClean="0">
                <a:latin typeface="+mj-lt"/>
              </a:rPr>
              <a:t>(Big data analytics, Advanced Analytics, Discovery Analytics </a:t>
            </a:r>
            <a:r>
              <a:rPr lang="ru-RU" sz="2400" b="1" dirty="0" smtClean="0">
                <a:latin typeface="+mj-lt"/>
              </a:rPr>
              <a:t>и </a:t>
            </a:r>
            <a:r>
              <a:rPr lang="ru-RU" sz="2400" b="1" dirty="0" err="1" smtClean="0">
                <a:latin typeface="+mj-lt"/>
              </a:rPr>
              <a:t>др</a:t>
            </a:r>
            <a:r>
              <a:rPr lang="en-US" sz="2400" b="1" dirty="0" smtClean="0">
                <a:latin typeface="+mj-lt"/>
              </a:rPr>
              <a:t>.) </a:t>
            </a:r>
            <a:r>
              <a:rPr lang="ru-RU" sz="2400" b="1" dirty="0" smtClean="0">
                <a:latin typeface="+mj-lt"/>
              </a:rPr>
              <a:t>.</a:t>
            </a:r>
          </a:p>
          <a:p>
            <a:pPr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СМБ </a:t>
            </a:r>
            <a:r>
              <a:rPr lang="ru-RU" sz="2400" b="1" dirty="0" smtClean="0">
                <a:latin typeface="+mj-lt"/>
              </a:rPr>
              <a:t> - система обработки больших данных, которые работают в </a:t>
            </a:r>
            <a:r>
              <a:rPr lang="ru-RU" sz="2400" b="1" dirty="0" err="1" smtClean="0">
                <a:latin typeface="+mj-lt"/>
              </a:rPr>
              <a:t>Cloud</a:t>
            </a:r>
            <a:r>
              <a:rPr lang="ru-RU" sz="2400" b="1" dirty="0" smtClean="0">
                <a:latin typeface="+mj-lt"/>
              </a:rPr>
              <a:t> </a:t>
            </a:r>
            <a:r>
              <a:rPr lang="ru-RU" sz="2400" b="1" dirty="0" err="1" smtClean="0">
                <a:latin typeface="+mj-lt"/>
              </a:rPr>
              <a:t>Computing</a:t>
            </a:r>
            <a:r>
              <a:rPr lang="ru-RU" sz="2400" b="1" dirty="0" smtClean="0">
                <a:latin typeface="+mj-lt"/>
              </a:rPr>
              <a:t>.</a:t>
            </a:r>
          </a:p>
          <a:p>
            <a:pPr>
              <a:defRPr/>
            </a:pPr>
            <a:r>
              <a:rPr lang="ru-RU" sz="2000" b="1" dirty="0" smtClean="0">
                <a:latin typeface="+mj-lt"/>
              </a:rPr>
              <a:t> 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7763" cy="17049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4000" b="1" smtClean="0">
                <a:solidFill>
                  <a:srgbClr val="572314"/>
                </a:solidFill>
              </a:rPr>
              <a:t>Стандартизац</a:t>
            </a:r>
            <a:r>
              <a:rPr lang="ru-RU" altLang="ru-RU" sz="4000" b="1" smtClean="0">
                <a:solidFill>
                  <a:srgbClr val="572314"/>
                </a:solidFill>
              </a:rPr>
              <a:t>и</a:t>
            </a:r>
            <a:r>
              <a:rPr lang="en-US" altLang="ru-RU" sz="4000" b="1" smtClean="0">
                <a:solidFill>
                  <a:srgbClr val="572314"/>
                </a:solidFill>
              </a:rPr>
              <a:t>я опис</a:t>
            </a:r>
            <a:r>
              <a:rPr lang="ru-RU" altLang="ru-RU" sz="4000" b="1" smtClean="0">
                <a:solidFill>
                  <a:srgbClr val="572314"/>
                </a:solidFill>
              </a:rPr>
              <a:t>ания</a:t>
            </a:r>
            <a:r>
              <a:rPr lang="en-US" altLang="ru-RU" sz="4000" b="1" smtClean="0">
                <a:solidFill>
                  <a:srgbClr val="572314"/>
                </a:solidFill>
              </a:rPr>
              <a:t> </a:t>
            </a:r>
            <a:r>
              <a:rPr lang="ru-RU" altLang="ru-RU" sz="4000" b="1" smtClean="0">
                <a:solidFill>
                  <a:srgbClr val="572314"/>
                </a:solidFill>
              </a:rPr>
              <a:t>и</a:t>
            </a:r>
            <a:r>
              <a:rPr lang="en-US" altLang="ru-RU" sz="4000" b="1" smtClean="0">
                <a:solidFill>
                  <a:srgbClr val="572314"/>
                </a:solidFill>
              </a:rPr>
              <a:t>нтерфейс</a:t>
            </a:r>
            <a:r>
              <a:rPr lang="ru-RU" altLang="ru-RU" sz="4000" b="1" smtClean="0">
                <a:solidFill>
                  <a:srgbClr val="572314"/>
                </a:solidFill>
              </a:rPr>
              <a:t>а</a:t>
            </a:r>
            <a:endParaRPr lang="en-US" altLang="ru-RU" sz="4000" b="1" smtClean="0">
              <a:solidFill>
                <a:srgbClr val="572314"/>
              </a:solidFill>
            </a:endParaRPr>
          </a:p>
        </p:txBody>
      </p:sp>
      <p:sp>
        <p:nvSpPr>
          <p:cNvPr id="33795" name="Line 2"/>
          <p:cNvSpPr>
            <a:spLocks noChangeShapeType="1"/>
          </p:cNvSpPr>
          <p:nvPr/>
        </p:nvSpPr>
        <p:spPr bwMode="auto">
          <a:xfrm>
            <a:off x="900113" y="6043613"/>
            <a:ext cx="12604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6" name="Line 3"/>
          <p:cNvSpPr>
            <a:spLocks noChangeShapeType="1"/>
          </p:cNvSpPr>
          <p:nvPr/>
        </p:nvSpPr>
        <p:spPr bwMode="auto">
          <a:xfrm>
            <a:off x="3779838" y="6048375"/>
            <a:ext cx="12604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>
            <a:off x="4140200" y="2879725"/>
            <a:ext cx="4500563" cy="2339975"/>
          </a:xfrm>
          <a:prstGeom prst="wedgeRoundRectCallout">
            <a:avLst>
              <a:gd name="adj1" fmla="val -67310"/>
              <a:gd name="adj2" fmla="val 7414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8" name="AutoShape 5"/>
          <p:cNvSpPr>
            <a:spLocks noChangeArrowheads="1"/>
          </p:cNvSpPr>
          <p:nvPr/>
        </p:nvSpPr>
        <p:spPr bwMode="auto">
          <a:xfrm>
            <a:off x="2160588" y="5759450"/>
            <a:ext cx="1619250" cy="539750"/>
          </a:xfrm>
          <a:prstGeom prst="roundRect">
            <a:avLst>
              <a:gd name="adj" fmla="val 29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4500563" y="3240088"/>
            <a:ext cx="3779837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 b="1">
                <a:solidFill>
                  <a:srgbClr val="000000"/>
                </a:solidFill>
              </a:rPr>
              <a:t>Input</a:t>
            </a:r>
          </a:p>
          <a:p>
            <a:pPr eaLnBrk="1"/>
            <a:r>
              <a:rPr lang="ru-RU" altLang="ru-RU">
                <a:solidFill>
                  <a:srgbClr val="000000"/>
                </a:solidFill>
              </a:rPr>
              <a:t>x: 4 byte, unsigned, int</a:t>
            </a:r>
          </a:p>
          <a:p>
            <a:pPr eaLnBrk="1"/>
            <a:r>
              <a:rPr lang="ru-RU" altLang="ru-RU">
                <a:solidFill>
                  <a:srgbClr val="000000"/>
                </a:solidFill>
              </a:rPr>
              <a:t>y: 8 byte, signed, float</a:t>
            </a:r>
          </a:p>
          <a:p>
            <a:pPr eaLnBrk="1"/>
            <a:r>
              <a:rPr lang="ru-RU" altLang="ru-RU">
                <a:solidFill>
                  <a:srgbClr val="000000"/>
                </a:solidFill>
              </a:rPr>
              <a:t>z[10]: 2 byte, signed, int</a:t>
            </a:r>
          </a:p>
          <a:p>
            <a:pPr eaLnBrk="1"/>
            <a:r>
              <a:rPr lang="ru-RU" altLang="ru-RU" b="1">
                <a:solidFill>
                  <a:srgbClr val="000000"/>
                </a:solidFill>
              </a:rPr>
              <a:t>Output</a:t>
            </a:r>
          </a:p>
          <a:p>
            <a:pPr eaLnBrk="1"/>
            <a:r>
              <a:rPr lang="ru-RU" altLang="ru-RU">
                <a:solidFill>
                  <a:srgbClr val="000000"/>
                </a:solidFill>
              </a:rPr>
              <a:t>b: boolean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7763" cy="17049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4000" b="1" smtClean="0">
                <a:solidFill>
                  <a:srgbClr val="572314"/>
                </a:solidFill>
              </a:rPr>
              <a:t>Анал</a:t>
            </a:r>
            <a:r>
              <a:rPr lang="ru-RU" altLang="ru-RU" sz="4000" b="1" smtClean="0">
                <a:solidFill>
                  <a:srgbClr val="572314"/>
                </a:solidFill>
              </a:rPr>
              <a:t>и</a:t>
            </a:r>
            <a:r>
              <a:rPr lang="en-US" altLang="ru-RU" sz="4000" b="1" smtClean="0">
                <a:solidFill>
                  <a:srgbClr val="572314"/>
                </a:solidFill>
              </a:rPr>
              <a:t>затор дан</a:t>
            </a:r>
            <a:r>
              <a:rPr lang="ru-RU" altLang="ru-RU" sz="4000" b="1" smtClean="0">
                <a:solidFill>
                  <a:srgbClr val="572314"/>
                </a:solidFill>
              </a:rPr>
              <a:t>ных</a:t>
            </a:r>
            <a:endParaRPr lang="en-US" altLang="ru-RU" sz="4000" b="1" smtClean="0">
              <a:solidFill>
                <a:srgbClr val="572314"/>
              </a:solidFill>
            </a:endParaRPr>
          </a:p>
        </p:txBody>
      </p:sp>
      <p:sp>
        <p:nvSpPr>
          <p:cNvPr id="34819" name="AutoShape 8"/>
          <p:cNvSpPr>
            <a:spLocks noChangeArrowheads="1"/>
          </p:cNvSpPr>
          <p:nvPr/>
        </p:nvSpPr>
        <p:spPr bwMode="auto">
          <a:xfrm>
            <a:off x="4859338" y="2519363"/>
            <a:ext cx="3779837" cy="1079500"/>
          </a:xfrm>
          <a:prstGeom prst="wedgeRoundRectCallout">
            <a:avLst>
              <a:gd name="adj1" fmla="val -45718"/>
              <a:gd name="adj2" fmla="val 133505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4820" name="AutoShape 9"/>
          <p:cNvSpPr>
            <a:spLocks noChangeArrowheads="1"/>
          </p:cNvSpPr>
          <p:nvPr/>
        </p:nvSpPr>
        <p:spPr bwMode="auto">
          <a:xfrm>
            <a:off x="539750" y="3600450"/>
            <a:ext cx="2519363" cy="900113"/>
          </a:xfrm>
          <a:prstGeom prst="roundRect">
            <a:avLst>
              <a:gd name="adj" fmla="val 176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b="1">
                <a:solidFill>
                  <a:srgbClr val="000000"/>
                </a:solidFill>
              </a:rPr>
              <a:t>Первый модуль</a:t>
            </a:r>
          </a:p>
        </p:txBody>
      </p:sp>
      <p:sp>
        <p:nvSpPr>
          <p:cNvPr id="34821" name="AutoShape 10"/>
          <p:cNvSpPr>
            <a:spLocks noChangeArrowheads="1"/>
          </p:cNvSpPr>
          <p:nvPr/>
        </p:nvSpPr>
        <p:spPr bwMode="auto">
          <a:xfrm>
            <a:off x="5940425" y="5040313"/>
            <a:ext cx="2519363" cy="900112"/>
          </a:xfrm>
          <a:prstGeom prst="roundRect">
            <a:avLst>
              <a:gd name="adj" fmla="val 176"/>
            </a:avLst>
          </a:prstGeom>
          <a:solidFill>
            <a:srgbClr val="FFFF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b="1">
                <a:solidFill>
                  <a:srgbClr val="000000"/>
                </a:solidFill>
              </a:rPr>
              <a:t>Второй  модуль</a:t>
            </a:r>
          </a:p>
        </p:txBody>
      </p:sp>
      <p:sp>
        <p:nvSpPr>
          <p:cNvPr id="34822" name="Text Box 11"/>
          <p:cNvSpPr txBox="1">
            <a:spLocks noChangeArrowheads="1"/>
          </p:cNvSpPr>
          <p:nvPr/>
        </p:nvSpPr>
        <p:spPr bwMode="auto">
          <a:xfrm>
            <a:off x="3060700" y="3600450"/>
            <a:ext cx="16192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 b="1">
                <a:solidFill>
                  <a:srgbClr val="000000"/>
                </a:solidFill>
              </a:rPr>
              <a:t>int (4 byte)</a:t>
            </a:r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4679950" y="5580063"/>
            <a:ext cx="16192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>
                <a:solidFill>
                  <a:srgbClr val="000000"/>
                </a:solidFill>
              </a:rPr>
              <a:t>і</a:t>
            </a:r>
            <a:r>
              <a:rPr lang="ru-RU" altLang="ru-RU" b="1">
                <a:solidFill>
                  <a:srgbClr val="000000"/>
                </a:solidFill>
              </a:rPr>
              <a:t>nt (2 byte)</a:t>
            </a:r>
          </a:p>
        </p:txBody>
      </p:sp>
      <p:sp>
        <p:nvSpPr>
          <p:cNvPr id="34824" name="AutoShape 13"/>
          <p:cNvSpPr>
            <a:spLocks noChangeArrowheads="1"/>
          </p:cNvSpPr>
          <p:nvPr/>
        </p:nvSpPr>
        <p:spPr bwMode="auto">
          <a:xfrm>
            <a:off x="4140200" y="4500563"/>
            <a:ext cx="900113" cy="900112"/>
          </a:xfrm>
          <a:prstGeom prst="roundRect">
            <a:avLst>
              <a:gd name="adj" fmla="val 1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cxnSp>
        <p:nvCxnSpPr>
          <p:cNvPr id="34825" name="AutoShape 14"/>
          <p:cNvCxnSpPr>
            <a:cxnSpLocks noChangeShapeType="1"/>
            <a:stCxn id="34820" idx="3"/>
            <a:endCxn id="34824" idx="1"/>
          </p:cNvCxnSpPr>
          <p:nvPr/>
        </p:nvCxnSpPr>
        <p:spPr bwMode="auto">
          <a:xfrm>
            <a:off x="3060700" y="4049713"/>
            <a:ext cx="1081088" cy="9001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6" name="AutoShape 15"/>
          <p:cNvCxnSpPr>
            <a:cxnSpLocks noChangeShapeType="1"/>
            <a:stCxn id="34824" idx="3"/>
            <a:endCxn id="34821" idx="1"/>
          </p:cNvCxnSpPr>
          <p:nvPr/>
        </p:nvCxnSpPr>
        <p:spPr bwMode="auto">
          <a:xfrm>
            <a:off x="5040313" y="4949825"/>
            <a:ext cx="900112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7" name="Freeform 16"/>
          <p:cNvSpPr>
            <a:spLocks noChangeArrowheads="1"/>
          </p:cNvSpPr>
          <p:nvPr/>
        </p:nvSpPr>
        <p:spPr bwMode="auto">
          <a:xfrm>
            <a:off x="4356100" y="4708525"/>
            <a:ext cx="539750" cy="539750"/>
          </a:xfrm>
          <a:custGeom>
            <a:avLst/>
            <a:gdLst>
              <a:gd name="T0" fmla="*/ 2147483647 w 883"/>
              <a:gd name="T1" fmla="*/ 0 h 890"/>
              <a:gd name="T2" fmla="*/ 2147483647 w 883"/>
              <a:gd name="T3" fmla="*/ 2147483647 h 890"/>
              <a:gd name="T4" fmla="*/ 2147483647 w 883"/>
              <a:gd name="T5" fmla="*/ 2147483647 h 890"/>
              <a:gd name="T6" fmla="*/ 2147483647 w 883"/>
              <a:gd name="T7" fmla="*/ 2147483647 h 890"/>
              <a:gd name="T8" fmla="*/ 2147483647 w 883"/>
              <a:gd name="T9" fmla="*/ 2147483647 h 890"/>
              <a:gd name="T10" fmla="*/ 2147483647 w 883"/>
              <a:gd name="T11" fmla="*/ 2147483647 h 890"/>
              <a:gd name="T12" fmla="*/ 2147483647 w 883"/>
              <a:gd name="T13" fmla="*/ 2147483647 h 890"/>
              <a:gd name="T14" fmla="*/ 2147483647 w 883"/>
              <a:gd name="T15" fmla="*/ 2147483647 h 890"/>
              <a:gd name="T16" fmla="*/ 2147483647 w 883"/>
              <a:gd name="T17" fmla="*/ 2147483647 h 890"/>
              <a:gd name="T18" fmla="*/ 2147483647 w 883"/>
              <a:gd name="T19" fmla="*/ 0 h 890"/>
              <a:gd name="T20" fmla="*/ 2147483647 w 883"/>
              <a:gd name="T21" fmla="*/ 0 h 890"/>
              <a:gd name="T22" fmla="*/ 2147483647 w 883"/>
              <a:gd name="T23" fmla="*/ 0 h 890"/>
              <a:gd name="T24" fmla="*/ 2147483647 w 883"/>
              <a:gd name="T25" fmla="*/ 2147483647 h 890"/>
              <a:gd name="T26" fmla="*/ 2147483647 w 883"/>
              <a:gd name="T27" fmla="*/ 2147483647 h 890"/>
              <a:gd name="T28" fmla="*/ 2147483647 w 883"/>
              <a:gd name="T29" fmla="*/ 2147483647 h 890"/>
              <a:gd name="T30" fmla="*/ 2147483647 w 883"/>
              <a:gd name="T31" fmla="*/ 2147483647 h 890"/>
              <a:gd name="T32" fmla="*/ 2147483647 w 883"/>
              <a:gd name="T33" fmla="*/ 2147483647 h 890"/>
              <a:gd name="T34" fmla="*/ 2147483647 w 883"/>
              <a:gd name="T35" fmla="*/ 2147483647 h 890"/>
              <a:gd name="T36" fmla="*/ 2147483647 w 883"/>
              <a:gd name="T37" fmla="*/ 2147483647 h 890"/>
              <a:gd name="T38" fmla="*/ 2147483647 w 883"/>
              <a:gd name="T39" fmla="*/ 2147483647 h 890"/>
              <a:gd name="T40" fmla="*/ 2147483647 w 883"/>
              <a:gd name="T41" fmla="*/ 2147483647 h 890"/>
              <a:gd name="T42" fmla="*/ 2147483647 w 883"/>
              <a:gd name="T43" fmla="*/ 2147483647 h 890"/>
              <a:gd name="T44" fmla="*/ 2147483647 w 883"/>
              <a:gd name="T45" fmla="*/ 2147483647 h 890"/>
              <a:gd name="T46" fmla="*/ 2147483647 w 883"/>
              <a:gd name="T47" fmla="*/ 2147483647 h 890"/>
              <a:gd name="T48" fmla="*/ 2147483647 w 883"/>
              <a:gd name="T49" fmla="*/ 2147483647 h 890"/>
              <a:gd name="T50" fmla="*/ 2147483647 w 883"/>
              <a:gd name="T51" fmla="*/ 2147483647 h 890"/>
              <a:gd name="T52" fmla="*/ 2147483647 w 883"/>
              <a:gd name="T53" fmla="*/ 2147483647 h 890"/>
              <a:gd name="T54" fmla="*/ 2147483647 w 883"/>
              <a:gd name="T55" fmla="*/ 2147483647 h 890"/>
              <a:gd name="T56" fmla="*/ 2147483647 w 883"/>
              <a:gd name="T57" fmla="*/ 2147483647 h 890"/>
              <a:gd name="T58" fmla="*/ 2147483647 w 883"/>
              <a:gd name="T59" fmla="*/ 2147483647 h 890"/>
              <a:gd name="T60" fmla="*/ 2147483647 w 883"/>
              <a:gd name="T61" fmla="*/ 2147483647 h 890"/>
              <a:gd name="T62" fmla="*/ 2147483647 w 883"/>
              <a:gd name="T63" fmla="*/ 2147483647 h 890"/>
              <a:gd name="T64" fmla="*/ 2147483647 w 883"/>
              <a:gd name="T65" fmla="*/ 2147483647 h 890"/>
              <a:gd name="T66" fmla="*/ 2147483647 w 883"/>
              <a:gd name="T67" fmla="*/ 2147483647 h 890"/>
              <a:gd name="T68" fmla="*/ 2147483647 w 883"/>
              <a:gd name="T69" fmla="*/ 2147483647 h 890"/>
              <a:gd name="T70" fmla="*/ 2147483647 w 883"/>
              <a:gd name="T71" fmla="*/ 2147483647 h 890"/>
              <a:gd name="T72" fmla="*/ 2147483647 w 883"/>
              <a:gd name="T73" fmla="*/ 2147483647 h 890"/>
              <a:gd name="T74" fmla="*/ 2147483647 w 883"/>
              <a:gd name="T75" fmla="*/ 2147483647 h 890"/>
              <a:gd name="T76" fmla="*/ 2147483647 w 883"/>
              <a:gd name="T77" fmla="*/ 2147483647 h 890"/>
              <a:gd name="T78" fmla="*/ 0 w 883"/>
              <a:gd name="T79" fmla="*/ 2147483647 h 890"/>
              <a:gd name="T80" fmla="*/ 0 w 883"/>
              <a:gd name="T81" fmla="*/ 2147483647 h 890"/>
              <a:gd name="T82" fmla="*/ 0 w 883"/>
              <a:gd name="T83" fmla="*/ 2147483647 h 890"/>
              <a:gd name="T84" fmla="*/ 2147483647 w 883"/>
              <a:gd name="T85" fmla="*/ 2147483647 h 890"/>
              <a:gd name="T86" fmla="*/ 2147483647 w 883"/>
              <a:gd name="T87" fmla="*/ 2147483647 h 890"/>
              <a:gd name="T88" fmla="*/ 2147483647 w 883"/>
              <a:gd name="T89" fmla="*/ 2147483647 h 890"/>
              <a:gd name="T90" fmla="*/ 2147483647 w 883"/>
              <a:gd name="T91" fmla="*/ 2147483647 h 890"/>
              <a:gd name="T92" fmla="*/ 2147483647 w 883"/>
              <a:gd name="T93" fmla="*/ 2147483647 h 890"/>
              <a:gd name="T94" fmla="*/ 2147483647 w 883"/>
              <a:gd name="T95" fmla="*/ 2147483647 h 890"/>
              <a:gd name="T96" fmla="*/ 2147483647 w 883"/>
              <a:gd name="T97" fmla="*/ 2147483647 h 890"/>
              <a:gd name="T98" fmla="*/ 2147483647 w 883"/>
              <a:gd name="T99" fmla="*/ 2147483647 h 890"/>
              <a:gd name="T100" fmla="*/ 0 w 883"/>
              <a:gd name="T101" fmla="*/ 2147483647 h 890"/>
              <a:gd name="T102" fmla="*/ 0 w 883"/>
              <a:gd name="T103" fmla="*/ 2147483647 h 890"/>
              <a:gd name="T104" fmla="*/ 0 w 883"/>
              <a:gd name="T105" fmla="*/ 2147483647 h 89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83"/>
              <a:gd name="T160" fmla="*/ 0 h 890"/>
              <a:gd name="T161" fmla="*/ 883 w 883"/>
              <a:gd name="T162" fmla="*/ 890 h 89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83" h="890">
                <a:moveTo>
                  <a:pt x="224" y="0"/>
                </a:moveTo>
                <a:lnTo>
                  <a:pt x="247" y="0"/>
                </a:lnTo>
                <a:lnTo>
                  <a:pt x="259" y="0"/>
                </a:lnTo>
                <a:lnTo>
                  <a:pt x="265" y="0"/>
                </a:lnTo>
                <a:lnTo>
                  <a:pt x="271" y="0"/>
                </a:lnTo>
                <a:lnTo>
                  <a:pt x="277" y="0"/>
                </a:lnTo>
                <a:lnTo>
                  <a:pt x="283" y="0"/>
                </a:lnTo>
                <a:lnTo>
                  <a:pt x="288" y="6"/>
                </a:lnTo>
                <a:lnTo>
                  <a:pt x="294" y="6"/>
                </a:lnTo>
                <a:lnTo>
                  <a:pt x="300" y="12"/>
                </a:lnTo>
                <a:lnTo>
                  <a:pt x="300" y="23"/>
                </a:lnTo>
                <a:lnTo>
                  <a:pt x="294" y="29"/>
                </a:lnTo>
                <a:lnTo>
                  <a:pt x="294" y="35"/>
                </a:lnTo>
                <a:lnTo>
                  <a:pt x="288" y="47"/>
                </a:lnTo>
                <a:lnTo>
                  <a:pt x="288" y="53"/>
                </a:lnTo>
                <a:lnTo>
                  <a:pt x="283" y="58"/>
                </a:lnTo>
                <a:lnTo>
                  <a:pt x="277" y="58"/>
                </a:lnTo>
                <a:lnTo>
                  <a:pt x="271" y="70"/>
                </a:lnTo>
                <a:lnTo>
                  <a:pt x="265" y="76"/>
                </a:lnTo>
                <a:lnTo>
                  <a:pt x="247" y="82"/>
                </a:lnTo>
                <a:lnTo>
                  <a:pt x="235" y="88"/>
                </a:lnTo>
                <a:lnTo>
                  <a:pt x="224" y="88"/>
                </a:lnTo>
                <a:lnTo>
                  <a:pt x="206" y="99"/>
                </a:lnTo>
                <a:lnTo>
                  <a:pt x="188" y="117"/>
                </a:lnTo>
                <a:lnTo>
                  <a:pt x="177" y="146"/>
                </a:lnTo>
                <a:lnTo>
                  <a:pt x="188" y="175"/>
                </a:lnTo>
                <a:lnTo>
                  <a:pt x="206" y="199"/>
                </a:lnTo>
                <a:lnTo>
                  <a:pt x="241" y="211"/>
                </a:lnTo>
                <a:lnTo>
                  <a:pt x="283" y="216"/>
                </a:lnTo>
                <a:lnTo>
                  <a:pt x="324" y="222"/>
                </a:lnTo>
                <a:lnTo>
                  <a:pt x="377" y="216"/>
                </a:lnTo>
                <a:lnTo>
                  <a:pt x="418" y="211"/>
                </a:lnTo>
                <a:lnTo>
                  <a:pt x="453" y="199"/>
                </a:lnTo>
                <a:lnTo>
                  <a:pt x="471" y="175"/>
                </a:lnTo>
                <a:lnTo>
                  <a:pt x="483" y="146"/>
                </a:lnTo>
                <a:lnTo>
                  <a:pt x="471" y="117"/>
                </a:lnTo>
                <a:lnTo>
                  <a:pt x="453" y="99"/>
                </a:lnTo>
                <a:lnTo>
                  <a:pt x="436" y="88"/>
                </a:lnTo>
                <a:lnTo>
                  <a:pt x="424" y="88"/>
                </a:lnTo>
                <a:lnTo>
                  <a:pt x="406" y="82"/>
                </a:lnTo>
                <a:lnTo>
                  <a:pt x="394" y="76"/>
                </a:lnTo>
                <a:lnTo>
                  <a:pt x="389" y="70"/>
                </a:lnTo>
                <a:lnTo>
                  <a:pt x="383" y="58"/>
                </a:lnTo>
                <a:lnTo>
                  <a:pt x="377" y="58"/>
                </a:lnTo>
                <a:lnTo>
                  <a:pt x="371" y="53"/>
                </a:lnTo>
                <a:lnTo>
                  <a:pt x="365" y="47"/>
                </a:lnTo>
                <a:lnTo>
                  <a:pt x="365" y="35"/>
                </a:lnTo>
                <a:lnTo>
                  <a:pt x="359" y="29"/>
                </a:lnTo>
                <a:lnTo>
                  <a:pt x="359" y="23"/>
                </a:lnTo>
                <a:lnTo>
                  <a:pt x="359" y="12"/>
                </a:lnTo>
                <a:lnTo>
                  <a:pt x="365" y="6"/>
                </a:lnTo>
                <a:lnTo>
                  <a:pt x="371" y="6"/>
                </a:lnTo>
                <a:lnTo>
                  <a:pt x="371" y="0"/>
                </a:lnTo>
                <a:lnTo>
                  <a:pt x="377" y="0"/>
                </a:lnTo>
                <a:lnTo>
                  <a:pt x="383" y="0"/>
                </a:lnTo>
                <a:lnTo>
                  <a:pt x="394" y="0"/>
                </a:lnTo>
                <a:lnTo>
                  <a:pt x="418" y="0"/>
                </a:lnTo>
                <a:lnTo>
                  <a:pt x="430" y="0"/>
                </a:lnTo>
                <a:lnTo>
                  <a:pt x="436" y="0"/>
                </a:lnTo>
                <a:lnTo>
                  <a:pt x="518" y="0"/>
                </a:lnTo>
                <a:lnTo>
                  <a:pt x="571" y="0"/>
                </a:lnTo>
                <a:lnTo>
                  <a:pt x="601" y="0"/>
                </a:lnTo>
                <a:lnTo>
                  <a:pt x="618" y="0"/>
                </a:lnTo>
                <a:lnTo>
                  <a:pt x="624" y="0"/>
                </a:lnTo>
                <a:lnTo>
                  <a:pt x="630" y="0"/>
                </a:lnTo>
                <a:lnTo>
                  <a:pt x="642" y="6"/>
                </a:lnTo>
                <a:lnTo>
                  <a:pt x="648" y="12"/>
                </a:lnTo>
                <a:lnTo>
                  <a:pt x="653" y="23"/>
                </a:lnTo>
                <a:lnTo>
                  <a:pt x="659" y="35"/>
                </a:lnTo>
                <a:lnTo>
                  <a:pt x="659" y="117"/>
                </a:lnTo>
                <a:lnTo>
                  <a:pt x="665" y="170"/>
                </a:lnTo>
                <a:lnTo>
                  <a:pt x="665" y="205"/>
                </a:lnTo>
                <a:lnTo>
                  <a:pt x="665" y="216"/>
                </a:lnTo>
                <a:lnTo>
                  <a:pt x="665" y="228"/>
                </a:lnTo>
                <a:lnTo>
                  <a:pt x="665" y="252"/>
                </a:lnTo>
                <a:lnTo>
                  <a:pt x="665" y="269"/>
                </a:lnTo>
                <a:lnTo>
                  <a:pt x="665" y="275"/>
                </a:lnTo>
                <a:lnTo>
                  <a:pt x="665" y="281"/>
                </a:lnTo>
                <a:lnTo>
                  <a:pt x="659" y="287"/>
                </a:lnTo>
                <a:lnTo>
                  <a:pt x="665" y="293"/>
                </a:lnTo>
                <a:lnTo>
                  <a:pt x="665" y="298"/>
                </a:lnTo>
                <a:lnTo>
                  <a:pt x="671" y="298"/>
                </a:lnTo>
                <a:lnTo>
                  <a:pt x="677" y="304"/>
                </a:lnTo>
                <a:lnTo>
                  <a:pt x="683" y="304"/>
                </a:lnTo>
                <a:lnTo>
                  <a:pt x="689" y="304"/>
                </a:lnTo>
                <a:lnTo>
                  <a:pt x="695" y="298"/>
                </a:lnTo>
                <a:lnTo>
                  <a:pt x="701" y="298"/>
                </a:lnTo>
                <a:lnTo>
                  <a:pt x="712" y="293"/>
                </a:lnTo>
                <a:lnTo>
                  <a:pt x="712" y="287"/>
                </a:lnTo>
                <a:lnTo>
                  <a:pt x="718" y="281"/>
                </a:lnTo>
                <a:lnTo>
                  <a:pt x="730" y="275"/>
                </a:lnTo>
                <a:lnTo>
                  <a:pt x="736" y="269"/>
                </a:lnTo>
                <a:lnTo>
                  <a:pt x="742" y="257"/>
                </a:lnTo>
                <a:lnTo>
                  <a:pt x="742" y="240"/>
                </a:lnTo>
                <a:lnTo>
                  <a:pt x="748" y="228"/>
                </a:lnTo>
                <a:lnTo>
                  <a:pt x="759" y="211"/>
                </a:lnTo>
                <a:lnTo>
                  <a:pt x="777" y="193"/>
                </a:lnTo>
                <a:lnTo>
                  <a:pt x="807" y="181"/>
                </a:lnTo>
                <a:lnTo>
                  <a:pt x="836" y="193"/>
                </a:lnTo>
                <a:lnTo>
                  <a:pt x="860" y="211"/>
                </a:lnTo>
                <a:lnTo>
                  <a:pt x="871" y="246"/>
                </a:lnTo>
                <a:lnTo>
                  <a:pt x="883" y="287"/>
                </a:lnTo>
                <a:lnTo>
                  <a:pt x="883" y="339"/>
                </a:lnTo>
                <a:lnTo>
                  <a:pt x="883" y="380"/>
                </a:lnTo>
                <a:lnTo>
                  <a:pt x="871" y="427"/>
                </a:lnTo>
                <a:lnTo>
                  <a:pt x="860" y="457"/>
                </a:lnTo>
                <a:lnTo>
                  <a:pt x="836" y="480"/>
                </a:lnTo>
                <a:lnTo>
                  <a:pt x="807" y="492"/>
                </a:lnTo>
                <a:lnTo>
                  <a:pt x="777" y="480"/>
                </a:lnTo>
                <a:lnTo>
                  <a:pt x="759" y="457"/>
                </a:lnTo>
                <a:lnTo>
                  <a:pt x="748" y="439"/>
                </a:lnTo>
                <a:lnTo>
                  <a:pt x="742" y="427"/>
                </a:lnTo>
                <a:lnTo>
                  <a:pt x="742" y="416"/>
                </a:lnTo>
                <a:lnTo>
                  <a:pt x="736" y="404"/>
                </a:lnTo>
                <a:lnTo>
                  <a:pt x="730" y="392"/>
                </a:lnTo>
                <a:lnTo>
                  <a:pt x="718" y="386"/>
                </a:lnTo>
                <a:lnTo>
                  <a:pt x="712" y="380"/>
                </a:lnTo>
                <a:lnTo>
                  <a:pt x="712" y="375"/>
                </a:lnTo>
                <a:lnTo>
                  <a:pt x="701" y="369"/>
                </a:lnTo>
                <a:lnTo>
                  <a:pt x="695" y="369"/>
                </a:lnTo>
                <a:lnTo>
                  <a:pt x="689" y="369"/>
                </a:lnTo>
                <a:lnTo>
                  <a:pt x="683" y="363"/>
                </a:lnTo>
                <a:lnTo>
                  <a:pt x="677" y="363"/>
                </a:lnTo>
                <a:lnTo>
                  <a:pt x="671" y="369"/>
                </a:lnTo>
                <a:lnTo>
                  <a:pt x="665" y="369"/>
                </a:lnTo>
                <a:lnTo>
                  <a:pt x="665" y="375"/>
                </a:lnTo>
                <a:lnTo>
                  <a:pt x="659" y="380"/>
                </a:lnTo>
                <a:lnTo>
                  <a:pt x="659" y="386"/>
                </a:lnTo>
                <a:lnTo>
                  <a:pt x="665" y="392"/>
                </a:lnTo>
                <a:lnTo>
                  <a:pt x="665" y="398"/>
                </a:lnTo>
                <a:lnTo>
                  <a:pt x="665" y="421"/>
                </a:lnTo>
                <a:lnTo>
                  <a:pt x="665" y="433"/>
                </a:lnTo>
                <a:lnTo>
                  <a:pt x="665" y="439"/>
                </a:lnTo>
                <a:lnTo>
                  <a:pt x="659" y="521"/>
                </a:lnTo>
                <a:lnTo>
                  <a:pt x="659" y="579"/>
                </a:lnTo>
                <a:lnTo>
                  <a:pt x="659" y="615"/>
                </a:lnTo>
                <a:lnTo>
                  <a:pt x="659" y="626"/>
                </a:lnTo>
                <a:lnTo>
                  <a:pt x="659" y="638"/>
                </a:lnTo>
                <a:lnTo>
                  <a:pt x="653" y="650"/>
                </a:lnTo>
                <a:lnTo>
                  <a:pt x="648" y="656"/>
                </a:lnTo>
                <a:lnTo>
                  <a:pt x="642" y="667"/>
                </a:lnTo>
                <a:lnTo>
                  <a:pt x="630" y="667"/>
                </a:lnTo>
                <a:lnTo>
                  <a:pt x="548" y="667"/>
                </a:lnTo>
                <a:lnTo>
                  <a:pt x="495" y="667"/>
                </a:lnTo>
                <a:lnTo>
                  <a:pt x="459" y="667"/>
                </a:lnTo>
                <a:lnTo>
                  <a:pt x="442" y="667"/>
                </a:lnTo>
                <a:lnTo>
                  <a:pt x="436" y="667"/>
                </a:lnTo>
                <a:lnTo>
                  <a:pt x="412" y="667"/>
                </a:lnTo>
                <a:lnTo>
                  <a:pt x="400" y="667"/>
                </a:lnTo>
                <a:lnTo>
                  <a:pt x="394" y="667"/>
                </a:lnTo>
                <a:lnTo>
                  <a:pt x="383" y="667"/>
                </a:lnTo>
                <a:lnTo>
                  <a:pt x="377" y="667"/>
                </a:lnTo>
                <a:lnTo>
                  <a:pt x="371" y="667"/>
                </a:lnTo>
                <a:lnTo>
                  <a:pt x="371" y="673"/>
                </a:lnTo>
                <a:lnTo>
                  <a:pt x="365" y="673"/>
                </a:lnTo>
                <a:lnTo>
                  <a:pt x="359" y="679"/>
                </a:lnTo>
                <a:lnTo>
                  <a:pt x="359" y="691"/>
                </a:lnTo>
                <a:lnTo>
                  <a:pt x="359" y="697"/>
                </a:lnTo>
                <a:lnTo>
                  <a:pt x="365" y="702"/>
                </a:lnTo>
                <a:lnTo>
                  <a:pt x="365" y="708"/>
                </a:lnTo>
                <a:lnTo>
                  <a:pt x="371" y="714"/>
                </a:lnTo>
                <a:lnTo>
                  <a:pt x="377" y="720"/>
                </a:lnTo>
                <a:lnTo>
                  <a:pt x="383" y="726"/>
                </a:lnTo>
                <a:lnTo>
                  <a:pt x="389" y="738"/>
                </a:lnTo>
                <a:lnTo>
                  <a:pt x="394" y="743"/>
                </a:lnTo>
                <a:lnTo>
                  <a:pt x="406" y="749"/>
                </a:lnTo>
                <a:lnTo>
                  <a:pt x="424" y="755"/>
                </a:lnTo>
                <a:lnTo>
                  <a:pt x="436" y="755"/>
                </a:lnTo>
                <a:lnTo>
                  <a:pt x="453" y="767"/>
                </a:lnTo>
                <a:lnTo>
                  <a:pt x="471" y="784"/>
                </a:lnTo>
                <a:lnTo>
                  <a:pt x="483" y="814"/>
                </a:lnTo>
                <a:lnTo>
                  <a:pt x="471" y="843"/>
                </a:lnTo>
                <a:lnTo>
                  <a:pt x="453" y="860"/>
                </a:lnTo>
                <a:lnTo>
                  <a:pt x="418" y="878"/>
                </a:lnTo>
                <a:lnTo>
                  <a:pt x="377" y="884"/>
                </a:lnTo>
                <a:lnTo>
                  <a:pt x="324" y="890"/>
                </a:lnTo>
                <a:lnTo>
                  <a:pt x="283" y="884"/>
                </a:lnTo>
                <a:lnTo>
                  <a:pt x="241" y="878"/>
                </a:lnTo>
                <a:lnTo>
                  <a:pt x="206" y="860"/>
                </a:lnTo>
                <a:lnTo>
                  <a:pt x="188" y="843"/>
                </a:lnTo>
                <a:lnTo>
                  <a:pt x="177" y="814"/>
                </a:lnTo>
                <a:lnTo>
                  <a:pt x="188" y="784"/>
                </a:lnTo>
                <a:lnTo>
                  <a:pt x="206" y="767"/>
                </a:lnTo>
                <a:lnTo>
                  <a:pt x="224" y="755"/>
                </a:lnTo>
                <a:lnTo>
                  <a:pt x="235" y="755"/>
                </a:lnTo>
                <a:lnTo>
                  <a:pt x="247" y="749"/>
                </a:lnTo>
                <a:lnTo>
                  <a:pt x="265" y="743"/>
                </a:lnTo>
                <a:lnTo>
                  <a:pt x="271" y="738"/>
                </a:lnTo>
                <a:lnTo>
                  <a:pt x="277" y="726"/>
                </a:lnTo>
                <a:lnTo>
                  <a:pt x="283" y="720"/>
                </a:lnTo>
                <a:lnTo>
                  <a:pt x="288" y="714"/>
                </a:lnTo>
                <a:lnTo>
                  <a:pt x="288" y="708"/>
                </a:lnTo>
                <a:lnTo>
                  <a:pt x="294" y="702"/>
                </a:lnTo>
                <a:lnTo>
                  <a:pt x="294" y="697"/>
                </a:lnTo>
                <a:lnTo>
                  <a:pt x="300" y="691"/>
                </a:lnTo>
                <a:lnTo>
                  <a:pt x="300" y="679"/>
                </a:lnTo>
                <a:lnTo>
                  <a:pt x="294" y="673"/>
                </a:lnTo>
                <a:lnTo>
                  <a:pt x="288" y="673"/>
                </a:lnTo>
                <a:lnTo>
                  <a:pt x="288" y="667"/>
                </a:lnTo>
                <a:lnTo>
                  <a:pt x="283" y="667"/>
                </a:lnTo>
                <a:lnTo>
                  <a:pt x="277" y="667"/>
                </a:lnTo>
                <a:lnTo>
                  <a:pt x="271" y="667"/>
                </a:lnTo>
                <a:lnTo>
                  <a:pt x="265" y="667"/>
                </a:lnTo>
                <a:lnTo>
                  <a:pt x="241" y="667"/>
                </a:lnTo>
                <a:lnTo>
                  <a:pt x="230" y="667"/>
                </a:lnTo>
                <a:lnTo>
                  <a:pt x="224" y="667"/>
                </a:lnTo>
                <a:lnTo>
                  <a:pt x="141" y="667"/>
                </a:lnTo>
                <a:lnTo>
                  <a:pt x="88" y="667"/>
                </a:lnTo>
                <a:lnTo>
                  <a:pt x="53" y="667"/>
                </a:lnTo>
                <a:lnTo>
                  <a:pt x="35" y="667"/>
                </a:lnTo>
                <a:lnTo>
                  <a:pt x="29" y="667"/>
                </a:lnTo>
                <a:lnTo>
                  <a:pt x="18" y="667"/>
                </a:lnTo>
                <a:lnTo>
                  <a:pt x="6" y="656"/>
                </a:lnTo>
                <a:lnTo>
                  <a:pt x="0" y="650"/>
                </a:lnTo>
                <a:lnTo>
                  <a:pt x="0" y="638"/>
                </a:lnTo>
                <a:lnTo>
                  <a:pt x="0" y="556"/>
                </a:lnTo>
                <a:lnTo>
                  <a:pt x="0" y="497"/>
                </a:lnTo>
                <a:lnTo>
                  <a:pt x="0" y="462"/>
                </a:lnTo>
                <a:lnTo>
                  <a:pt x="0" y="445"/>
                </a:lnTo>
                <a:lnTo>
                  <a:pt x="0" y="439"/>
                </a:lnTo>
                <a:lnTo>
                  <a:pt x="0" y="416"/>
                </a:lnTo>
                <a:lnTo>
                  <a:pt x="0" y="404"/>
                </a:lnTo>
                <a:lnTo>
                  <a:pt x="0" y="398"/>
                </a:lnTo>
                <a:lnTo>
                  <a:pt x="0" y="392"/>
                </a:lnTo>
                <a:lnTo>
                  <a:pt x="0" y="386"/>
                </a:lnTo>
                <a:lnTo>
                  <a:pt x="0" y="380"/>
                </a:lnTo>
                <a:lnTo>
                  <a:pt x="0" y="375"/>
                </a:lnTo>
                <a:lnTo>
                  <a:pt x="6" y="375"/>
                </a:lnTo>
                <a:lnTo>
                  <a:pt x="6" y="369"/>
                </a:lnTo>
                <a:lnTo>
                  <a:pt x="12" y="363"/>
                </a:lnTo>
                <a:lnTo>
                  <a:pt x="18" y="363"/>
                </a:lnTo>
                <a:lnTo>
                  <a:pt x="29" y="369"/>
                </a:lnTo>
                <a:lnTo>
                  <a:pt x="35" y="369"/>
                </a:lnTo>
                <a:lnTo>
                  <a:pt x="41" y="369"/>
                </a:lnTo>
                <a:lnTo>
                  <a:pt x="47" y="375"/>
                </a:lnTo>
                <a:lnTo>
                  <a:pt x="53" y="380"/>
                </a:lnTo>
                <a:lnTo>
                  <a:pt x="59" y="386"/>
                </a:lnTo>
                <a:lnTo>
                  <a:pt x="71" y="392"/>
                </a:lnTo>
                <a:lnTo>
                  <a:pt x="76" y="404"/>
                </a:lnTo>
                <a:lnTo>
                  <a:pt x="76" y="416"/>
                </a:lnTo>
                <a:lnTo>
                  <a:pt x="88" y="427"/>
                </a:lnTo>
                <a:lnTo>
                  <a:pt x="88" y="439"/>
                </a:lnTo>
                <a:lnTo>
                  <a:pt x="100" y="457"/>
                </a:lnTo>
                <a:lnTo>
                  <a:pt x="118" y="480"/>
                </a:lnTo>
                <a:lnTo>
                  <a:pt x="147" y="492"/>
                </a:lnTo>
                <a:lnTo>
                  <a:pt x="177" y="480"/>
                </a:lnTo>
                <a:lnTo>
                  <a:pt x="194" y="457"/>
                </a:lnTo>
                <a:lnTo>
                  <a:pt x="212" y="427"/>
                </a:lnTo>
                <a:lnTo>
                  <a:pt x="218" y="380"/>
                </a:lnTo>
                <a:lnTo>
                  <a:pt x="224" y="339"/>
                </a:lnTo>
                <a:lnTo>
                  <a:pt x="218" y="287"/>
                </a:lnTo>
                <a:lnTo>
                  <a:pt x="212" y="246"/>
                </a:lnTo>
                <a:lnTo>
                  <a:pt x="194" y="211"/>
                </a:lnTo>
                <a:lnTo>
                  <a:pt x="177" y="193"/>
                </a:lnTo>
                <a:lnTo>
                  <a:pt x="147" y="181"/>
                </a:lnTo>
                <a:lnTo>
                  <a:pt x="118" y="193"/>
                </a:lnTo>
                <a:lnTo>
                  <a:pt x="100" y="211"/>
                </a:lnTo>
                <a:lnTo>
                  <a:pt x="88" y="228"/>
                </a:lnTo>
                <a:lnTo>
                  <a:pt x="88" y="240"/>
                </a:lnTo>
                <a:lnTo>
                  <a:pt x="76" y="257"/>
                </a:lnTo>
                <a:lnTo>
                  <a:pt x="76" y="269"/>
                </a:lnTo>
                <a:lnTo>
                  <a:pt x="71" y="275"/>
                </a:lnTo>
                <a:lnTo>
                  <a:pt x="59" y="281"/>
                </a:lnTo>
                <a:lnTo>
                  <a:pt x="53" y="287"/>
                </a:lnTo>
                <a:lnTo>
                  <a:pt x="47" y="293"/>
                </a:lnTo>
                <a:lnTo>
                  <a:pt x="41" y="298"/>
                </a:lnTo>
                <a:lnTo>
                  <a:pt x="35" y="298"/>
                </a:lnTo>
                <a:lnTo>
                  <a:pt x="29" y="304"/>
                </a:lnTo>
                <a:lnTo>
                  <a:pt x="18" y="304"/>
                </a:lnTo>
                <a:lnTo>
                  <a:pt x="12" y="304"/>
                </a:lnTo>
                <a:lnTo>
                  <a:pt x="6" y="298"/>
                </a:lnTo>
                <a:lnTo>
                  <a:pt x="0" y="293"/>
                </a:lnTo>
                <a:lnTo>
                  <a:pt x="0" y="287"/>
                </a:lnTo>
                <a:lnTo>
                  <a:pt x="0" y="281"/>
                </a:lnTo>
                <a:lnTo>
                  <a:pt x="0" y="275"/>
                </a:lnTo>
                <a:lnTo>
                  <a:pt x="0" y="246"/>
                </a:lnTo>
                <a:lnTo>
                  <a:pt x="0" y="234"/>
                </a:lnTo>
                <a:lnTo>
                  <a:pt x="0" y="228"/>
                </a:lnTo>
                <a:lnTo>
                  <a:pt x="0" y="146"/>
                </a:lnTo>
                <a:lnTo>
                  <a:pt x="0" y="94"/>
                </a:lnTo>
                <a:lnTo>
                  <a:pt x="0" y="58"/>
                </a:lnTo>
                <a:lnTo>
                  <a:pt x="0" y="41"/>
                </a:lnTo>
                <a:lnTo>
                  <a:pt x="0" y="35"/>
                </a:lnTo>
                <a:lnTo>
                  <a:pt x="0" y="23"/>
                </a:lnTo>
                <a:lnTo>
                  <a:pt x="6" y="12"/>
                </a:lnTo>
                <a:lnTo>
                  <a:pt x="18" y="6"/>
                </a:lnTo>
                <a:lnTo>
                  <a:pt x="29" y="0"/>
                </a:lnTo>
                <a:lnTo>
                  <a:pt x="224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8" name="Text Box 17"/>
          <p:cNvSpPr txBox="1">
            <a:spLocks noChangeArrowheads="1"/>
          </p:cNvSpPr>
          <p:nvPr/>
        </p:nvSpPr>
        <p:spPr bwMode="auto">
          <a:xfrm>
            <a:off x="5040313" y="2700338"/>
            <a:ext cx="34194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4404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 sz="2200" b="1">
                <a:solidFill>
                  <a:srgbClr val="000000"/>
                </a:solidFill>
              </a:rPr>
              <a:t>8 проходит</a:t>
            </a:r>
          </a:p>
          <a:p>
            <a:pPr eaLnBrk="1"/>
            <a:r>
              <a:rPr lang="ru-RU" altLang="ru-RU" sz="2200" b="1">
                <a:solidFill>
                  <a:srgbClr val="000000"/>
                </a:solidFill>
              </a:rPr>
              <a:t>100500, а это нельзя!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7816850" cy="9223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800" b="1" smtClean="0">
                <a:solidFill>
                  <a:schemeClr val="tx1"/>
                </a:solidFill>
              </a:rPr>
              <a:t>Примеры  связи разнородных программ  </a:t>
            </a:r>
            <a:r>
              <a:rPr lang="en-US" altLang="ru-RU" sz="2800" b="1" smtClean="0">
                <a:solidFill>
                  <a:schemeClr val="tx1"/>
                </a:solidFill>
              </a:rPr>
              <a:t> </a:t>
            </a:r>
            <a:r>
              <a:rPr lang="ru-RU" altLang="ru-RU" sz="2800" b="1" smtClean="0">
                <a:solidFill>
                  <a:schemeClr val="tx1"/>
                </a:solidFill>
              </a:rPr>
              <a:t> в </a:t>
            </a:r>
            <a:r>
              <a:rPr lang="en-US" altLang="ru-RU" sz="2800" b="1" smtClean="0">
                <a:solidFill>
                  <a:schemeClr val="tx1"/>
                </a:solidFill>
              </a:rPr>
              <a:t>р</a:t>
            </a:r>
            <a:r>
              <a:rPr lang="ru-RU" altLang="ru-RU" sz="2800" b="1" smtClean="0">
                <a:solidFill>
                  <a:schemeClr val="tx1"/>
                </a:solidFill>
              </a:rPr>
              <a:t>а</a:t>
            </a:r>
            <a:r>
              <a:rPr lang="en-US" altLang="ru-RU" sz="2800" b="1" smtClean="0">
                <a:solidFill>
                  <a:schemeClr val="tx1"/>
                </a:solidFill>
              </a:rPr>
              <a:t>зн</a:t>
            </a:r>
            <a:r>
              <a:rPr lang="ru-RU" altLang="ru-RU" sz="2800" b="1" smtClean="0">
                <a:solidFill>
                  <a:schemeClr val="tx1"/>
                </a:solidFill>
              </a:rPr>
              <a:t>ы</a:t>
            </a:r>
            <a:r>
              <a:rPr lang="en-US" altLang="ru-RU" sz="2800" b="1" smtClean="0">
                <a:solidFill>
                  <a:schemeClr val="tx1"/>
                </a:solidFill>
              </a:rPr>
              <a:t>х</a:t>
            </a:r>
            <a:r>
              <a:rPr lang="ru-RU" altLang="ru-RU" sz="2800" b="1" smtClean="0">
                <a:solidFill>
                  <a:schemeClr val="tx1"/>
                </a:solidFill>
              </a:rPr>
              <a:t> ЯП с ТД </a:t>
            </a:r>
            <a:r>
              <a:rPr lang="en-US" altLang="ru-RU" sz="2800" b="1" smtClean="0">
                <a:solidFill>
                  <a:schemeClr val="tx1"/>
                </a:solidFill>
              </a:rPr>
              <a:t>GDT</a:t>
            </a:r>
          </a:p>
        </p:txBody>
      </p:sp>
      <p:sp>
        <p:nvSpPr>
          <p:cNvPr id="35843" name="AutoShape 2"/>
          <p:cNvSpPr>
            <a:spLocks noChangeArrowheads="1"/>
          </p:cNvSpPr>
          <p:nvPr/>
        </p:nvSpPr>
        <p:spPr bwMode="auto">
          <a:xfrm>
            <a:off x="2879725" y="2160588"/>
            <a:ext cx="3240088" cy="1439862"/>
          </a:xfrm>
          <a:prstGeom prst="roundRect">
            <a:avLst>
              <a:gd name="adj" fmla="val 106"/>
            </a:avLst>
          </a:prstGeom>
          <a:solidFill>
            <a:srgbClr val="E6E6E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>
                <a:solidFill>
                  <a:srgbClr val="000000"/>
                </a:solidFill>
              </a:rPr>
              <a:t>x: 4 byte, unsigned, int</a:t>
            </a:r>
          </a:p>
          <a:p>
            <a:pPr eaLnBrk="1"/>
            <a:r>
              <a:rPr lang="ru-RU" altLang="ru-RU">
                <a:solidFill>
                  <a:srgbClr val="000000"/>
                </a:solidFill>
              </a:rPr>
              <a:t>y: 8 byte, signed, float</a:t>
            </a:r>
          </a:p>
          <a:p>
            <a:pPr eaLnBrk="1"/>
            <a:r>
              <a:rPr lang="ru-RU" altLang="ru-RU">
                <a:solidFill>
                  <a:srgbClr val="000000"/>
                </a:solidFill>
              </a:rPr>
              <a:t>z[10]: 2 byte, signed, int</a:t>
            </a:r>
          </a:p>
        </p:txBody>
      </p:sp>
      <p:sp>
        <p:nvSpPr>
          <p:cNvPr id="35844" name="AutoShape 3"/>
          <p:cNvSpPr>
            <a:spLocks noChangeArrowheads="1"/>
          </p:cNvSpPr>
          <p:nvPr/>
        </p:nvSpPr>
        <p:spPr bwMode="auto">
          <a:xfrm>
            <a:off x="900113" y="4140200"/>
            <a:ext cx="2339975" cy="1979613"/>
          </a:xfrm>
          <a:prstGeom prst="roundRect">
            <a:avLst>
              <a:gd name="adj" fmla="val 7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9695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sz="2800">
                <a:solidFill>
                  <a:srgbClr val="000000"/>
                </a:solidFill>
              </a:rPr>
              <a:t>С++</a:t>
            </a:r>
          </a:p>
          <a:p>
            <a:pPr algn="ctr" eaLnBrk="1">
              <a:lnSpc>
                <a:spcPct val="140000"/>
              </a:lnSpc>
            </a:pPr>
            <a:r>
              <a:rPr lang="ru-RU" altLang="ru-RU" sz="2000">
                <a:solidFill>
                  <a:srgbClr val="000000"/>
                </a:solidFill>
              </a:rPr>
              <a:t>unsigned long x;</a:t>
            </a:r>
          </a:p>
          <a:p>
            <a:pPr algn="ctr" eaLnBrk="1"/>
            <a:r>
              <a:rPr lang="ru-RU" altLang="ru-RU" sz="2000">
                <a:solidFill>
                  <a:srgbClr val="000000"/>
                </a:solidFill>
              </a:rPr>
              <a:t>double y;</a:t>
            </a:r>
          </a:p>
          <a:p>
            <a:pPr algn="ctr" eaLnBrk="1"/>
            <a:r>
              <a:rPr lang="ru-RU" altLang="ru-RU" sz="2000">
                <a:solidFill>
                  <a:srgbClr val="000000"/>
                </a:solidFill>
              </a:rPr>
              <a:t>short z[10];</a:t>
            </a:r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auto">
          <a:xfrm>
            <a:off x="5759450" y="4140200"/>
            <a:ext cx="2339975" cy="1979613"/>
          </a:xfrm>
          <a:prstGeom prst="roundRect">
            <a:avLst>
              <a:gd name="adj" fmla="val 79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9695" rIns="90000" bIns="45000" anchor="ctr" anchorCtr="1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 sz="2800">
                <a:solidFill>
                  <a:srgbClr val="000000"/>
                </a:solidFill>
              </a:rPr>
              <a:t>Java</a:t>
            </a:r>
          </a:p>
          <a:p>
            <a:pPr algn="ctr" eaLnBrk="1">
              <a:lnSpc>
                <a:spcPct val="140000"/>
              </a:lnSpc>
            </a:pPr>
            <a:r>
              <a:rPr lang="ru-RU" altLang="ru-RU" sz="2000">
                <a:solidFill>
                  <a:srgbClr val="000000"/>
                </a:solidFill>
              </a:rPr>
              <a:t>long x;</a:t>
            </a:r>
          </a:p>
          <a:p>
            <a:pPr algn="ctr" eaLnBrk="1"/>
            <a:r>
              <a:rPr lang="ru-RU" altLang="ru-RU" sz="2000">
                <a:solidFill>
                  <a:srgbClr val="000000"/>
                </a:solidFill>
              </a:rPr>
              <a:t>double y;</a:t>
            </a:r>
          </a:p>
          <a:p>
            <a:pPr algn="ctr" eaLnBrk="1"/>
            <a:r>
              <a:rPr lang="ru-RU" altLang="ru-RU" sz="2000">
                <a:solidFill>
                  <a:srgbClr val="000000"/>
                </a:solidFill>
              </a:rPr>
              <a:t>short[10] z;</a:t>
            </a:r>
          </a:p>
        </p:txBody>
      </p:sp>
      <p:cxnSp>
        <p:nvCxnSpPr>
          <p:cNvPr id="35846" name="AutoShape 5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flipH="1">
            <a:off x="2070100" y="3600450"/>
            <a:ext cx="2428875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7" name="AutoShape 6"/>
          <p:cNvCxnSpPr>
            <a:cxnSpLocks noChangeShapeType="1"/>
            <a:stCxn id="35843" idx="2"/>
            <a:endCxn id="35845" idx="0"/>
          </p:cNvCxnSpPr>
          <p:nvPr/>
        </p:nvCxnSpPr>
        <p:spPr bwMode="auto">
          <a:xfrm>
            <a:off x="4500563" y="3600450"/>
            <a:ext cx="2430462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8027987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3600" b="1" smtClean="0">
                <a:solidFill>
                  <a:srgbClr val="572314"/>
                </a:solidFill>
              </a:rPr>
              <a:t>Ко</a:t>
            </a:r>
            <a:r>
              <a:rPr lang="ru-RU" altLang="ru-RU" sz="3600" b="1" smtClean="0">
                <a:solidFill>
                  <a:srgbClr val="572314"/>
                </a:solidFill>
              </a:rPr>
              <a:t>мпонентное</a:t>
            </a:r>
            <a:r>
              <a:rPr lang="en-US" altLang="ru-RU" sz="3600" b="1" smtClean="0">
                <a:solidFill>
                  <a:srgbClr val="572314"/>
                </a:solidFill>
              </a:rPr>
              <a:t> програм</a:t>
            </a:r>
            <a:r>
              <a:rPr lang="ru-RU" altLang="ru-RU" sz="3600" b="1" smtClean="0">
                <a:solidFill>
                  <a:srgbClr val="572314"/>
                </a:solidFill>
              </a:rPr>
              <a:t>мирование</a:t>
            </a:r>
            <a:endParaRPr lang="en-US" altLang="ru-RU" sz="3600" b="1" smtClean="0">
              <a:solidFill>
                <a:srgbClr val="572314"/>
              </a:solidFill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1439863" y="1260475"/>
            <a:ext cx="3600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/>
          <a:lstStyle>
            <a:lvl1pPr marL="365125" indent="-282575"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3891A7"/>
              </a:buClr>
              <a:buSzPct val="80000"/>
              <a:buFont typeface="Wingdings 2" panose="05020102010507070707" pitchFamily="18" charset="2"/>
              <a:buChar char=""/>
            </a:pPr>
            <a:r>
              <a:rPr lang="en-US" altLang="ru-RU" sz="3200" b="1">
                <a:solidFill>
                  <a:srgbClr val="000000"/>
                </a:solidFill>
                <a:latin typeface="Gill Sans MT" panose="020B0502020104020203" pitchFamily="34" charset="0"/>
              </a:rPr>
              <a:t>П</a:t>
            </a:r>
            <a:r>
              <a:rPr lang="ru-RU" altLang="ru-RU" sz="3200" b="1">
                <a:solidFill>
                  <a:srgbClr val="000000"/>
                </a:solidFill>
                <a:latin typeface="Gill Sans MT" panose="020B0502020104020203" pitchFamily="34" charset="0"/>
              </a:rPr>
              <a:t>реимущества</a:t>
            </a:r>
            <a:endParaRPr lang="en-US" altLang="ru-RU" sz="3200" b="1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1425"/>
              </a:spcAft>
              <a:buClr>
                <a:srgbClr val="3891A7"/>
              </a:buClr>
              <a:buSzPct val="80000"/>
              <a:buFont typeface="Wingdings 2" panose="05020102010507070707" pitchFamily="18" charset="2"/>
              <a:buChar char=""/>
            </a:pPr>
            <a:r>
              <a:rPr lang="ru-RU" altLang="ru-RU" sz="3200" b="1">
                <a:solidFill>
                  <a:srgbClr val="000000"/>
                </a:solidFill>
                <a:latin typeface="Gill Sans MT" panose="020B0502020104020203" pitchFamily="34" charset="0"/>
              </a:rPr>
              <a:t>Обязательства</a:t>
            </a:r>
            <a:endParaRPr lang="en-US" altLang="ru-RU" sz="3200" b="1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1439863" y="5219700"/>
            <a:ext cx="1800225" cy="720725"/>
          </a:xfrm>
          <a:prstGeom prst="roundRect">
            <a:avLst>
              <a:gd name="adj" fmla="val 21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>
                <a:solidFill>
                  <a:srgbClr val="000000"/>
                </a:solidFill>
              </a:rPr>
              <a:t>Модуль 1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5759450" y="5219700"/>
            <a:ext cx="1800225" cy="720725"/>
          </a:xfrm>
          <a:prstGeom prst="roundRect">
            <a:avLst>
              <a:gd name="adj" fmla="val 21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60876" rIns="90000" bIns="45000" anchor="ctr" anchorCtr="1"/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>
                <a:solidFill>
                  <a:srgbClr val="000000"/>
                </a:solidFill>
              </a:rPr>
              <a:t>Модуль 2</a:t>
            </a:r>
          </a:p>
        </p:txBody>
      </p:sp>
      <p:sp>
        <p:nvSpPr>
          <p:cNvPr id="36870" name="AutoShape 5"/>
          <p:cNvSpPr>
            <a:spLocks noChangeArrowheads="1"/>
          </p:cNvSpPr>
          <p:nvPr/>
        </p:nvSpPr>
        <p:spPr bwMode="auto">
          <a:xfrm>
            <a:off x="1979613" y="2879725"/>
            <a:ext cx="3240087" cy="1619250"/>
          </a:xfrm>
          <a:prstGeom prst="wedgeEllipseCallout">
            <a:avLst>
              <a:gd name="adj1" fmla="val -30028"/>
              <a:gd name="adj2" fmla="val 9156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6871" name="AutoShape 6"/>
          <p:cNvSpPr>
            <a:spLocks noChangeArrowheads="1"/>
          </p:cNvSpPr>
          <p:nvPr/>
        </p:nvSpPr>
        <p:spPr bwMode="auto">
          <a:xfrm>
            <a:off x="5759450" y="3600450"/>
            <a:ext cx="1979613" cy="900113"/>
          </a:xfrm>
          <a:prstGeom prst="wedgeEllipseCallout">
            <a:avLst>
              <a:gd name="adj1" fmla="val 9333"/>
              <a:gd name="adj2" fmla="val 11637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2417763" y="3122613"/>
            <a:ext cx="233997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/>
            <a:r>
              <a:rPr lang="ru-RU" altLang="ru-RU">
                <a:solidFill>
                  <a:srgbClr val="000000"/>
                </a:solidFill>
              </a:rPr>
              <a:t>На вход непустой список для  первого  элемента</a:t>
            </a:r>
          </a:p>
        </p:txBody>
      </p:sp>
      <p:sp>
        <p:nvSpPr>
          <p:cNvPr id="36873" name="Text Box 8"/>
          <p:cNvSpPr txBox="1">
            <a:spLocks noChangeArrowheads="1"/>
          </p:cNvSpPr>
          <p:nvPr/>
        </p:nvSpPr>
        <p:spPr bwMode="auto">
          <a:xfrm>
            <a:off x="6300788" y="3852863"/>
            <a:ext cx="126047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60876" rIns="90000" bIns="45000"/>
          <a:lstStyle>
            <a:lvl1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r>
              <a:rPr lang="ru-RU" altLang="ru-RU">
                <a:solidFill>
                  <a:srgbClr val="000000"/>
                </a:solidFill>
              </a:rPr>
              <a:t>Согласие</a:t>
            </a:r>
          </a:p>
        </p:txBody>
      </p:sp>
      <p:cxnSp>
        <p:nvCxnSpPr>
          <p:cNvPr id="36874" name="AutoShape 9"/>
          <p:cNvCxnSpPr>
            <a:cxnSpLocks noChangeShapeType="1"/>
            <a:stCxn id="36868" idx="3"/>
          </p:cNvCxnSpPr>
          <p:nvPr/>
        </p:nvCxnSpPr>
        <p:spPr bwMode="auto">
          <a:xfrm>
            <a:off x="3240088" y="5580063"/>
            <a:ext cx="1565275" cy="1571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5" name="AutoShape 10"/>
          <p:cNvCxnSpPr>
            <a:cxnSpLocks noChangeShapeType="1"/>
            <a:stCxn id="36869" idx="1"/>
          </p:cNvCxnSpPr>
          <p:nvPr/>
        </p:nvCxnSpPr>
        <p:spPr bwMode="auto">
          <a:xfrm flipH="1" flipV="1">
            <a:off x="4340225" y="5487988"/>
            <a:ext cx="1419225" cy="9207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7763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altLang="ru-RU" sz="4400" b="1" smtClean="0">
                <a:solidFill>
                  <a:srgbClr val="572314"/>
                </a:solidFill>
              </a:rPr>
              <a:t>В</a:t>
            </a:r>
            <a:r>
              <a:rPr lang="ru-RU" altLang="ru-RU" sz="4400" b="1" smtClean="0">
                <a:solidFill>
                  <a:srgbClr val="572314"/>
                </a:solidFill>
              </a:rPr>
              <a:t>ыводы</a:t>
            </a:r>
            <a:endParaRPr lang="en-US" altLang="ru-RU" sz="4400" b="1" smtClean="0">
              <a:solidFill>
                <a:srgbClr val="572314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00113" y="1260475"/>
            <a:ext cx="7710487" cy="468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91440"/>
          <a:lstStyle>
            <a:lvl1pPr marL="365125" indent="-282575"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buClrTx/>
              <a:buSzTx/>
            </a:pPr>
            <a:r>
              <a:rPr lang="ru-RU" altLang="ru-RU" sz="2400"/>
              <a:t>    </a:t>
            </a:r>
            <a:r>
              <a:rPr lang="ru-RU" altLang="ru-RU" sz="2400" b="1"/>
              <a:t>Работа представляет теоретический анализ  фундаментальных (</a:t>
            </a:r>
            <a:r>
              <a:rPr lang="en-US" altLang="ru-RU" sz="2400" b="1"/>
              <a:t>FDT</a:t>
            </a:r>
            <a:r>
              <a:rPr lang="ru-RU" altLang="ru-RU" sz="2400" b="1"/>
              <a:t>) и общих типов данных (</a:t>
            </a:r>
            <a:r>
              <a:rPr lang="en-US" altLang="ru-RU" sz="2400" b="1"/>
              <a:t>GDT</a:t>
            </a:r>
            <a:r>
              <a:rPr lang="ru-RU" altLang="ru-RU" sz="2400" b="1"/>
              <a:t>), а также   метод  преобразования одних ТД  к другим. Приведены примеры обеспечения связей между  программными компонентами в ЯП (Паскаль,  </a:t>
            </a:r>
            <a:r>
              <a:rPr lang="en-US" altLang="ru-RU" sz="2400" b="1"/>
              <a:t>Basic</a:t>
            </a:r>
            <a:r>
              <a:rPr lang="ru-RU" altLang="ru-RU" sz="2400" b="1"/>
              <a:t>, </a:t>
            </a:r>
            <a:r>
              <a:rPr lang="en-US" altLang="ru-RU" sz="2400" b="1"/>
              <a:t>C</a:t>
            </a:r>
            <a:r>
              <a:rPr lang="ru-RU" altLang="ru-RU" sz="2400" b="1"/>
              <a:t>++ и др.). Рассмотрена структура данных  </a:t>
            </a:r>
            <a:r>
              <a:rPr lang="en-US" altLang="ru-RU" sz="2400" b="1"/>
              <a:t>GDT</a:t>
            </a:r>
            <a:r>
              <a:rPr lang="ru-RU" altLang="ru-RU" sz="2400" b="1"/>
              <a:t>, неструктурированных  данных  </a:t>
            </a:r>
            <a:r>
              <a:rPr lang="en-US" altLang="ru-RU" sz="2400" b="1"/>
              <a:t>Big Data </a:t>
            </a:r>
            <a:r>
              <a:rPr lang="ru-RU" altLang="ru-RU" sz="2400" b="1"/>
              <a:t> и средства их преобразования   </a:t>
            </a:r>
            <a:r>
              <a:rPr lang="en-US" altLang="ru-RU" sz="2400" b="1"/>
              <a:t>FDT </a:t>
            </a:r>
            <a:r>
              <a:rPr lang="ru-RU" altLang="ru-RU" sz="2400" b="1"/>
              <a:t>к </a:t>
            </a:r>
            <a:r>
              <a:rPr lang="en-US" altLang="ru-RU" sz="2400" b="1"/>
              <a:t>GDT </a:t>
            </a:r>
            <a:r>
              <a:rPr lang="ru-RU" altLang="ru-RU" sz="2400" b="1"/>
              <a:t> (и обратно)  для  представления в Базах Данных.</a:t>
            </a:r>
          </a:p>
          <a:p>
            <a:pPr>
              <a:lnSpc>
                <a:spcPct val="100000"/>
              </a:lnSpc>
              <a:buClrTx/>
              <a:buSzTx/>
              <a:buFontTx/>
              <a:buNone/>
            </a:pPr>
            <a:endParaRPr lang="en-US" altLang="ru-RU" sz="2400" b="1">
              <a:solidFill>
                <a:srgbClr val="000000"/>
              </a:solidFill>
              <a:latin typeface="SimSun" panose="0201060003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57467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b="1" smtClean="0">
                <a:solidFill>
                  <a:srgbClr val="572314"/>
                </a:solidFill>
              </a:rPr>
              <a:t>    </a:t>
            </a:r>
            <a:r>
              <a:rPr lang="ru-RU" altLang="ru-RU" sz="2400" b="1" smtClean="0">
                <a:solidFill>
                  <a:srgbClr val="00B050"/>
                </a:solidFill>
              </a:rPr>
              <a:t>1.</a:t>
            </a:r>
            <a:r>
              <a:rPr lang="ru-RU" altLang="ru-RU" sz="2400" b="1" smtClean="0">
                <a:solidFill>
                  <a:srgbClr val="572314"/>
                </a:solidFill>
              </a:rPr>
              <a:t> </a:t>
            </a:r>
            <a:r>
              <a:rPr lang="en-US" altLang="ru-RU" sz="2400" b="1" smtClean="0">
                <a:solidFill>
                  <a:srgbClr val="00B050"/>
                </a:solidFill>
              </a:rPr>
              <a:t>Фундаментальн</a:t>
            </a:r>
            <a:r>
              <a:rPr lang="ru-RU" altLang="ru-RU" sz="2400" b="1" smtClean="0">
                <a:solidFill>
                  <a:srgbClr val="00B050"/>
                </a:solidFill>
              </a:rPr>
              <a:t>ые </a:t>
            </a:r>
            <a:r>
              <a:rPr lang="en-US" altLang="ru-RU" sz="2400" b="1" smtClean="0">
                <a:solidFill>
                  <a:srgbClr val="00B050"/>
                </a:solidFill>
              </a:rPr>
              <a:t> типи</a:t>
            </a:r>
            <a:r>
              <a:rPr lang="ru-RU" altLang="ru-RU" sz="2400" b="1" smtClean="0">
                <a:solidFill>
                  <a:srgbClr val="00B050"/>
                </a:solidFill>
              </a:rPr>
              <a:t>  данных (</a:t>
            </a:r>
            <a:r>
              <a:rPr lang="en-US" altLang="ru-RU" sz="2400" b="1" smtClean="0">
                <a:solidFill>
                  <a:srgbClr val="00B050"/>
                </a:solidFill>
              </a:rPr>
              <a:t>FDT</a:t>
            </a:r>
            <a:r>
              <a:rPr lang="ru-RU" altLang="ru-RU" sz="2400" b="1" smtClean="0">
                <a:solidFill>
                  <a:srgbClr val="00B050"/>
                </a:solidFill>
              </a:rPr>
              <a:t>)</a:t>
            </a:r>
            <a:endParaRPr lang="en-US" altLang="ru-RU" sz="2400" b="1" smtClean="0">
              <a:solidFill>
                <a:srgbClr val="00B050"/>
              </a:solidFill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116013" y="765175"/>
            <a:ext cx="8001000" cy="331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tIns="91440"/>
          <a:lstStyle/>
          <a:p>
            <a:pPr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+mj-lt"/>
              </a:rPr>
              <a:t> это </a:t>
            </a:r>
            <a:r>
              <a:rPr lang="en-US" sz="2000" b="1" dirty="0" err="1">
                <a:solidFill>
                  <a:srgbClr val="000000"/>
                </a:solidFill>
                <a:latin typeface="+mj-lt"/>
              </a:rPr>
              <a:t>базов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ые</a:t>
            </a:r>
            <a:r>
              <a:rPr lang="en-US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+mj-lt"/>
              </a:rPr>
              <a:t>тип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ы</a:t>
            </a:r>
            <a:r>
              <a:rPr lang="en-US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языков </a:t>
            </a:r>
            <a:r>
              <a:rPr lang="en-US" sz="2000" b="1" dirty="0" err="1">
                <a:solidFill>
                  <a:srgbClr val="000000"/>
                </a:solidFill>
                <a:latin typeface="+mj-lt"/>
              </a:rPr>
              <a:t>програм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мирования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 (ЯП). С</a:t>
            </a:r>
            <a:r>
              <a:rPr lang="ru-RU" sz="2000" b="1" dirty="0">
                <a:latin typeface="+mj-lt"/>
              </a:rPr>
              <a:t>овременные ЯП  обеспечивают задание ТД через набор значений.  Класс  как тип данных является определением предиката типа, который проверяется  на этапе компиляции на  соответствие типов, а  на этапе выполнения с помощью предикатов над  полиморфными типами. Для базовых типов подобные предикаты изначально заложены в сам ЯП. Программы на ЯП обмениваются данными, представление которых должны соответствовать  друг другу (рис). В случае несоответствия ТД  проводятся эквивалентные преобразования обмениваемых данных.</a:t>
            </a:r>
          </a:p>
          <a:p>
            <a:pPr marL="365125" indent="-282575" hangingPunct="1">
              <a:lnSpc>
                <a:spcPts val="2988"/>
              </a:lnSpc>
              <a:spcBef>
                <a:spcPts val="600"/>
              </a:spcBef>
              <a:spcAft>
                <a:spcPts val="1425"/>
              </a:spcAft>
              <a:buClr>
                <a:srgbClr val="3891A7"/>
              </a:buClr>
              <a:buSzPct val="80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187450" y="2636838"/>
            <a:ext cx="7416800" cy="158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tIns="9144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ru-RU" sz="4400" dirty="0">
                <a:solidFill>
                  <a:srgbClr val="572314"/>
                </a:solidFill>
                <a:latin typeface="+mj-lt"/>
              </a:rPr>
              <a:t> </a:t>
            </a:r>
            <a:endParaRPr lang="en-US" sz="20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627313" y="1827213"/>
            <a:ext cx="6516687" cy="2203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tIns="91440"/>
          <a:lstStyle/>
          <a:p>
            <a:pPr marL="365125" indent="-282575" hangingPunct="1">
              <a:lnSpc>
                <a:spcPts val="2988"/>
              </a:lnSpc>
              <a:spcBef>
                <a:spcPts val="600"/>
              </a:spcBef>
              <a:spcAft>
                <a:spcPts val="1425"/>
              </a:spcAft>
              <a:buClr>
                <a:srgbClr val="3891A7"/>
              </a:buClr>
              <a:buSzPct val="80000"/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4319588" y="4500563"/>
            <a:ext cx="1260475" cy="1439862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69695" rIns="90000" bIns="45000" anchor="ctr"/>
          <a:lstStyle/>
          <a:p>
            <a:pPr algn="ctr">
              <a:tabLst>
                <a:tab pos="7239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+mj-lt"/>
              </a:rPr>
              <a:t>Данные</a:t>
            </a:r>
          </a:p>
          <a:p>
            <a:pPr algn="ctr">
              <a:lnSpc>
                <a:spcPct val="140000"/>
              </a:lnSpc>
              <a:tabLst>
                <a:tab pos="7239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a,b,c</a:t>
            </a:r>
            <a:endParaRPr lang="ru-RU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7176" name="AutoShape 7"/>
          <p:cNvSpPr>
            <a:spLocks noChangeArrowheads="1"/>
          </p:cNvSpPr>
          <p:nvPr/>
        </p:nvSpPr>
        <p:spPr bwMode="auto">
          <a:xfrm>
            <a:off x="1512888" y="4292600"/>
            <a:ext cx="1979612" cy="2257425"/>
          </a:xfrm>
          <a:prstGeom prst="roundRect">
            <a:avLst>
              <a:gd name="adj" fmla="val 79"/>
            </a:avLst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Pascal</a:t>
            </a:r>
            <a:endParaRPr lang="ru-RU" sz="2000" b="1" dirty="0">
              <a:solidFill>
                <a:srgbClr val="000000"/>
              </a:solidFill>
              <a:latin typeface="+mj-lt"/>
            </a:endParaRPr>
          </a:p>
          <a:p>
            <a:pPr algn="ctr">
              <a:lnSpc>
                <a:spcPct val="140000"/>
              </a:lnSpc>
              <a:tabLst>
                <a:tab pos="723900" algn="l"/>
                <a:tab pos="14478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+mj-lt"/>
              </a:rPr>
              <a:t>a: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integer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+mj-lt"/>
              </a:rPr>
              <a:t>b: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real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>
                <a:solidFill>
                  <a:srgbClr val="000000"/>
                </a:solidFill>
                <a:latin typeface="+mj-lt"/>
              </a:rPr>
              <a:t>c: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array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[1..10]</a:t>
            </a:r>
          </a:p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byte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 </a:t>
            </a:r>
          </a:p>
        </p:txBody>
      </p:sp>
      <p:sp>
        <p:nvSpPr>
          <p:cNvPr id="7177" name="AutoShape 8"/>
          <p:cNvSpPr>
            <a:spLocks noChangeArrowheads="1"/>
          </p:cNvSpPr>
          <p:nvPr/>
        </p:nvSpPr>
        <p:spPr bwMode="auto">
          <a:xfrm>
            <a:off x="6300788" y="4292600"/>
            <a:ext cx="2159000" cy="2185988"/>
          </a:xfrm>
          <a:prstGeom prst="roundRect">
            <a:avLst>
              <a:gd name="adj" fmla="val 79"/>
            </a:avLst>
          </a:prstGeom>
          <a:solidFill>
            <a:srgbClr val="FF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Java</a:t>
            </a:r>
            <a:endParaRPr lang="ru-RU" sz="2000" b="1" dirty="0">
              <a:solidFill>
                <a:srgbClr val="000000"/>
              </a:solidFill>
              <a:latin typeface="+mj-lt"/>
            </a:endParaRPr>
          </a:p>
          <a:p>
            <a:pPr algn="ctr">
              <a:lnSpc>
                <a:spcPct val="140000"/>
              </a:lnSpc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short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a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float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b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pPr algn="ctr">
              <a:tabLst>
                <a:tab pos="723900" algn="l"/>
                <a:tab pos="1447800" algn="l"/>
              </a:tabLst>
              <a:defRPr/>
            </a:pP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byte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[10] </a:t>
            </a:r>
            <a:r>
              <a:rPr lang="ru-RU" sz="2000" b="1" dirty="0" err="1">
                <a:solidFill>
                  <a:srgbClr val="000000"/>
                </a:solidFill>
                <a:latin typeface="+mj-lt"/>
              </a:rPr>
              <a:t>c</a:t>
            </a:r>
            <a:r>
              <a:rPr lang="ru-RU" sz="2000" b="1" dirty="0">
                <a:solidFill>
                  <a:srgbClr val="000000"/>
                </a:solidFill>
                <a:latin typeface="+mj-lt"/>
              </a:rPr>
              <a:t>; 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 flipH="1">
            <a:off x="3452813" y="5219700"/>
            <a:ext cx="90328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>
              <a:latin typeface="+mj-lt"/>
            </a:endParaRPr>
          </a:p>
        </p:txBody>
      </p:sp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5580063" y="5219700"/>
            <a:ext cx="720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ru-RU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981075"/>
            <a:ext cx="7848600" cy="5265738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Aft>
                <a:spcPts val="600"/>
              </a:spcAft>
            </a:pPr>
            <a:r>
              <a:rPr lang="ru-RU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type T = X (х1, х2, .... хn), где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Т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– имя типа, 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   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</a:pP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(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х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, х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....,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хп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) – имена значений с  множества значений 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X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типа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Т.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</a:pPr>
            <a:r>
              <a:rPr lang="uk-UA" altLang="ru-RU" sz="2800" b="1" i="1" smtClean="0">
                <a:solidFill>
                  <a:schemeClr val="accent2"/>
                </a:solidFill>
                <a:latin typeface="Arial" panose="020B0604020202020204" pitchFamily="34" charset="0"/>
              </a:rPr>
              <a:t>Булевый</a:t>
            </a:r>
            <a:r>
              <a:rPr lang="uk-UA" altLang="ru-RU" sz="2800" b="1" smtClean="0">
                <a:solidFill>
                  <a:schemeClr val="accent2"/>
                </a:solidFill>
                <a:latin typeface="Arial" panose="020B0604020202020204" pitchFamily="34" charset="0"/>
              </a:rPr>
              <a:t> тип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(b)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визначений на множестве значений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Хb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и операций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Ωb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: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Хb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= {false, true},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Ωb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= {&amp;, V, ¬, pred, succ, ≤}.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</a:pP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Символьный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тип</a:t>
            </a:r>
            <a:r>
              <a:rPr lang="en-US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(c)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опрделен  на множестве значений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Хс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 и множестве  операций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Ωc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: 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</a:pP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с = {...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’А’ ...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’Х ’  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... 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0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,  . .. ,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9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’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}, </a:t>
            </a: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marL="0" indent="0" eaLnBrk="1" hangingPunct="1">
              <a:lnSpc>
                <a:spcPct val="100000"/>
              </a:lnSpc>
              <a:spcAft>
                <a:spcPts val="600"/>
              </a:spcAft>
            </a:pPr>
            <a:r>
              <a:rPr lang="uk-UA" altLang="ru-RU" sz="2800" b="1" i="1" smtClean="0">
                <a:solidFill>
                  <a:schemeClr val="tx1"/>
                </a:solidFill>
                <a:latin typeface="Arial" panose="020B0604020202020204" pitchFamily="34" charset="0"/>
              </a:rPr>
              <a:t>Ωc</a:t>
            </a:r>
            <a:r>
              <a:rPr lang="uk-UA" altLang="ru-RU" sz="2800" b="1" smtClean="0">
                <a:solidFill>
                  <a:schemeClr val="tx1"/>
                </a:solidFill>
                <a:latin typeface="Arial" panose="020B0604020202020204" pitchFamily="34" charset="0"/>
              </a:rPr>
              <a:t> ={pred, succ, ord, chаr,  ≤}.</a:t>
            </a:r>
            <a:endParaRPr lang="ru-RU" altLang="ru-RU" sz="2800" b="1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509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uk-UA" altLang="ru-RU" sz="2400" b="1" smtClean="0">
                <a:solidFill>
                  <a:srgbClr val="00B050"/>
                </a:solidFill>
              </a:rPr>
              <a:t>Аксиоматика </a:t>
            </a:r>
            <a:r>
              <a:rPr lang="en-US" altLang="ru-RU" sz="2400" b="1" smtClean="0">
                <a:solidFill>
                  <a:srgbClr val="00B050"/>
                </a:solidFill>
              </a:rPr>
              <a:t>FDT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908050"/>
            <a:ext cx="8137525" cy="3889375"/>
          </a:xfrm>
        </p:spPr>
        <p:txBody>
          <a:bodyPr/>
          <a:lstStyle/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i="1" dirty="0" smtClean="0">
                <a:solidFill>
                  <a:schemeClr val="accent2"/>
                </a:solidFill>
                <a:latin typeface="+mj-lt"/>
              </a:rPr>
              <a:t>Действительный </a:t>
            </a:r>
            <a:r>
              <a:rPr lang="uk-UA" sz="2400" b="1" dirty="0" smtClean="0">
                <a:solidFill>
                  <a:schemeClr val="accent2"/>
                </a:solidFill>
                <a:latin typeface="+mj-lt"/>
              </a:rPr>
              <a:t>тип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определяется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операциями</a:t>
            </a:r>
            <a:r>
              <a:rPr lang="uk-UA" sz="2400" b="1" dirty="0" smtClean="0">
                <a:latin typeface="+mj-lt"/>
              </a:rPr>
              <a:t>   </a:t>
            </a:r>
            <a:r>
              <a:rPr lang="uk-UA" sz="2400" b="1" dirty="0" err="1" smtClean="0">
                <a:latin typeface="+mj-lt"/>
              </a:rPr>
              <a:t>сопоставления</a:t>
            </a:r>
            <a:r>
              <a:rPr lang="uk-UA" sz="2400" b="1" dirty="0" smtClean="0">
                <a:latin typeface="+mj-lt"/>
              </a:rPr>
              <a:t>  </a:t>
            </a:r>
            <a:r>
              <a:rPr lang="uk-UA" sz="2400" b="1" dirty="0" err="1" smtClean="0">
                <a:latin typeface="+mj-lt"/>
              </a:rPr>
              <a:t>обычных</a:t>
            </a:r>
            <a:r>
              <a:rPr lang="uk-UA" sz="2400" b="1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арифметических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операций</a:t>
            </a:r>
            <a:r>
              <a:rPr lang="uk-UA" sz="2400" b="1" dirty="0" smtClean="0">
                <a:latin typeface="+mj-lt"/>
              </a:rPr>
              <a:t>  (</a:t>
            </a:r>
            <a:r>
              <a:rPr lang="uk-UA" sz="2400" b="1" dirty="0" err="1" smtClean="0">
                <a:latin typeface="+mj-lt"/>
              </a:rPr>
              <a:t>унарный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минус</a:t>
            </a:r>
            <a:r>
              <a:rPr lang="uk-UA" sz="2400" b="1" dirty="0" smtClean="0">
                <a:latin typeface="+mj-lt"/>
              </a:rPr>
              <a:t>, +, –, , /)</a:t>
            </a:r>
            <a:r>
              <a:rPr lang="ru-RU" sz="2400" b="1" dirty="0" smtClean="0">
                <a:latin typeface="+mj-lt"/>
              </a:rPr>
              <a:t> платформе</a:t>
            </a:r>
            <a:r>
              <a:rPr lang="uk-UA" sz="2400" b="1" dirty="0" smtClean="0">
                <a:latin typeface="+mj-lt"/>
              </a:rPr>
              <a:t>. </a:t>
            </a:r>
          </a:p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dirty="0" err="1" smtClean="0">
                <a:latin typeface="+mj-lt"/>
              </a:rPr>
              <a:t>Аксиомы</a:t>
            </a:r>
            <a:r>
              <a:rPr lang="uk-UA" sz="2400" b="1" dirty="0" smtClean="0">
                <a:latin typeface="+mj-lt"/>
              </a:rPr>
              <a:t> даного типа на </a:t>
            </a:r>
            <a:r>
              <a:rPr lang="uk-UA" sz="2400" b="1" dirty="0" err="1" smtClean="0">
                <a:latin typeface="+mj-lt"/>
              </a:rPr>
              <a:t>отрезке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такие</a:t>
            </a:r>
            <a:r>
              <a:rPr lang="uk-UA" sz="2400" b="1" dirty="0" smtClean="0">
                <a:latin typeface="+mj-lt"/>
              </a:rPr>
              <a:t>:</a:t>
            </a:r>
          </a:p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i="1" dirty="0" err="1" smtClean="0">
                <a:latin typeface="+mj-lt"/>
              </a:rPr>
              <a:t>Хr</a:t>
            </a:r>
            <a:r>
              <a:rPr lang="uk-UA" sz="2400" b="1" i="1" dirty="0" smtClean="0">
                <a:latin typeface="+mj-lt"/>
              </a:rPr>
              <a:t> = {x | </a:t>
            </a:r>
            <a:r>
              <a:rPr lang="uk-UA" sz="2400" b="1" i="1" dirty="0" err="1" smtClean="0">
                <a:latin typeface="+mj-lt"/>
              </a:rPr>
              <a:t>Хr.min</a:t>
            </a:r>
            <a:r>
              <a:rPr lang="uk-UA" sz="2400" b="1" i="1" dirty="0" smtClean="0">
                <a:latin typeface="+mj-lt"/>
              </a:rPr>
              <a:t> ≤ x ≤ </a:t>
            </a:r>
            <a:r>
              <a:rPr lang="uk-UA" sz="2400" b="1" i="1" dirty="0" err="1" smtClean="0">
                <a:latin typeface="+mj-lt"/>
              </a:rPr>
              <a:t>Хr.max</a:t>
            </a:r>
            <a:r>
              <a:rPr lang="uk-UA" sz="2400" b="1" i="1" dirty="0" smtClean="0">
                <a:latin typeface="+mj-lt"/>
              </a:rPr>
              <a:t> },</a:t>
            </a:r>
          </a:p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i="1" dirty="0" smtClean="0">
                <a:latin typeface="+mj-lt"/>
              </a:rPr>
              <a:t>Ωr  = {+,  , /, - , ≤ },     </a:t>
            </a:r>
            <a:r>
              <a:rPr lang="uk-UA" sz="2400" b="1" i="1" dirty="0" err="1" smtClean="0">
                <a:latin typeface="+mj-lt"/>
              </a:rPr>
              <a:t>type</a:t>
            </a:r>
            <a:r>
              <a:rPr lang="uk-UA" sz="2400" b="1" i="1" dirty="0" smtClean="0">
                <a:latin typeface="+mj-lt"/>
              </a:rPr>
              <a:t>  </a:t>
            </a:r>
            <a:r>
              <a:rPr lang="uk-UA" sz="2400" b="1" i="1" dirty="0" err="1" smtClean="0">
                <a:latin typeface="+mj-lt"/>
              </a:rPr>
              <a:t>Tr</a:t>
            </a:r>
            <a:r>
              <a:rPr lang="uk-UA" sz="2400" b="1" i="1" dirty="0" smtClean="0">
                <a:latin typeface="+mj-lt"/>
              </a:rPr>
              <a:t> = (</a:t>
            </a:r>
            <a:r>
              <a:rPr lang="uk-UA" sz="2400" b="1" i="1" dirty="0" err="1" smtClean="0">
                <a:latin typeface="+mj-lt"/>
              </a:rPr>
              <a:t>Хr.min</a:t>
            </a:r>
            <a:r>
              <a:rPr lang="uk-UA" sz="2400" b="1" i="1" dirty="0" smtClean="0">
                <a:latin typeface="+mj-lt"/>
              </a:rPr>
              <a:t> ,…,</a:t>
            </a:r>
            <a:r>
              <a:rPr lang="uk-UA" sz="2400" b="1" i="1" dirty="0" err="1" smtClean="0">
                <a:latin typeface="+mj-lt"/>
              </a:rPr>
              <a:t>Хr</a:t>
            </a:r>
            <a:r>
              <a:rPr lang="uk-UA" sz="2400" b="1" i="1" dirty="0" smtClean="0">
                <a:latin typeface="+mj-lt"/>
              </a:rPr>
              <a:t> </a:t>
            </a:r>
            <a:r>
              <a:rPr lang="uk-UA" sz="2400" b="1" i="1" dirty="0" err="1" smtClean="0">
                <a:latin typeface="+mj-lt"/>
              </a:rPr>
              <a:t>max</a:t>
            </a:r>
            <a:r>
              <a:rPr lang="uk-UA" sz="2400" b="1" i="1" dirty="0" smtClean="0">
                <a:latin typeface="+mj-lt"/>
              </a:rPr>
              <a:t>).</a:t>
            </a:r>
            <a:r>
              <a:rPr lang="uk-UA" sz="2400" b="1" dirty="0" smtClean="0">
                <a:latin typeface="+mj-lt"/>
              </a:rPr>
              <a:t>     </a:t>
            </a:r>
            <a:r>
              <a:rPr lang="uk-UA" sz="2400" b="1" dirty="0" err="1" smtClean="0">
                <a:latin typeface="+mj-lt"/>
              </a:rPr>
              <a:t>Любые</a:t>
            </a:r>
            <a:r>
              <a:rPr lang="uk-UA" sz="2400" b="1" dirty="0" smtClean="0">
                <a:latin typeface="+mj-lt"/>
              </a:rPr>
              <a:t>  </a:t>
            </a:r>
            <a:r>
              <a:rPr lang="uk-UA" sz="2400" b="1" dirty="0" err="1" smtClean="0">
                <a:latin typeface="+mj-lt"/>
              </a:rPr>
              <a:t>типы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данных</a:t>
            </a:r>
            <a:r>
              <a:rPr lang="uk-UA" sz="2400" b="1" dirty="0" smtClean="0">
                <a:latin typeface="+mj-lt"/>
              </a:rPr>
              <a:t>  приводяться к базовому типу </a:t>
            </a:r>
            <a:r>
              <a:rPr lang="uk-UA" sz="2400" b="1" dirty="0" err="1" smtClean="0">
                <a:latin typeface="+mj-lt"/>
              </a:rPr>
              <a:t>путем</a:t>
            </a:r>
            <a:r>
              <a:rPr lang="uk-UA" sz="2400" b="1" dirty="0" smtClean="0">
                <a:latin typeface="+mj-lt"/>
              </a:rPr>
              <a:t>  </a:t>
            </a:r>
            <a:r>
              <a:rPr lang="uk-UA" sz="2400" b="1" dirty="0" err="1" smtClean="0">
                <a:latin typeface="+mj-lt"/>
              </a:rPr>
              <a:t>преобразования</a:t>
            </a:r>
            <a:r>
              <a:rPr lang="uk-UA" sz="2400" b="1" dirty="0" smtClean="0">
                <a:latin typeface="+mj-lt"/>
              </a:rPr>
              <a:t>   к </a:t>
            </a:r>
            <a:r>
              <a:rPr lang="uk-UA" sz="2400" b="1" dirty="0" err="1" smtClean="0">
                <a:latin typeface="+mj-lt"/>
              </a:rPr>
              <a:t>соответствую-щему</a:t>
            </a:r>
            <a:r>
              <a:rPr lang="uk-UA" sz="2400" b="1" dirty="0" smtClean="0">
                <a:latin typeface="+mj-lt"/>
              </a:rPr>
              <a:t>  </a:t>
            </a:r>
            <a:r>
              <a:rPr lang="uk-UA" sz="2400" b="1" dirty="0" err="1" smtClean="0">
                <a:latin typeface="+mj-lt"/>
              </a:rPr>
              <a:t>выходному</a:t>
            </a:r>
            <a:r>
              <a:rPr lang="uk-UA" sz="2400" b="1" dirty="0" smtClean="0">
                <a:latin typeface="+mj-lt"/>
              </a:rPr>
              <a:t>  типу  с  </a:t>
            </a:r>
            <a:r>
              <a:rPr lang="uk-UA" sz="2400" b="1" dirty="0" err="1" smtClean="0">
                <a:latin typeface="+mj-lt"/>
              </a:rPr>
              <a:t>помощью</a:t>
            </a:r>
            <a:r>
              <a:rPr lang="uk-UA" sz="2400" b="1" dirty="0" smtClean="0">
                <a:latin typeface="+mj-lt"/>
              </a:rPr>
              <a:t>  </a:t>
            </a:r>
            <a:r>
              <a:rPr lang="uk-UA" sz="2400" b="1" dirty="0" err="1" smtClean="0">
                <a:latin typeface="+mj-lt"/>
              </a:rPr>
              <a:t>следующих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аксиом</a:t>
            </a:r>
            <a:r>
              <a:rPr lang="uk-UA" sz="2400" b="1" dirty="0" smtClean="0">
                <a:latin typeface="+mj-lt"/>
              </a:rPr>
              <a:t>: </a:t>
            </a:r>
          </a:p>
          <a:p>
            <a:pPr indent="12700">
              <a:lnSpc>
                <a:spcPct val="100000"/>
              </a:lnSpc>
              <a:spcAft>
                <a:spcPts val="600"/>
              </a:spcAft>
              <a:defRPr/>
            </a:pPr>
            <a:endParaRPr lang="ru-RU" sz="20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44463"/>
            <a:ext cx="9144000" cy="69215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b="1" smtClean="0">
                <a:solidFill>
                  <a:srgbClr val="00B050"/>
                </a:solidFill>
              </a:rPr>
              <a:t>Продолжение</a:t>
            </a:r>
            <a:endParaRPr lang="en-US" altLang="ru-RU" sz="2400" b="1" smtClean="0">
              <a:solidFill>
                <a:srgbClr val="00B050"/>
              </a:solidFill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250950" y="5013325"/>
          <a:ext cx="78930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3" imgW="4420135" imgH="362225" progId="Word.Document.12">
                  <p:embed/>
                </p:oleObj>
              </mc:Choice>
              <mc:Fallback>
                <p:oleObj name="Документ" r:id="rId3" imgW="4420135" imgH="362225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5013325"/>
                        <a:ext cx="789305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3581400" y="6453188"/>
            <a:ext cx="2132013" cy="40481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125538"/>
            <a:ext cx="8064500" cy="4319587"/>
          </a:xfrm>
        </p:spPr>
        <p:txBody>
          <a:bodyPr/>
          <a:lstStyle/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Примитивные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типы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данных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real, integer, char, </a:t>
            </a:r>
            <a:r>
              <a:rPr lang="en-US" sz="24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boolean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,…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).</a:t>
            </a:r>
            <a:endParaRPr lang="en-US" sz="2400" b="1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Сложные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типы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данных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массив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запись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последованность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, портфель,…)</a:t>
            </a:r>
          </a:p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Сгенерированные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типы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данных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+mj-lt"/>
              </a:rPr>
              <a:t>– </a:t>
            </a:r>
            <a:r>
              <a:rPr lang="uk-UA" sz="2400" b="1" dirty="0" err="1" smtClean="0">
                <a:latin typeface="+mj-lt"/>
              </a:rPr>
              <a:t>это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типы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данных</a:t>
            </a:r>
            <a:r>
              <a:rPr lang="uk-UA" sz="2400" b="1" dirty="0" smtClean="0">
                <a:latin typeface="+mj-lt"/>
              </a:rPr>
              <a:t>, </a:t>
            </a:r>
            <a:r>
              <a:rPr lang="uk-UA" sz="2400" b="1" dirty="0" err="1" smtClean="0">
                <a:latin typeface="+mj-lt"/>
              </a:rPr>
              <a:t>полученные</a:t>
            </a:r>
            <a:r>
              <a:rPr lang="uk-UA" sz="2400" b="1" dirty="0" smtClean="0">
                <a:latin typeface="+mj-lt"/>
              </a:rPr>
              <a:t>  в результаті </a:t>
            </a:r>
            <a:r>
              <a:rPr lang="uk-UA" sz="2400" b="1" dirty="0" err="1" smtClean="0">
                <a:latin typeface="+mj-lt"/>
              </a:rPr>
              <a:t>использования</a:t>
            </a:r>
            <a:r>
              <a:rPr lang="uk-UA" sz="2400" b="1" dirty="0" smtClean="0">
                <a:latin typeface="+mj-lt"/>
              </a:rPr>
              <a:t>  генератора </a:t>
            </a:r>
            <a:r>
              <a:rPr lang="uk-UA" sz="2400" b="1" dirty="0" err="1" smtClean="0">
                <a:latin typeface="+mj-lt"/>
              </a:rPr>
              <a:t>типов</a:t>
            </a:r>
            <a:r>
              <a:rPr lang="uk-UA" sz="2400" b="1" dirty="0" smtClean="0">
                <a:latin typeface="+mj-lt"/>
              </a:rPr>
              <a:t> </a:t>
            </a:r>
            <a:r>
              <a:rPr lang="uk-UA" sz="2400" b="1" dirty="0" err="1" smtClean="0">
                <a:latin typeface="+mj-lt"/>
              </a:rPr>
              <a:t>данных</a:t>
            </a:r>
            <a:r>
              <a:rPr lang="uk-UA" sz="2400" b="1" dirty="0" smtClean="0">
                <a:latin typeface="+mj-lt"/>
              </a:rPr>
              <a:t>.</a:t>
            </a:r>
            <a:endParaRPr lang="en-US" sz="2400" b="1" dirty="0" smtClean="0">
              <a:latin typeface="+mj-lt"/>
            </a:endParaRPr>
          </a:p>
          <a:p>
            <a:pPr indent="12700"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uk-UA" sz="2400" b="1" dirty="0" smtClean="0">
                <a:solidFill>
                  <a:srgbClr val="0070C0"/>
                </a:solidFill>
                <a:latin typeface="+mj-lt"/>
              </a:rPr>
              <a:t>Генератор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</a:rPr>
              <a:t>типов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</a:rPr>
              <a:t> даних</a:t>
            </a:r>
            <a:r>
              <a:rPr lang="uk-UA" sz="2400" b="1" dirty="0" smtClean="0">
                <a:solidFill>
                  <a:srgbClr val="00B0F0"/>
                </a:solidFill>
                <a:latin typeface="+mj-lt"/>
              </a:rPr>
              <a:t> –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это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концептуальная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операция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на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одном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или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нескольких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типов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данных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которая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создает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новый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тип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данных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indent="12700" eaLnBrk="1">
              <a:lnSpc>
                <a:spcPct val="100000"/>
              </a:lnSpc>
              <a:spcAft>
                <a:spcPts val="600"/>
              </a:spcAft>
              <a:buFont typeface="Arial" charset="0"/>
              <a:buNone/>
              <a:defRPr/>
            </a:pPr>
            <a:r>
              <a:rPr lang="uk-UA" sz="2400" b="1" dirty="0" smtClean="0">
                <a:solidFill>
                  <a:srgbClr val="0070C0"/>
                </a:solidFill>
                <a:latin typeface="+mj-lt"/>
              </a:rPr>
              <a:t>Агрегатний тип </a:t>
            </a:r>
            <a:r>
              <a:rPr lang="uk-UA" sz="2400" b="1" dirty="0" err="1" smtClean="0">
                <a:solidFill>
                  <a:srgbClr val="0070C0"/>
                </a:solidFill>
                <a:latin typeface="+mj-lt"/>
              </a:rPr>
              <a:t>данных</a:t>
            </a:r>
            <a:r>
              <a:rPr lang="uk-UA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–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это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сгенерированный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тип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данных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каждое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значенне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которого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создается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с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типов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данных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компонентов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. </a:t>
            </a:r>
            <a:endParaRPr lang="en-US" sz="2400" b="1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endParaRPr lang="ru-RU" sz="2200" dirty="0" smtClean="0">
              <a:latin typeface="Arial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0643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uk-UA" altLang="ru-RU" sz="2400" b="1" smtClean="0">
                <a:solidFill>
                  <a:srgbClr val="00B050"/>
                </a:solidFill>
              </a:rPr>
              <a:t>2. Аксиоматика общих типов данных (</a:t>
            </a:r>
            <a:r>
              <a:rPr lang="en-US" altLang="ru-RU" sz="2400" b="1" smtClean="0">
                <a:solidFill>
                  <a:srgbClr val="00B050"/>
                </a:solidFill>
              </a:rPr>
              <a:t>GDT</a:t>
            </a:r>
            <a:r>
              <a:rPr lang="ru-RU" altLang="ru-RU" sz="2400" b="1" smtClean="0">
                <a:solidFill>
                  <a:srgbClr val="00B050"/>
                </a:solidFill>
              </a:rPr>
              <a:t>)</a:t>
            </a:r>
            <a:endParaRPr lang="en-US" altLang="ru-RU" sz="2400" b="1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algn="ctr"/>
            <a:r>
              <a:rPr lang="en-US" altLang="ru-RU" sz="2400" b="1" smtClean="0"/>
              <a:t/>
            </a:r>
            <a:br>
              <a:rPr lang="en-US" altLang="ru-RU" sz="2400" b="1" smtClean="0"/>
            </a:br>
            <a:r>
              <a:rPr lang="ru-RU" altLang="ru-RU" sz="2400" b="1" smtClean="0"/>
              <a:t>          </a:t>
            </a:r>
            <a:r>
              <a:rPr lang="ru-RU" altLang="ru-RU" sz="2400" b="1" smtClean="0">
                <a:solidFill>
                  <a:srgbClr val="00B050"/>
                </a:solidFill>
              </a:rPr>
              <a:t>Сложные  типы данных  </a:t>
            </a:r>
            <a:r>
              <a:rPr lang="en-US" altLang="ru-RU" sz="2400" b="1" smtClean="0">
                <a:solidFill>
                  <a:srgbClr val="00B050"/>
                </a:solidFill>
              </a:rPr>
              <a:t> FDT</a:t>
            </a:r>
            <a:endParaRPr lang="ru-RU" altLang="ru-RU" sz="240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898525"/>
            <a:ext cx="8388350" cy="5338763"/>
          </a:xfrm>
        </p:spPr>
        <p:txBody>
          <a:bodyPr/>
          <a:lstStyle/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Массив</a:t>
            </a:r>
            <a:r>
              <a:rPr lang="ru-RU" sz="2400" b="1" dirty="0" smtClean="0">
                <a:latin typeface="+mj-lt"/>
              </a:rPr>
              <a:t> </a:t>
            </a:r>
            <a:r>
              <a:rPr lang="en-GB" sz="2400" b="1" dirty="0" smtClean="0">
                <a:latin typeface="+mj-lt"/>
              </a:rPr>
              <a:t>type </a:t>
            </a:r>
            <a:r>
              <a:rPr lang="ru-RU" sz="2400" b="1" i="1" dirty="0" smtClean="0">
                <a:latin typeface="+mj-lt"/>
              </a:rPr>
              <a:t>Т</a:t>
            </a:r>
            <a:r>
              <a:rPr lang="ru-RU" sz="2400" b="1" i="1" baseline="30000" dirty="0" smtClean="0">
                <a:latin typeface="+mj-lt"/>
              </a:rPr>
              <a:t>а</a:t>
            </a:r>
            <a:r>
              <a:rPr lang="ru-RU" sz="2400" b="1" dirty="0" smtClean="0">
                <a:latin typeface="+mj-lt"/>
              </a:rPr>
              <a:t> = а</a:t>
            </a:r>
            <a:r>
              <a:rPr lang="en-GB" sz="2400" b="1" dirty="0" err="1" smtClean="0">
                <a:latin typeface="+mj-lt"/>
              </a:rPr>
              <a:t>rr</a:t>
            </a:r>
            <a:r>
              <a:rPr lang="ru-RU" sz="2400" b="1" dirty="0" smtClean="0">
                <a:latin typeface="+mj-lt"/>
              </a:rPr>
              <a:t>а</a:t>
            </a:r>
            <a:r>
              <a:rPr lang="en-GB" sz="2400" b="1" dirty="0" smtClean="0">
                <a:latin typeface="+mj-lt"/>
              </a:rPr>
              <a:t>y </a:t>
            </a:r>
            <a:r>
              <a:rPr lang="ru-RU" sz="2400" b="1" i="1" dirty="0" smtClean="0">
                <a:latin typeface="+mj-lt"/>
              </a:rPr>
              <a:t>Т (</a:t>
            </a:r>
            <a:r>
              <a:rPr lang="en-GB" sz="2400" b="1" i="1" dirty="0" smtClean="0">
                <a:latin typeface="+mj-lt"/>
              </a:rPr>
              <a:t>I</a:t>
            </a:r>
            <a:r>
              <a:rPr lang="ru-RU" sz="2400" b="1" i="1" dirty="0" smtClean="0">
                <a:latin typeface="+mj-lt"/>
              </a:rPr>
              <a:t>)</a:t>
            </a:r>
            <a:r>
              <a:rPr lang="ru-RU" sz="2400" b="1" dirty="0" smtClean="0">
                <a:latin typeface="+mj-lt"/>
              </a:rPr>
              <a:t> </a:t>
            </a:r>
            <a:r>
              <a:rPr lang="en-GB" sz="2400" b="1" dirty="0" smtClean="0">
                <a:latin typeface="+mj-lt"/>
              </a:rPr>
              <a:t>of </a:t>
            </a:r>
            <a:r>
              <a:rPr lang="en-GB" sz="2400" b="1" i="1" dirty="0" smtClean="0">
                <a:latin typeface="+mj-lt"/>
              </a:rPr>
              <a:t>T</a:t>
            </a:r>
            <a:r>
              <a:rPr lang="ru-RU" sz="2400" b="1" i="1" dirty="0" smtClean="0">
                <a:latin typeface="+mj-lt"/>
              </a:rPr>
              <a:t>( ) </a:t>
            </a:r>
            <a:r>
              <a:rPr lang="ru-RU" sz="2400" b="1" dirty="0" smtClean="0">
                <a:latin typeface="+mj-lt"/>
              </a:rPr>
              <a:t>задается в  виде:</a:t>
            </a: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b="1" i="1" dirty="0" err="1" smtClean="0">
                <a:latin typeface="+mj-lt"/>
              </a:rPr>
              <a:t>G</a:t>
            </a:r>
            <a:r>
              <a:rPr lang="en-GB" sz="2400" b="1" i="1" baseline="30000" dirty="0" err="1" smtClean="0">
                <a:latin typeface="+mj-lt"/>
              </a:rPr>
              <a:t>α</a:t>
            </a:r>
            <a:r>
              <a:rPr lang="ru-RU" sz="2400" b="1" i="1" dirty="0" smtClean="0">
                <a:latin typeface="+mj-lt"/>
              </a:rPr>
              <a:t> = &lt; Х</a:t>
            </a:r>
            <a:r>
              <a:rPr lang="en-GB" sz="2400" b="1" i="1" baseline="30000" dirty="0" smtClean="0">
                <a:latin typeface="+mj-lt"/>
              </a:rPr>
              <a:t>α</a:t>
            </a:r>
            <a:r>
              <a:rPr lang="ru-RU" sz="2400" b="1" i="1" dirty="0" smtClean="0">
                <a:latin typeface="+mj-lt"/>
              </a:rPr>
              <a:t>, Ω</a:t>
            </a:r>
            <a:r>
              <a:rPr lang="en-GB" sz="2400" b="1" i="1" baseline="30000" dirty="0" smtClean="0">
                <a:latin typeface="+mj-lt"/>
              </a:rPr>
              <a:t>α </a:t>
            </a:r>
            <a:r>
              <a:rPr lang="ru-RU" sz="2400" b="1" i="1" dirty="0" smtClean="0">
                <a:latin typeface="+mj-lt"/>
              </a:rPr>
              <a:t>&gt;,</a:t>
            </a:r>
            <a:r>
              <a:rPr lang="en-US" sz="2400" b="1" i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Ω</a:t>
            </a:r>
            <a:r>
              <a:rPr lang="en-GB" sz="2400" b="1" i="1" baseline="30000" dirty="0" smtClean="0">
                <a:latin typeface="+mj-lt"/>
              </a:rPr>
              <a:t>α </a:t>
            </a:r>
            <a:r>
              <a:rPr lang="ru-RU" sz="2400" b="1" i="1" dirty="0" smtClean="0">
                <a:latin typeface="+mj-lt"/>
              </a:rPr>
              <a:t> = </a:t>
            </a:r>
            <a:r>
              <a:rPr lang="en-US" sz="2400" b="1" dirty="0" smtClean="0">
                <a:latin typeface="+mj-lt"/>
              </a:rPr>
              <a:t>[</a:t>
            </a:r>
            <a:r>
              <a:rPr lang="ru-RU" sz="2400" b="1" dirty="0" smtClean="0">
                <a:latin typeface="+mj-lt"/>
              </a:rPr>
              <a:t>≤ </a:t>
            </a:r>
            <a:r>
              <a:rPr lang="en-US" sz="2400" b="1" dirty="0" smtClean="0">
                <a:latin typeface="+mj-lt"/>
              </a:rPr>
              <a:t>],</a:t>
            </a:r>
            <a:endParaRPr lang="ru-RU" sz="2400" b="1" dirty="0" smtClean="0">
              <a:latin typeface="+mj-lt"/>
            </a:endParaRP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b="1" i="1" dirty="0" err="1" smtClean="0">
                <a:latin typeface="+mj-lt"/>
              </a:rPr>
              <a:t>X</a:t>
            </a:r>
            <a:r>
              <a:rPr lang="en-GB" sz="2400" b="1" i="1" baseline="30000" dirty="0" err="1" smtClean="0">
                <a:latin typeface="+mj-lt"/>
              </a:rPr>
              <a:t>α</a:t>
            </a:r>
            <a:r>
              <a:rPr lang="en-US" sz="2400" b="1" i="1" dirty="0" smtClean="0">
                <a:latin typeface="+mj-lt"/>
              </a:rPr>
              <a:t>  = { </a:t>
            </a:r>
            <a:r>
              <a:rPr lang="en-GB" sz="2400" b="1" i="1" dirty="0" smtClean="0">
                <a:latin typeface="+mj-lt"/>
              </a:rPr>
              <a:t>x</a:t>
            </a:r>
            <a:r>
              <a:rPr lang="en-US" sz="2400" b="1" i="1" dirty="0" smtClean="0">
                <a:latin typeface="+mj-lt"/>
              </a:rPr>
              <a:t> |(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en-GB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1 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en-GB" sz="2400" b="1" i="1" dirty="0" err="1" smtClean="0">
                <a:latin typeface="+mj-lt"/>
              </a:rPr>
              <a:t>X</a:t>
            </a:r>
            <a:r>
              <a:rPr lang="en-GB" sz="2400" b="1" i="1" baseline="30000" dirty="0" err="1" smtClean="0">
                <a:latin typeface="+mj-lt"/>
              </a:rPr>
              <a:t>α</a:t>
            </a:r>
            <a:r>
              <a:rPr lang="en-US" sz="2400" b="1" i="1" dirty="0" smtClean="0">
                <a:latin typeface="+mj-lt"/>
              </a:rPr>
              <a:t>) &amp; (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en-GB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2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GB" sz="2400" b="1" i="1" dirty="0" err="1" smtClean="0">
                <a:latin typeface="+mj-lt"/>
              </a:rPr>
              <a:t>X</a:t>
            </a:r>
            <a:r>
              <a:rPr lang="en-GB" sz="2400" b="1" i="1" baseline="30000" dirty="0" err="1" smtClean="0">
                <a:latin typeface="+mj-lt"/>
              </a:rPr>
              <a:t>α</a:t>
            </a:r>
            <a:r>
              <a:rPr lang="en-US" sz="2400" b="1" i="1" dirty="0" smtClean="0">
                <a:latin typeface="+mj-lt"/>
              </a:rPr>
              <a:t>) </a:t>
            </a:r>
            <a:r>
              <a:rPr lang="en-GB" sz="2400" b="1" i="1" dirty="0" smtClean="0">
                <a:latin typeface="+mj-lt"/>
              </a:rPr>
              <a:t>I</a:t>
            </a:r>
            <a:r>
              <a:rPr lang="en-US" sz="2400" b="1" i="1" dirty="0" smtClean="0">
                <a:latin typeface="+mj-lt"/>
              </a:rPr>
              <a:t> ( </a:t>
            </a:r>
            <a:r>
              <a:rPr lang="en-GB" sz="2400" b="1" i="1" dirty="0" smtClean="0">
                <a:latin typeface="+mj-lt"/>
              </a:rPr>
              <a:t>x</a:t>
            </a:r>
            <a:r>
              <a:rPr lang="en-US" sz="2400" b="1" i="1" baseline="-25000" dirty="0" smtClean="0">
                <a:latin typeface="+mj-lt"/>
              </a:rPr>
              <a:t>1</a:t>
            </a:r>
            <a:r>
              <a:rPr lang="en-US" sz="2400" b="1" i="1" dirty="0" smtClean="0">
                <a:latin typeface="+mj-lt"/>
              </a:rPr>
              <a:t>)= </a:t>
            </a:r>
            <a:r>
              <a:rPr lang="en-GB" sz="2400" b="1" i="1" dirty="0" smtClean="0">
                <a:latin typeface="+mj-lt"/>
              </a:rPr>
              <a:t>I ( x</a:t>
            </a:r>
            <a:r>
              <a:rPr lang="en-GB" sz="2400" b="1" i="1" baseline="-25000" dirty="0" smtClean="0">
                <a:latin typeface="+mj-lt"/>
              </a:rPr>
              <a:t>2</a:t>
            </a:r>
            <a:r>
              <a:rPr lang="en-GB" sz="2400" b="1" i="1" dirty="0" smtClean="0">
                <a:latin typeface="+mj-lt"/>
              </a:rPr>
              <a:t> )) &amp; (Y (x</a:t>
            </a:r>
            <a:r>
              <a:rPr lang="en-GB" sz="2400" b="1" i="1" baseline="-25000" dirty="0" smtClean="0">
                <a:latin typeface="+mj-lt"/>
              </a:rPr>
              <a:t>1</a:t>
            </a:r>
            <a:r>
              <a:rPr lang="en-GB" sz="2400" b="1" i="1" dirty="0" smtClean="0">
                <a:latin typeface="+mj-lt"/>
              </a:rPr>
              <a:t>)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en-GB" sz="2400" b="1" i="1" dirty="0" smtClean="0">
                <a:latin typeface="+mj-lt"/>
              </a:rPr>
              <a:t>Y(x</a:t>
            </a:r>
            <a:r>
              <a:rPr lang="en-GB" sz="2400" b="1" i="1" baseline="-25000" dirty="0" smtClean="0">
                <a:latin typeface="+mj-lt"/>
              </a:rPr>
              <a:t>2</a:t>
            </a:r>
            <a:r>
              <a:rPr lang="en-GB" sz="2400" b="1" i="1" dirty="0" smtClean="0">
                <a:latin typeface="+mj-lt"/>
              </a:rPr>
              <a:t>) (</a:t>
            </a:r>
            <a:r>
              <a:rPr lang="en-GB" sz="2400" b="1" i="1" dirty="0" err="1" smtClean="0">
                <a:latin typeface="+mj-lt"/>
              </a:rPr>
              <a:t>Х</a:t>
            </a:r>
            <a:r>
              <a:rPr lang="en-GB" sz="2400" b="1" i="1" baseline="30000" dirty="0" err="1" smtClean="0">
                <a:latin typeface="+mj-lt"/>
              </a:rPr>
              <a:t>α</a:t>
            </a:r>
            <a:r>
              <a:rPr lang="en-GB" sz="2400" b="1" i="1" dirty="0" smtClean="0">
                <a:latin typeface="+mj-lt"/>
              </a:rPr>
              <a:t>) )},</a:t>
            </a:r>
            <a:r>
              <a:rPr lang="en-GB" sz="2400" b="1" dirty="0" smtClean="0">
                <a:latin typeface="+mj-lt"/>
              </a:rPr>
              <a:t>  </a:t>
            </a:r>
            <a:endParaRPr lang="ru-RU" sz="2400" b="1" dirty="0" smtClean="0">
              <a:latin typeface="+mj-lt"/>
            </a:endParaRP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Множество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type </a:t>
            </a:r>
            <a:r>
              <a:rPr lang="en-GB" sz="2400" i="1" dirty="0" smtClean="0">
                <a:latin typeface="+mj-lt"/>
              </a:rPr>
              <a:t>T </a:t>
            </a:r>
            <a:r>
              <a:rPr lang="ru-RU" sz="2400" dirty="0" smtClean="0">
                <a:latin typeface="+mj-lt"/>
              </a:rPr>
              <a:t>= </a:t>
            </a:r>
            <a:r>
              <a:rPr lang="en-GB" sz="2400" dirty="0" err="1" smtClean="0">
                <a:latin typeface="+mj-lt"/>
              </a:rPr>
              <a:t>powerset</a:t>
            </a:r>
            <a:r>
              <a:rPr lang="ru-RU" sz="2400" dirty="0" smtClean="0">
                <a:latin typeface="+mj-lt"/>
              </a:rPr>
              <a:t>  </a:t>
            </a:r>
            <a:r>
              <a:rPr lang="en-GB" sz="2400" i="1" dirty="0" smtClean="0">
                <a:latin typeface="+mj-lt"/>
              </a:rPr>
              <a:t>T</a:t>
            </a:r>
            <a:r>
              <a:rPr lang="ru-RU" sz="2400" i="1" baseline="30000" dirty="0" smtClean="0">
                <a:latin typeface="+mj-lt"/>
              </a:rPr>
              <a:t>0</a:t>
            </a:r>
            <a:r>
              <a:rPr lang="ru-RU" sz="2400" i="1" dirty="0" smtClean="0">
                <a:latin typeface="+mj-lt"/>
              </a:rPr>
              <a:t>,</a:t>
            </a:r>
            <a:r>
              <a:rPr lang="en-US" sz="2400" b="1" i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где </a:t>
            </a:r>
            <a:r>
              <a:rPr lang="ru-RU" sz="2400" b="1" i="1" dirty="0" smtClean="0">
                <a:latin typeface="+mj-lt"/>
              </a:rPr>
              <a:t>Т </a:t>
            </a:r>
            <a:r>
              <a:rPr lang="en-US" sz="2400" b="1" i="1" dirty="0" smtClean="0">
                <a:latin typeface="+mj-lt"/>
              </a:rPr>
              <a:t>-</a:t>
            </a:r>
            <a:r>
              <a:rPr lang="ru-RU" sz="2400" b="1" dirty="0" smtClean="0">
                <a:latin typeface="+mj-lt"/>
              </a:rPr>
              <a:t> тип множества; </a:t>
            </a:r>
            <a:r>
              <a:rPr lang="ru-RU" sz="2400" b="1" i="1" dirty="0" smtClean="0">
                <a:latin typeface="+mj-lt"/>
              </a:rPr>
              <a:t>Т</a:t>
            </a:r>
            <a:r>
              <a:rPr lang="ru-RU" sz="2400" b="1" i="1" baseline="30000" dirty="0" smtClean="0">
                <a:latin typeface="+mj-lt"/>
              </a:rPr>
              <a:t>0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</a:t>
            </a:r>
            <a:r>
              <a:rPr lang="ru-RU" sz="2400" b="1" dirty="0" smtClean="0">
                <a:latin typeface="+mj-lt"/>
              </a:rPr>
              <a:t>базовым типом для элементов множества.</a:t>
            </a: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Объединение </a:t>
            </a:r>
            <a:r>
              <a:rPr lang="ru-RU" sz="2400" b="1" dirty="0" smtClean="0">
                <a:latin typeface="+mj-lt"/>
              </a:rPr>
              <a:t> </a:t>
            </a:r>
            <a:r>
              <a:rPr lang="en-GB" sz="2400" b="1" dirty="0" smtClean="0">
                <a:latin typeface="+mj-lt"/>
              </a:rPr>
              <a:t>type </a:t>
            </a:r>
            <a:r>
              <a:rPr lang="en-GB" sz="2400" b="1" i="1" dirty="0" smtClean="0">
                <a:latin typeface="+mj-lt"/>
              </a:rPr>
              <a:t>T </a:t>
            </a:r>
            <a:r>
              <a:rPr lang="ru-RU" sz="2400" b="1" dirty="0" smtClean="0">
                <a:latin typeface="+mj-lt"/>
              </a:rPr>
              <a:t>= </a:t>
            </a:r>
            <a:r>
              <a:rPr lang="en-GB" sz="2400" b="1" dirty="0" smtClean="0">
                <a:latin typeface="+mj-lt"/>
              </a:rPr>
              <a:t>union</a:t>
            </a:r>
            <a:r>
              <a:rPr lang="ru-RU" sz="2400" b="1" dirty="0" smtClean="0">
                <a:latin typeface="+mj-lt"/>
              </a:rPr>
              <a:t> ( с</a:t>
            </a:r>
            <a:r>
              <a:rPr lang="ru-RU" sz="2400" b="1" i="1" dirty="0" smtClean="0">
                <a:latin typeface="+mj-lt"/>
              </a:rPr>
              <a:t>, </a:t>
            </a:r>
            <a:r>
              <a:rPr lang="en-US" sz="2400" b="1" i="1" dirty="0" smtClean="0">
                <a:latin typeface="+mj-lt"/>
              </a:rPr>
              <a:t>d , </a:t>
            </a:r>
            <a:r>
              <a:rPr lang="ru-RU" sz="2400" b="1" dirty="0" smtClean="0">
                <a:latin typeface="+mj-lt"/>
              </a:rPr>
              <a:t>..., </a:t>
            </a:r>
            <a:r>
              <a:rPr lang="ru-RU" sz="2400" b="1" i="1" dirty="0" smtClean="0">
                <a:latin typeface="+mj-lt"/>
              </a:rPr>
              <a:t>), </a:t>
            </a:r>
            <a:r>
              <a:rPr lang="ru-RU" sz="2400" b="1" dirty="0" smtClean="0">
                <a:latin typeface="+mj-lt"/>
              </a:rPr>
              <a:t>где </a:t>
            </a:r>
            <a:r>
              <a:rPr lang="ru-RU" sz="2400" b="1" i="1" dirty="0" smtClean="0">
                <a:latin typeface="+mj-lt"/>
              </a:rPr>
              <a:t>Т </a:t>
            </a:r>
            <a:r>
              <a:rPr lang="ru-RU" sz="2400" b="1" dirty="0" smtClean="0">
                <a:latin typeface="+mj-lt"/>
              </a:rPr>
              <a:t> – тип объединения; </a:t>
            </a:r>
            <a:r>
              <a:rPr lang="en-US" sz="2400" b="1" dirty="0" smtClean="0">
                <a:latin typeface="+mj-lt"/>
              </a:rPr>
              <a:t> c, d,</a:t>
            </a:r>
            <a:r>
              <a:rPr lang="ru-RU" sz="2400" b="1" dirty="0" smtClean="0">
                <a:latin typeface="+mj-lt"/>
              </a:rPr>
              <a:t>..., – базовые типы.</a:t>
            </a:r>
            <a:endParaRPr lang="en-US" sz="2400" b="1" dirty="0" smtClean="0">
              <a:latin typeface="+mj-lt"/>
            </a:endParaRP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Списки </a:t>
            </a:r>
            <a:r>
              <a:rPr lang="ru-RU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type </a:t>
            </a:r>
            <a:r>
              <a:rPr lang="en-GB" sz="2400" i="1" dirty="0" smtClean="0">
                <a:latin typeface="+mj-lt"/>
              </a:rPr>
              <a:t>Т </a:t>
            </a:r>
            <a:r>
              <a:rPr lang="en-US" sz="2400" dirty="0" smtClean="0">
                <a:latin typeface="+mj-lt"/>
              </a:rPr>
              <a:t>= List to</a:t>
            </a:r>
            <a:r>
              <a:rPr lang="en-US" sz="2400" i="1" dirty="0" smtClean="0">
                <a:latin typeface="+mj-lt"/>
              </a:rPr>
              <a:t> T</a:t>
            </a:r>
            <a:r>
              <a:rPr lang="en-US" sz="2400" i="1" baseline="30000" dirty="0" smtClean="0">
                <a:latin typeface="+mj-lt"/>
              </a:rPr>
              <a:t>0</a:t>
            </a:r>
            <a:r>
              <a:rPr lang="en-US" sz="2400" i="1" dirty="0" smtClean="0">
                <a:latin typeface="+mj-lt"/>
              </a:rPr>
              <a:t>,</a:t>
            </a:r>
            <a:r>
              <a:rPr lang="ru-RU" sz="2400" i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где </a:t>
            </a:r>
            <a:r>
              <a:rPr lang="ru-RU" sz="2400" b="1" i="1" dirty="0" smtClean="0">
                <a:latin typeface="+mj-lt"/>
              </a:rPr>
              <a:t>Т </a:t>
            </a:r>
            <a:r>
              <a:rPr lang="ru-RU" sz="2400" b="1" dirty="0" smtClean="0">
                <a:latin typeface="+mj-lt"/>
              </a:rPr>
              <a:t>– определяет тип списка;  </a:t>
            </a:r>
            <a:r>
              <a:rPr lang="en-GB" sz="2400" b="1" i="1" dirty="0" smtClean="0">
                <a:latin typeface="+mj-lt"/>
              </a:rPr>
              <a:t>T</a:t>
            </a:r>
            <a:r>
              <a:rPr lang="ru-RU" sz="2400" b="1" i="1" baseline="30000" dirty="0" smtClean="0">
                <a:latin typeface="+mj-lt"/>
              </a:rPr>
              <a:t>0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–  базовый тип.</a:t>
            </a: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+mj-lt"/>
              </a:rPr>
              <a:t>Последовательность</a:t>
            </a:r>
            <a:r>
              <a:rPr lang="ru-RU" sz="2400" b="1" dirty="0" smtClean="0">
                <a:latin typeface="+mj-lt"/>
              </a:rPr>
              <a:t>  </a:t>
            </a:r>
            <a:r>
              <a:rPr lang="en-GB" sz="2400" b="1" dirty="0" smtClean="0">
                <a:latin typeface="+mj-lt"/>
              </a:rPr>
              <a:t>type </a:t>
            </a:r>
            <a:r>
              <a:rPr lang="en-GB" sz="2400" b="1" i="1" dirty="0" smtClean="0">
                <a:latin typeface="+mj-lt"/>
              </a:rPr>
              <a:t>T</a:t>
            </a:r>
            <a:r>
              <a:rPr lang="ru-RU" sz="2400" b="1" i="1" dirty="0" smtClean="0">
                <a:latin typeface="+mj-lt"/>
              </a:rPr>
              <a:t> = </a:t>
            </a:r>
            <a:r>
              <a:rPr lang="en-GB" sz="2400" b="1" dirty="0" smtClean="0">
                <a:latin typeface="+mj-lt"/>
              </a:rPr>
              <a:t>sequence </a:t>
            </a:r>
            <a:r>
              <a:rPr lang="en-GB" sz="2400" b="1" i="1" dirty="0" smtClean="0">
                <a:latin typeface="+mj-lt"/>
              </a:rPr>
              <a:t>T</a:t>
            </a:r>
            <a:r>
              <a:rPr lang="ru-RU" sz="2400" b="1" i="1" baseline="30000" dirty="0" smtClean="0">
                <a:latin typeface="+mj-lt"/>
              </a:rPr>
              <a:t>0</a:t>
            </a:r>
            <a:r>
              <a:rPr lang="ru-RU" sz="2400" b="1" dirty="0" smtClean="0">
                <a:latin typeface="+mj-lt"/>
              </a:rPr>
              <a:t>,  где </a:t>
            </a:r>
            <a:r>
              <a:rPr lang="ru-RU" sz="2400" b="1" i="1" dirty="0" smtClean="0">
                <a:latin typeface="+mj-lt"/>
              </a:rPr>
              <a:t>Т </a:t>
            </a:r>
            <a:r>
              <a:rPr lang="ru-RU" sz="2400" b="1" dirty="0" smtClean="0">
                <a:latin typeface="+mj-lt"/>
              </a:rPr>
              <a:t>– тип;  </a:t>
            </a:r>
          </a:p>
          <a:p>
            <a:pPr marL="88900" indent="1270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400" b="1" i="1" dirty="0" smtClean="0">
                <a:latin typeface="+mj-lt"/>
              </a:rPr>
              <a:t>T</a:t>
            </a:r>
            <a:r>
              <a:rPr lang="ru-RU" sz="2400" b="1" i="1" baseline="30000" dirty="0" smtClean="0">
                <a:latin typeface="+mj-lt"/>
              </a:rPr>
              <a:t>0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dirty="0" smtClean="0">
                <a:latin typeface="+mj-lt"/>
              </a:rPr>
              <a:t>– базовый тип.</a:t>
            </a:r>
          </a:p>
          <a:p>
            <a:pPr>
              <a:defRPr/>
            </a:pPr>
            <a:endParaRPr lang="ru-RU" sz="2400" b="1" dirty="0"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22.7.16</a:t>
            </a:r>
            <a:endParaRPr lang="ru-RU" dirty="0"/>
          </a:p>
        </p:txBody>
      </p:sp>
      <p:grpSp>
        <p:nvGrpSpPr>
          <p:cNvPr id="12291" name="Содержимое 5"/>
          <p:cNvGrpSpPr>
            <a:grpSpLocks noGrp="1"/>
          </p:cNvGrpSpPr>
          <p:nvPr/>
        </p:nvGrpSpPr>
        <p:grpSpPr bwMode="auto">
          <a:xfrm>
            <a:off x="1116013" y="2771775"/>
            <a:ext cx="7488237" cy="3609975"/>
            <a:chOff x="981217" y="3897313"/>
            <a:chExt cx="6938821" cy="2627312"/>
          </a:xfrm>
        </p:grpSpPr>
        <p:sp>
          <p:nvSpPr>
            <p:cNvPr id="12293" name="AutoShape 4"/>
            <p:cNvSpPr>
              <a:spLocks noChangeArrowheads="1"/>
            </p:cNvSpPr>
            <p:nvPr/>
          </p:nvSpPr>
          <p:spPr bwMode="auto">
            <a:xfrm>
              <a:off x="2519363" y="3897313"/>
              <a:ext cx="1979612" cy="900112"/>
            </a:xfrm>
            <a:prstGeom prst="roundRect">
              <a:avLst>
                <a:gd name="adj" fmla="val 176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90000" tIns="69695" rIns="90000" bIns="45000" anchor="ctr" anchorCtr="1"/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algn="ctr" eaLnBrk="1"/>
              <a:r>
                <a:rPr lang="ru-RU" altLang="ru-RU" sz="2800" b="1">
                  <a:solidFill>
                    <a:srgbClr val="000000"/>
                  </a:solidFill>
                </a:rPr>
                <a:t>C++</a:t>
              </a:r>
            </a:p>
          </p:txBody>
        </p:sp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>
              <a:off x="1079500" y="4090988"/>
              <a:ext cx="1260475" cy="346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60876" rIns="90000" bIns="45000"/>
            <a:lstStyle>
              <a:lvl1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/>
              <a:r>
                <a:rPr lang="ru-RU" altLang="ru-RU" sz="2000" b="1">
                  <a:solidFill>
                    <a:srgbClr val="000000"/>
                  </a:solidFill>
                </a:rPr>
                <a:t>Данные</a:t>
              </a:r>
              <a:endParaRPr lang="ru-RU" altLang="ru-RU" sz="2000">
                <a:solidFill>
                  <a:srgbClr val="000000"/>
                </a:solidFill>
              </a:endParaRPr>
            </a:p>
          </p:txBody>
        </p:sp>
        <p:sp>
          <p:nvSpPr>
            <p:cNvPr id="12295" name="AutoShape 6"/>
            <p:cNvSpPr>
              <a:spLocks noChangeArrowheads="1"/>
            </p:cNvSpPr>
            <p:nvPr/>
          </p:nvSpPr>
          <p:spPr bwMode="auto">
            <a:xfrm>
              <a:off x="5940425" y="3897313"/>
              <a:ext cx="1979613" cy="900112"/>
            </a:xfrm>
            <a:prstGeom prst="roundRect">
              <a:avLst>
                <a:gd name="adj" fmla="val 176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90000" tIns="69695" rIns="90000" bIns="45000" anchor="ctr" anchorCtr="1"/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algn="ctr" eaLnBrk="1"/>
              <a:r>
                <a:rPr lang="ru-RU" altLang="ru-RU" sz="2800" b="1">
                  <a:solidFill>
                    <a:srgbClr val="000000"/>
                  </a:solidFill>
                </a:rPr>
                <a:t>Java</a:t>
              </a:r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1079500" y="4506913"/>
              <a:ext cx="1439863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7" name="Line 8"/>
            <p:cNvSpPr>
              <a:spLocks noChangeShapeType="1"/>
            </p:cNvSpPr>
            <p:nvPr/>
          </p:nvSpPr>
          <p:spPr bwMode="auto">
            <a:xfrm>
              <a:off x="4500563" y="4364038"/>
              <a:ext cx="1439862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8" name="Line 9"/>
            <p:cNvSpPr>
              <a:spLocks noChangeShapeType="1"/>
            </p:cNvSpPr>
            <p:nvPr/>
          </p:nvSpPr>
          <p:spPr bwMode="auto">
            <a:xfrm>
              <a:off x="7019925" y="4724400"/>
              <a:ext cx="1588" cy="720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99" name="AutoShape 10"/>
            <p:cNvSpPr>
              <a:spLocks noChangeArrowheads="1"/>
            </p:cNvSpPr>
            <p:nvPr/>
          </p:nvSpPr>
          <p:spPr bwMode="auto">
            <a:xfrm>
              <a:off x="5940425" y="5445125"/>
              <a:ext cx="1979613" cy="1008063"/>
            </a:xfrm>
            <a:prstGeom prst="roundRect">
              <a:avLst>
                <a:gd name="adj" fmla="val 176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90000" tIns="69695" rIns="90000" bIns="45000" anchor="ctr" anchorCtr="1"/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algn="ctr" eaLnBrk="1"/>
              <a:r>
                <a:rPr lang="ru-RU" altLang="ru-RU" sz="2800" b="1">
                  <a:solidFill>
                    <a:srgbClr val="000000"/>
                  </a:solidFill>
                </a:rPr>
                <a:t>C#</a:t>
              </a:r>
            </a:p>
          </p:txBody>
        </p:sp>
        <p:sp>
          <p:nvSpPr>
            <p:cNvPr id="12300" name="AutoShape 11"/>
            <p:cNvSpPr>
              <a:spLocks noChangeArrowheads="1"/>
            </p:cNvSpPr>
            <p:nvPr/>
          </p:nvSpPr>
          <p:spPr bwMode="auto">
            <a:xfrm>
              <a:off x="2519363" y="5516563"/>
              <a:ext cx="1979612" cy="1008062"/>
            </a:xfrm>
            <a:prstGeom prst="roundRect">
              <a:avLst>
                <a:gd name="adj" fmla="val 176"/>
              </a:avLst>
            </a:prstGeom>
            <a:solidFill>
              <a:srgbClr val="FF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90000" tIns="64404" rIns="90000" bIns="45000" anchor="ctr" anchorCtr="1"/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algn="ctr" eaLnBrk="1"/>
              <a:r>
                <a:rPr lang="ru-RU" altLang="ru-RU" sz="2200" b="1">
                  <a:solidFill>
                    <a:srgbClr val="000000"/>
                  </a:solidFill>
                </a:rPr>
                <a:t>Visual Basic</a:t>
              </a:r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 flipH="1">
              <a:off x="4498975" y="6019800"/>
              <a:ext cx="1443038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flipH="1">
              <a:off x="1011186" y="6150855"/>
              <a:ext cx="1443037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Text Box 14"/>
            <p:cNvSpPr txBox="1">
              <a:spLocks noChangeArrowheads="1"/>
            </p:cNvSpPr>
            <p:nvPr/>
          </p:nvSpPr>
          <p:spPr bwMode="auto">
            <a:xfrm>
              <a:off x="981217" y="5675313"/>
              <a:ext cx="1497967" cy="580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60876" rIns="90000" bIns="45000"/>
            <a:lstStyle>
              <a:lvl1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eaLnBrk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/>
              <a:r>
                <a:rPr lang="ru-RU" altLang="ru-RU" sz="2000" b="1">
                  <a:solidFill>
                    <a:srgbClr val="000000"/>
                  </a:solidFill>
                </a:rPr>
                <a:t>Выходные</a:t>
              </a:r>
            </a:p>
            <a:p>
              <a:pPr eaLnBrk="1"/>
              <a:r>
                <a:rPr lang="ru-RU" altLang="ru-RU" sz="2000" b="1">
                  <a:solidFill>
                    <a:srgbClr val="000000"/>
                  </a:solidFill>
                </a:rPr>
                <a:t>данные</a:t>
              </a:r>
            </a:p>
          </p:txBody>
        </p:sp>
      </p:grpSp>
      <p:sp>
        <p:nvSpPr>
          <p:cNvPr id="12292" name="Прямоугольник 17"/>
          <p:cNvSpPr>
            <a:spLocks noChangeArrowheads="1"/>
          </p:cNvSpPr>
          <p:nvPr/>
        </p:nvSpPr>
        <p:spPr bwMode="auto">
          <a:xfrm>
            <a:off x="1042988" y="260350"/>
            <a:ext cx="8101012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solidFill>
                  <a:srgbClr val="00B050"/>
                </a:solidFill>
              </a:rPr>
              <a:t>Связь  разнородных программ</a:t>
            </a:r>
            <a:r>
              <a:rPr lang="ru-RU" altLang="ru-RU" sz="2400" b="1"/>
              <a:t> </a:t>
            </a:r>
          </a:p>
          <a:p>
            <a:endParaRPr lang="ru-RU" altLang="ru-RU" sz="1200"/>
          </a:p>
          <a:p>
            <a:r>
              <a:rPr lang="ru-RU" altLang="ru-RU" sz="2400" b="1"/>
              <a:t>осуществляется операциями вызова типа  </a:t>
            </a:r>
            <a:r>
              <a:rPr lang="en-US" altLang="ru-RU" sz="2400" b="1"/>
              <a:t>Call, RMI</a:t>
            </a:r>
            <a:r>
              <a:rPr lang="ru-RU" altLang="ru-RU" sz="2400" b="1"/>
              <a:t>, </a:t>
            </a:r>
            <a:r>
              <a:rPr lang="en-US" altLang="ru-RU" sz="2400" b="1"/>
              <a:t> </a:t>
            </a:r>
            <a:r>
              <a:rPr lang="ru-RU" altLang="ru-RU" sz="2400" b="1"/>
              <a:t>задающих множество   формальных   параметров  </a:t>
            </a:r>
            <a:r>
              <a:rPr lang="en-GB" altLang="ru-RU" sz="2400" b="1" i="1"/>
              <a:t>F</a:t>
            </a:r>
            <a:r>
              <a:rPr lang="ru-RU" altLang="ru-RU" sz="2400" b="1" i="1"/>
              <a:t> = {</a:t>
            </a:r>
            <a:r>
              <a:rPr lang="en-GB" altLang="ru-RU" sz="2400" b="1" i="1"/>
              <a:t>f</a:t>
            </a:r>
            <a:r>
              <a:rPr lang="ru-RU" altLang="ru-RU" sz="2400" b="1" i="1" baseline="-25000"/>
              <a:t>1</a:t>
            </a:r>
            <a:r>
              <a:rPr lang="ru-RU" altLang="ru-RU" sz="2400" b="1" i="1"/>
              <a:t>, </a:t>
            </a:r>
            <a:r>
              <a:rPr lang="en-GB" altLang="ru-RU" sz="2400" b="1" i="1"/>
              <a:t>f</a:t>
            </a:r>
            <a:r>
              <a:rPr lang="ru-RU" altLang="ru-RU" sz="2400" b="1" i="1" baseline="-25000"/>
              <a:t>2</a:t>
            </a:r>
            <a:r>
              <a:rPr lang="ru-RU" altLang="ru-RU" sz="2400" b="1" i="1"/>
              <a:t>, ..., </a:t>
            </a:r>
            <a:r>
              <a:rPr lang="en-GB" altLang="ru-RU" sz="2400" b="1" i="1"/>
              <a:t>f</a:t>
            </a:r>
            <a:r>
              <a:rPr lang="ru-RU" altLang="ru-RU" sz="2400" b="1" i="1" baseline="-25000"/>
              <a:t>к</a:t>
            </a:r>
            <a:r>
              <a:rPr lang="ru-RU" altLang="ru-RU" sz="2400" b="1" i="1"/>
              <a:t>}</a:t>
            </a:r>
            <a:r>
              <a:rPr lang="ru-RU" altLang="ru-RU" sz="2400" b="1"/>
              <a:t>  и фактических параметров  </a:t>
            </a:r>
            <a:r>
              <a:rPr lang="en-GB" altLang="ru-RU" sz="2400" b="1" i="1"/>
              <a:t>V</a:t>
            </a:r>
            <a:r>
              <a:rPr lang="ru-RU" altLang="ru-RU" sz="2400" b="1" i="1"/>
              <a:t> = {</a:t>
            </a:r>
            <a:r>
              <a:rPr lang="en-GB" altLang="ru-RU" sz="2400" b="1" i="1"/>
              <a:t>v</a:t>
            </a:r>
            <a:r>
              <a:rPr lang="ru-RU" altLang="ru-RU" sz="2400" b="1" i="1" baseline="-25000"/>
              <a:t>1</a:t>
            </a:r>
            <a:r>
              <a:rPr lang="ru-RU" altLang="ru-RU" sz="2400" b="1" i="1"/>
              <a:t>, </a:t>
            </a:r>
            <a:r>
              <a:rPr lang="en-GB" altLang="ru-RU" sz="2400" b="1" i="1"/>
              <a:t>v</a:t>
            </a:r>
            <a:r>
              <a:rPr lang="ru-RU" altLang="ru-RU" sz="2400" b="1" i="1" baseline="-25000"/>
              <a:t>2</a:t>
            </a:r>
            <a:r>
              <a:rPr lang="ru-RU" altLang="ru-RU" sz="2400" b="1" i="1"/>
              <a:t>,..., </a:t>
            </a:r>
            <a:r>
              <a:rPr lang="en-GB" altLang="ru-RU" sz="2400" b="1" i="1"/>
              <a:t>v</a:t>
            </a:r>
            <a:r>
              <a:rPr lang="ru-RU" altLang="ru-RU" sz="2400" b="1" i="1" baseline="-25000"/>
              <a:t>к</a:t>
            </a:r>
            <a:r>
              <a:rPr lang="ru-RU" altLang="ru-RU" sz="2400" b="1" i="1"/>
              <a:t>}  в</a:t>
            </a:r>
            <a:r>
              <a:rPr lang="ru-RU" altLang="ru-RU" sz="2400" b="1"/>
              <a:t> разных ЯП</a:t>
            </a:r>
            <a:r>
              <a:rPr lang="en-US" altLang="ru-RU" sz="2400" b="1"/>
              <a:t>.</a:t>
            </a:r>
            <a:r>
              <a:rPr lang="ru-RU" altLang="ru-RU" sz="2400" b="1"/>
              <a:t>  Параметры могут преобразовываться  в виду друг друга.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Gill Sans MT"/>
        <a:ea typeface="SimSun"/>
        <a:cs typeface=""/>
      </a:majorFont>
      <a:minorFont>
        <a:latin typeface="Gill Sans MT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3335</Words>
  <Application>Microsoft Office PowerPoint</Application>
  <PresentationFormat>Экран (4:3)</PresentationFormat>
  <Paragraphs>332</Paragraphs>
  <Slides>35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48" baseType="lpstr">
      <vt:lpstr>SimSun</vt:lpstr>
      <vt:lpstr>Arial</vt:lpstr>
      <vt:lpstr>Calibri</vt:lpstr>
      <vt:lpstr>Georgia</vt:lpstr>
      <vt:lpstr>Gill Sans MT</vt:lpstr>
      <vt:lpstr>Symbol</vt:lpstr>
      <vt:lpstr>Times New Roman</vt:lpstr>
      <vt:lpstr>Wingdings</vt:lpstr>
      <vt:lpstr>Wingdings 2</vt:lpstr>
      <vt:lpstr>Оформление по умолчанию</vt:lpstr>
      <vt:lpstr>1_Оформление по умолчанию</vt:lpstr>
      <vt:lpstr>Документ</vt:lpstr>
      <vt:lpstr>Visio.Drawing.11</vt:lpstr>
      <vt:lpstr>Теория фундаментальных и общих типов  данных для применения в  Big Data     Доклад –лекция </vt:lpstr>
      <vt:lpstr>     Понятие типа в теории</vt:lpstr>
      <vt:lpstr>Типы данных (ТД)</vt:lpstr>
      <vt:lpstr>    1. Фундаментальные  типи  данных (FDT)</vt:lpstr>
      <vt:lpstr>Аксиоматика FDT</vt:lpstr>
      <vt:lpstr>Продолжение</vt:lpstr>
      <vt:lpstr>2. Аксиоматика общих типов данных (GDT)</vt:lpstr>
      <vt:lpstr>           Сложные  типы данных   FDT</vt:lpstr>
      <vt:lpstr>Презентация PowerPoint</vt:lpstr>
      <vt:lpstr>  Преобразование ТД  ЯП </vt:lpstr>
      <vt:lpstr>Функции преобразования ТД ЯП</vt:lpstr>
      <vt:lpstr>Алгебраическая система GDT</vt:lpstr>
      <vt:lpstr>Аксиомы преобразования ТД</vt:lpstr>
      <vt:lpstr>Взаимосвязь  модулей через интерфейс</vt:lpstr>
      <vt:lpstr>Системные средства обработки данных  ЯП</vt:lpstr>
      <vt:lpstr>Система Microsoft.Net</vt:lpstr>
      <vt:lpstr>Common Type System ( CTS) </vt:lpstr>
      <vt:lpstr>Проблемы взаимного использования данных разными программами</vt:lpstr>
      <vt:lpstr>Презентация PowerPoint</vt:lpstr>
      <vt:lpstr>2. Общие  типы данных -  GDT </vt:lpstr>
      <vt:lpstr>Аксиоматика GDT</vt:lpstr>
      <vt:lpstr>Сложные  GDT</vt:lpstr>
      <vt:lpstr>Сгенерированные типы данных </vt:lpstr>
      <vt:lpstr>Генератор сложных типов данных GDT </vt:lpstr>
      <vt:lpstr>Генерация сложных  ТД</vt:lpstr>
      <vt:lpstr>Подход к  генерации  FDT  GDT</vt:lpstr>
      <vt:lpstr>Схема генерации FDT  GDT </vt:lpstr>
      <vt:lpstr>3. Неструктурные ТД  Big Data </vt:lpstr>
      <vt:lpstr> Основные  свойства и методы  Big Data</vt:lpstr>
      <vt:lpstr>     Ситемные средства  обработки  данных Big Data</vt:lpstr>
      <vt:lpstr>Стандартизация описания интерфейса</vt:lpstr>
      <vt:lpstr>Анализатор данных</vt:lpstr>
      <vt:lpstr>Примеры  связи разнородных программ    в разных ЯП с ТД GDT</vt:lpstr>
      <vt:lpstr>Компонентное программирование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та співставлення загальних та фундаментальних типів даних</dc:title>
  <dc:creator>Владислав Бураков</dc:creator>
  <cp:lastModifiedBy>Zhuykov</cp:lastModifiedBy>
  <cp:revision>171</cp:revision>
  <cp:lastPrinted>1601-01-01T00:00:00Z</cp:lastPrinted>
  <dcterms:created xsi:type="dcterms:W3CDTF">2011-06-21T22:49:33Z</dcterms:created>
  <dcterms:modified xsi:type="dcterms:W3CDTF">2022-09-16T08:11:46Z</dcterms:modified>
</cp:coreProperties>
</file>