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338" r:id="rId2"/>
    <p:sldId id="339" r:id="rId3"/>
    <p:sldId id="337" r:id="rId4"/>
    <p:sldId id="261" r:id="rId5"/>
    <p:sldId id="264" r:id="rId6"/>
    <p:sldId id="267" r:id="rId7"/>
    <p:sldId id="271" r:id="rId8"/>
    <p:sldId id="279" r:id="rId9"/>
    <p:sldId id="317" r:id="rId10"/>
    <p:sldId id="318" r:id="rId11"/>
    <p:sldId id="319" r:id="rId12"/>
    <p:sldId id="316" r:id="rId13"/>
    <p:sldId id="321" r:id="rId14"/>
    <p:sldId id="326" r:id="rId15"/>
    <p:sldId id="329" r:id="rId16"/>
    <p:sldId id="324" r:id="rId17"/>
    <p:sldId id="323" r:id="rId18"/>
    <p:sldId id="327" r:id="rId19"/>
    <p:sldId id="328" r:id="rId20"/>
    <p:sldId id="325" r:id="rId21"/>
    <p:sldId id="331" r:id="rId22"/>
    <p:sldId id="332" r:id="rId23"/>
    <p:sldId id="333" r:id="rId24"/>
    <p:sldId id="334" r:id="rId25"/>
    <p:sldId id="283" r:id="rId26"/>
    <p:sldId id="314" r:id="rId27"/>
    <p:sldId id="285" r:id="rId28"/>
    <p:sldId id="293" r:id="rId29"/>
    <p:sldId id="311" r:id="rId30"/>
    <p:sldId id="336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77" d="100"/>
          <a:sy n="77" d="100"/>
        </p:scale>
        <p:origin x="18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A99EEC-AA7F-4CDF-8DF6-58AC4AD03C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6297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4563A-6ED0-4B19-BE45-1706D869CD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23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032C2-26B1-4512-A377-78B0FD94FC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317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800FD-2269-417C-A65D-C3EBE4EE8A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5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332B7-DC62-4AEE-B49C-A42ED6ED71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430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9426D-D409-41E1-80DC-37325AF3A9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922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D63D3-F7BB-499D-A20E-7F9A3B38D8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919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3A3E2-A4E9-4230-BEC2-C6318DF25B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932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4AEE6-2FA4-4EE5-BEF1-D718CC6F76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866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B5C26-F9F2-453A-BB98-D19A54CFBD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22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1EC07-6281-4FD4-AF69-B29FF5F8DB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399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04D7A-D6EA-4452-8299-B75D1AF179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658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ED2D7E-83A9-4473-B2EA-FEA19A1F39E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F63BA-105E-4706-8AF4-7B007E514D22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09600"/>
            <a:ext cx="7773987" cy="1595438"/>
          </a:xfrm>
        </p:spPr>
        <p:txBody>
          <a:bodyPr/>
          <a:lstStyle/>
          <a:p>
            <a:r>
              <a:rPr lang="uk-UA" altLang="ru-RU" sz="4000" b="1" dirty="0">
                <a:latin typeface="Arial" panose="020B0604020202020204" pitchFamily="34" charset="0"/>
              </a:rPr>
              <a:t/>
            </a:r>
            <a:br>
              <a:rPr lang="uk-UA" altLang="ru-RU" sz="4000" b="1" dirty="0">
                <a:latin typeface="Arial" panose="020B0604020202020204" pitchFamily="34" charset="0"/>
              </a:rPr>
            </a:br>
            <a:r>
              <a:rPr lang="ru-RU" altLang="ru-RU" sz="4000" b="1" dirty="0">
                <a:latin typeface="Arial" panose="020B0604020202020204" pitchFamily="34" charset="0"/>
              </a:rPr>
              <a:t/>
            </a:r>
            <a:br>
              <a:rPr lang="ru-RU" altLang="ru-RU" sz="4000" b="1" dirty="0">
                <a:latin typeface="Arial" panose="020B0604020202020204" pitchFamily="34" charset="0"/>
              </a:rPr>
            </a:br>
            <a:r>
              <a:rPr lang="uk-UA" altLang="ru-RU" sz="4000" b="1" dirty="0">
                <a:latin typeface="Arial" panose="020B0604020202020204" pitchFamily="34" charset="0"/>
              </a:rPr>
              <a:t>ВЕБ-СЕРВИСЫ В НАУЧНЫХ ИССЛЕДОВАНИЯХ</a:t>
            </a:r>
            <a:r>
              <a:rPr lang="ru-RU" altLang="ru-RU" sz="4000" b="1" dirty="0">
                <a:latin typeface="Arial" panose="020B0604020202020204" pitchFamily="34" charset="0"/>
              </a:rPr>
              <a:t/>
            </a:r>
            <a:br>
              <a:rPr lang="ru-RU" altLang="ru-RU" sz="4000" b="1" dirty="0">
                <a:latin typeface="Arial" panose="020B0604020202020204" pitchFamily="34" charset="0"/>
              </a:rPr>
            </a:br>
            <a:endParaRPr lang="ru-RU" altLang="ru-RU" sz="4000" b="1" dirty="0">
              <a:latin typeface="Arial" panose="020B0604020202020204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33663"/>
            <a:ext cx="7772400" cy="36036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uk-UA" altLang="ru-RU" sz="2800" b="1" dirty="0">
                <a:latin typeface="Arial" panose="020B0604020202020204" pitchFamily="34" charset="0"/>
              </a:rPr>
              <a:t>   </a:t>
            </a:r>
            <a:endParaRPr lang="ru-RU" altLang="ru-RU" sz="2800" b="1" dirty="0">
              <a:latin typeface="Arial" panose="020B0604020202020204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altLang="ru-RU" sz="2000" b="1" dirty="0">
              <a:latin typeface="Arial" panose="020B0604020202020204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Конференция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"Научный сервис в сети Интернет"</a:t>
            </a:r>
            <a:r>
              <a:rPr lang="ru-RU" altLang="ru-RU" sz="2800" dirty="0">
                <a:latin typeface="Arial" panose="020B0604020202020204" pitchFamily="34" charset="0"/>
              </a:rPr>
              <a:t> </a:t>
            </a:r>
            <a:endParaRPr lang="ru-RU" altLang="ru-RU" sz="2000" b="1" dirty="0">
              <a:latin typeface="Arial" panose="020B0604020202020204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21-26 сентября 2015, </a:t>
            </a:r>
            <a:r>
              <a:rPr lang="ru-RU" altLang="ru-RU" sz="2000" b="1" dirty="0" err="1">
                <a:latin typeface="Arial" panose="020B0604020202020204" pitchFamily="34" charset="0"/>
              </a:rPr>
              <a:t>Абрау</a:t>
            </a:r>
            <a:endParaRPr lang="ru-RU" altLang="ru-RU" sz="20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uk-UA" altLang="ru-RU" sz="2800" b="1" dirty="0">
                <a:latin typeface="Arial" panose="020B0604020202020204" pitchFamily="34" charset="0"/>
              </a:rPr>
              <a:t>  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uk-UA" altLang="ru-RU" sz="20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uk-UA" altLang="ru-RU" sz="2000" b="1" dirty="0">
                <a:latin typeface="Arial" panose="020B0604020202020204" pitchFamily="34" charset="0"/>
              </a:rPr>
              <a:t>Доктор </a:t>
            </a:r>
            <a:r>
              <a:rPr lang="uk-UA" altLang="ru-RU" sz="2000" b="1" dirty="0" err="1">
                <a:latin typeface="Arial" panose="020B0604020202020204" pitchFamily="34" charset="0"/>
              </a:rPr>
              <a:t>физ</a:t>
            </a:r>
            <a:r>
              <a:rPr lang="uk-UA" altLang="ru-RU" sz="2000" b="1" dirty="0">
                <a:latin typeface="Arial" panose="020B0604020202020204" pitchFamily="34" charset="0"/>
              </a:rPr>
              <a:t>.- </a:t>
            </a:r>
            <a:r>
              <a:rPr lang="uk-UA" altLang="ru-RU" sz="2000" b="1" dirty="0" err="1">
                <a:latin typeface="Arial" panose="020B0604020202020204" pitchFamily="34" charset="0"/>
              </a:rPr>
              <a:t>мат.наук</a:t>
            </a:r>
            <a:r>
              <a:rPr lang="uk-UA" altLang="ru-RU" sz="2000" b="1" dirty="0">
                <a:latin typeface="Arial" panose="020B0604020202020204" pitchFamily="34" charset="0"/>
              </a:rPr>
              <a:t>, </a:t>
            </a:r>
            <a:r>
              <a:rPr lang="uk-UA" altLang="ru-RU" sz="2000" b="1" dirty="0" err="1">
                <a:latin typeface="Arial" panose="020B0604020202020204" pitchFamily="34" charset="0"/>
              </a:rPr>
              <a:t>профессор</a:t>
            </a:r>
            <a:r>
              <a:rPr lang="uk-UA" altLang="ru-RU" sz="2000" b="1" dirty="0">
                <a:latin typeface="Arial" panose="020B0604020202020204" pitchFamily="34" charset="0"/>
              </a:rPr>
              <a:t>,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uk-UA" altLang="ru-RU" sz="2000" b="1" dirty="0" err="1">
                <a:latin typeface="Arial" panose="020B0604020202020204" pitchFamily="34" charset="0"/>
              </a:rPr>
              <a:t>засл.деятель</a:t>
            </a:r>
            <a:r>
              <a:rPr lang="uk-UA" altLang="ru-RU" sz="2000" b="1" dirty="0">
                <a:latin typeface="Arial" panose="020B0604020202020204" pitchFamily="34" charset="0"/>
              </a:rPr>
              <a:t> науки и </a:t>
            </a:r>
            <a:r>
              <a:rPr lang="uk-UA" altLang="ru-RU" sz="2000" b="1" dirty="0" err="1">
                <a:latin typeface="Arial" panose="020B0604020202020204" pitchFamily="34" charset="0"/>
              </a:rPr>
              <a:t>техники</a:t>
            </a:r>
            <a:r>
              <a:rPr lang="uk-UA" altLang="ru-RU" sz="2000" b="1" dirty="0">
                <a:latin typeface="Arial" panose="020B0604020202020204" pitchFamily="34" charset="0"/>
              </a:rPr>
              <a:t> </a:t>
            </a:r>
            <a:r>
              <a:rPr lang="uk-UA" altLang="ru-RU" sz="2000" b="1" dirty="0" err="1">
                <a:latin typeface="Arial" panose="020B0604020202020204" pitchFamily="34" charset="0"/>
              </a:rPr>
              <a:t>Украины</a:t>
            </a:r>
            <a:r>
              <a:rPr lang="uk-UA" altLang="ru-RU" sz="2000" b="1" dirty="0">
                <a:latin typeface="Arial" panose="020B0604020202020204" pitchFamily="34" charset="0"/>
              </a:rPr>
              <a:t>,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uk-UA" altLang="ru-RU" sz="2000" b="1" dirty="0" err="1">
                <a:latin typeface="Arial" panose="020B0604020202020204" pitchFamily="34" charset="0"/>
              </a:rPr>
              <a:t>Лаврищева</a:t>
            </a:r>
            <a:r>
              <a:rPr lang="uk-UA" altLang="ru-RU" sz="2000" b="1" dirty="0">
                <a:latin typeface="Arial" panose="020B0604020202020204" pitchFamily="34" charset="0"/>
              </a:rPr>
              <a:t> Е.М.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altLang="ru-RU" sz="2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BB28-8312-4A54-8571-763523AAA0FA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68288" y="115888"/>
            <a:ext cx="8875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/>
              <a:t>Технологии  </a:t>
            </a:r>
            <a:r>
              <a:rPr lang="en-US" altLang="ru-RU" b="1"/>
              <a:t>WEB</a:t>
            </a:r>
            <a:endParaRPr lang="ru-RU" altLang="ru-RU" b="1"/>
          </a:p>
        </p:txBody>
      </p:sp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713788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E7FA-7DDD-49A3-B7D4-EFDF3798E296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258888" y="115888"/>
            <a:ext cx="7885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/>
              <a:t>Сервис ориентированные  технологии</a:t>
            </a:r>
            <a:r>
              <a:rPr lang="ru-RU" altLang="ru-RU"/>
              <a:t> </a:t>
            </a:r>
            <a:endParaRPr lang="ru-RU" altLang="ru-RU" b="1"/>
          </a:p>
        </p:txBody>
      </p:sp>
      <p:pic>
        <p:nvPicPr>
          <p:cNvPr id="7373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8424863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3896-1102-4D41-9949-D21AD64276B7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442913"/>
            <a:ext cx="914400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altLang="ru-RU" b="1">
                <a:solidFill>
                  <a:srgbClr val="00B0F0"/>
                </a:solidFill>
              </a:rPr>
              <a:t> SOAP</a:t>
            </a:r>
            <a:r>
              <a:rPr lang="ru-RU" altLang="ru-RU" b="1"/>
              <a:t> протокол для определения форматов запросов к сетевым службам;</a:t>
            </a:r>
          </a:p>
          <a:p>
            <a:pPr>
              <a:buFontTx/>
              <a:buChar char="-"/>
            </a:pPr>
            <a:endParaRPr lang="ru-RU" altLang="ru-RU" b="1"/>
          </a:p>
          <a:p>
            <a:pPr>
              <a:buFontTx/>
              <a:buChar char="-"/>
            </a:pPr>
            <a:r>
              <a:rPr lang="ru-RU" altLang="ru-RU" b="1">
                <a:solidFill>
                  <a:srgbClr val="00B0F0"/>
                </a:solidFill>
              </a:rPr>
              <a:t>WSDL </a:t>
            </a:r>
            <a:r>
              <a:rPr lang="ru-RU" altLang="ru-RU"/>
              <a:t>- </a:t>
            </a:r>
            <a:r>
              <a:rPr lang="ru-RU" altLang="ru-RU" b="1"/>
              <a:t>язык</a:t>
            </a:r>
            <a:r>
              <a:rPr lang="en-US" altLang="ru-RU" b="1">
                <a:solidFill>
                  <a:srgbClr val="00B0F0"/>
                </a:solidFill>
              </a:rPr>
              <a:t> </a:t>
            </a:r>
            <a:r>
              <a:rPr lang="ru-RU" altLang="ru-RU" b="1"/>
              <a:t>сервиса</a:t>
            </a:r>
            <a:r>
              <a:rPr lang="en-US" altLang="ru-RU" b="1"/>
              <a:t> MS.Net</a:t>
            </a:r>
            <a:r>
              <a:rPr lang="ru-RU" altLang="ru-RU" b="1"/>
              <a:t>  для обмена данными среды </a:t>
            </a:r>
            <a:r>
              <a:rPr lang="uk-UA" altLang="ru-RU" b="1"/>
              <a:t>.</a:t>
            </a:r>
            <a:r>
              <a:rPr lang="ru-RU" altLang="ru-RU" b="1"/>
              <a:t>NET и  развития  сетевых служб .</a:t>
            </a:r>
            <a:r>
              <a:rPr lang="en-US" altLang="ru-RU" b="1"/>
              <a:t>Net Remoting</a:t>
            </a:r>
            <a:r>
              <a:rPr lang="ru-RU" altLang="ru-RU" b="1"/>
              <a:t>;</a:t>
            </a:r>
          </a:p>
          <a:p>
            <a:pPr>
              <a:buFontTx/>
              <a:buChar char="-"/>
            </a:pPr>
            <a:endParaRPr lang="ru-RU" altLang="ru-RU" b="1"/>
          </a:p>
          <a:p>
            <a:pPr>
              <a:buFontTx/>
              <a:buChar char="-"/>
            </a:pPr>
            <a:r>
              <a:rPr lang="ru-RU" altLang="ru-RU" b="1">
                <a:solidFill>
                  <a:srgbClr val="00B0F0"/>
                </a:solidFill>
              </a:rPr>
              <a:t>UDDI</a:t>
            </a:r>
            <a:r>
              <a:rPr lang="ru-RU" altLang="ru-RU" b="1"/>
              <a:t> (Universal Description, Discovery and Integration</a:t>
            </a:r>
            <a:r>
              <a:rPr lang="en-US" altLang="ru-RU" b="1"/>
              <a:t>) </a:t>
            </a:r>
            <a:r>
              <a:rPr lang="ru-RU" altLang="ru-RU" b="1"/>
              <a:t>для регистрации,  описания,  хранения, поиска  в реестре;</a:t>
            </a:r>
          </a:p>
          <a:p>
            <a:endParaRPr lang="ru-RU" altLang="ru-RU" b="1"/>
          </a:p>
          <a:p>
            <a:pPr>
              <a:buFontTx/>
              <a:buChar char="-"/>
            </a:pPr>
            <a:r>
              <a:rPr lang="ru-RU" altLang="ru-RU" b="1">
                <a:solidFill>
                  <a:srgbClr val="00B0F0"/>
                </a:solidFill>
              </a:rPr>
              <a:t>- BPMN</a:t>
            </a:r>
            <a:r>
              <a:rPr lang="ru-RU" altLang="ru-RU" b="1"/>
              <a:t> графический язык для нотации прикладных и бизнес-процессов</a:t>
            </a:r>
            <a:r>
              <a:rPr lang="ru-RU" altLang="ru-RU"/>
              <a:t> </a:t>
            </a:r>
            <a:r>
              <a:rPr lang="ru-RU" altLang="ru-RU" b="1"/>
              <a:t> типа UML;</a:t>
            </a:r>
            <a:r>
              <a:rPr lang="ru-RU" altLang="ru-RU"/>
              <a:t> </a:t>
            </a:r>
            <a:r>
              <a:rPr lang="ru-RU" altLang="ru-RU" b="1">
                <a:solidFill>
                  <a:srgbClr val="00B0F0"/>
                </a:solidFill>
              </a:rPr>
              <a:t>BPEL </a:t>
            </a:r>
            <a:r>
              <a:rPr lang="ru-RU" altLang="ru-RU" b="1"/>
              <a:t>язык описания бизнес процессов; </a:t>
            </a:r>
          </a:p>
          <a:p>
            <a:pPr>
              <a:buFontTx/>
              <a:buChar char="-"/>
            </a:pPr>
            <a:endParaRPr lang="ru-RU" altLang="ru-RU" b="1"/>
          </a:p>
          <a:p>
            <a:pPr>
              <a:buFontTx/>
              <a:buChar char="-"/>
            </a:pPr>
            <a:r>
              <a:rPr lang="ru-RU" altLang="ru-RU" b="1">
                <a:solidFill>
                  <a:srgbClr val="00B0F0"/>
                </a:solidFill>
              </a:rPr>
              <a:t>SOA (Service-oriented Architecture)</a:t>
            </a:r>
            <a:r>
              <a:rPr lang="ru-RU" altLang="ru-RU" b="1"/>
              <a:t> модель  сервисно-ориентированной архитектуры программных систем;</a:t>
            </a:r>
          </a:p>
          <a:p>
            <a:pPr>
              <a:buFontTx/>
              <a:buChar char="-"/>
            </a:pPr>
            <a:endParaRPr lang="ru-RU" altLang="ru-RU" b="1">
              <a:solidFill>
                <a:srgbClr val="00B0F0"/>
              </a:solidFill>
            </a:endParaRPr>
          </a:p>
          <a:p>
            <a:r>
              <a:rPr lang="ru-RU" altLang="ru-RU" b="1">
                <a:solidFill>
                  <a:srgbClr val="00B0F0"/>
                </a:solidFill>
              </a:rPr>
              <a:t>- SCA (Service-Component Architecture)</a:t>
            </a:r>
            <a:r>
              <a:rPr lang="ru-RU" altLang="ru-RU" b="1"/>
              <a:t> модель создания сложных систем на основе сервисов и компонентов;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284413" y="-6350"/>
            <a:ext cx="58245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/>
              <a:t>Средства для описания Веб-систем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56A-5448-4CF4-9BC5-126527C834A3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0"/>
            <a:ext cx="9144000" cy="705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B0F0"/>
                </a:solidFill>
              </a:rPr>
              <a:t>      </a:t>
            </a:r>
            <a:r>
              <a:rPr lang="ru-RU" altLang="ru-RU" b="1"/>
              <a:t>Продолжение</a:t>
            </a:r>
          </a:p>
          <a:p>
            <a:r>
              <a:rPr lang="ru-RU" altLang="ru-RU" b="1">
                <a:solidFill>
                  <a:srgbClr val="00B0F0"/>
                </a:solidFill>
              </a:rPr>
              <a:t>- XML</a:t>
            </a:r>
            <a:r>
              <a:rPr lang="ru-RU" altLang="ru-RU" b="1">
                <a:solidFill>
                  <a:schemeClr val="folHlink"/>
                </a:solidFill>
              </a:rPr>
              <a:t> </a:t>
            </a:r>
            <a:r>
              <a:rPr lang="ru-RU" altLang="ru-RU" b="1"/>
              <a:t>  язык  разметки,  описания структуры и способов взаимодействия компонентов;</a:t>
            </a:r>
          </a:p>
          <a:p>
            <a:pPr>
              <a:buFontTx/>
              <a:buChar char="-"/>
            </a:pPr>
            <a:endParaRPr lang="ru-RU" altLang="ru-RU" b="1"/>
          </a:p>
          <a:p>
            <a:r>
              <a:rPr lang="ru-RU" altLang="ru-RU" b="1">
                <a:solidFill>
                  <a:srgbClr val="00B0F0"/>
                </a:solidFill>
              </a:rPr>
              <a:t> </a:t>
            </a:r>
            <a:r>
              <a:rPr lang="en-US" altLang="ru-RU" b="1">
                <a:solidFill>
                  <a:srgbClr val="00B0F0"/>
                </a:solidFill>
              </a:rPr>
              <a:t>-</a:t>
            </a:r>
            <a:r>
              <a:rPr lang="ru-RU" altLang="ru-RU" b="1">
                <a:solidFill>
                  <a:srgbClr val="00B0F0"/>
                </a:solidFill>
              </a:rPr>
              <a:t> HTML</a:t>
            </a:r>
            <a:r>
              <a:rPr lang="ru-RU" altLang="ru-RU" b="1">
                <a:solidFill>
                  <a:schemeClr val="folHlink"/>
                </a:solidFill>
              </a:rPr>
              <a:t> </a:t>
            </a:r>
            <a:r>
              <a:rPr lang="uk-UA" altLang="ru-RU" b="1"/>
              <a:t>язык разметки документов и </a:t>
            </a:r>
            <a:r>
              <a:rPr lang="ru-RU" altLang="ru-RU" b="1"/>
              <a:t>гипертекстов для любых   Web </a:t>
            </a:r>
            <a:r>
              <a:rPr lang="uk-UA" altLang="ru-RU" b="1"/>
              <a:t>браузеров и</a:t>
            </a:r>
            <a:r>
              <a:rPr lang="ru-RU" altLang="ru-RU" b="1"/>
              <a:t> редакторлв.</a:t>
            </a:r>
          </a:p>
          <a:p>
            <a:endParaRPr lang="ru-RU" altLang="ru-RU" b="1"/>
          </a:p>
          <a:p>
            <a:r>
              <a:rPr lang="ru-RU" altLang="ko-KR" b="1"/>
              <a:t> </a:t>
            </a:r>
            <a:r>
              <a:rPr lang="en-US" altLang="ru-RU" b="1">
                <a:solidFill>
                  <a:srgbClr val="00B0F0"/>
                </a:solidFill>
              </a:rPr>
              <a:t>-</a:t>
            </a:r>
            <a:r>
              <a:rPr lang="ru-RU" altLang="ru-RU" b="1">
                <a:solidFill>
                  <a:srgbClr val="00B0F0"/>
                </a:solidFill>
              </a:rPr>
              <a:t> </a:t>
            </a:r>
            <a:r>
              <a:rPr lang="ru-RU" altLang="ko-KR" b="1">
                <a:solidFill>
                  <a:srgbClr val="00B0F0"/>
                </a:solidFill>
              </a:rPr>
              <a:t>MathML </a:t>
            </a:r>
            <a:r>
              <a:rPr lang="ru-RU" altLang="ko-KR" b="1"/>
              <a:t>(Mathematical Markup Language)  — язык математических формул на основе </a:t>
            </a:r>
            <a:r>
              <a:rPr lang="ru-RU" altLang="ru-RU" b="1">
                <a:solidFill>
                  <a:srgbClr val="00B0F0"/>
                </a:solidFill>
              </a:rPr>
              <a:t>XML</a:t>
            </a:r>
            <a:r>
              <a:rPr lang="ru-RU" altLang="ko-KR" b="1"/>
              <a:t>;</a:t>
            </a:r>
            <a:r>
              <a:rPr lang="ru-RU" altLang="ko-KR"/>
              <a:t> </a:t>
            </a:r>
          </a:p>
          <a:p>
            <a:endParaRPr lang="ru-RU" altLang="ko-KR"/>
          </a:p>
          <a:p>
            <a:r>
              <a:rPr lang="ru-RU" altLang="ko-KR" b="1">
                <a:solidFill>
                  <a:schemeClr val="folHlink"/>
                </a:solidFill>
              </a:rPr>
              <a:t> </a:t>
            </a:r>
            <a:r>
              <a:rPr lang="ru-RU" altLang="ko-KR" b="1">
                <a:solidFill>
                  <a:srgbClr val="00B0F0"/>
                </a:solidFill>
              </a:rPr>
              <a:t>- SVG</a:t>
            </a:r>
            <a:r>
              <a:rPr lang="ru-RU" altLang="ko-KR" b="1"/>
              <a:t> (Scalable Vector Graphics) — язык </a:t>
            </a:r>
            <a:r>
              <a:rPr lang="uk-UA" altLang="ko-KR" b="1"/>
              <a:t>масштабируемой </a:t>
            </a:r>
            <a:r>
              <a:rPr lang="ru-RU" altLang="ko-KR" b="1"/>
              <a:t>векторной графики в  формате </a:t>
            </a:r>
            <a:r>
              <a:rPr lang="ru-RU" altLang="ko-KR" b="1">
                <a:solidFill>
                  <a:schemeClr val="accent2"/>
                </a:solidFill>
              </a:rPr>
              <a:t>XML</a:t>
            </a:r>
            <a:r>
              <a:rPr lang="ru-RU" altLang="ko-KR" b="1"/>
              <a:t>;</a:t>
            </a:r>
            <a:r>
              <a:rPr lang="ru-RU" altLang="ko-KR"/>
              <a:t> </a:t>
            </a:r>
          </a:p>
          <a:p>
            <a:endParaRPr lang="uk-UA" altLang="ko-KR" b="1"/>
          </a:p>
          <a:p>
            <a:r>
              <a:rPr lang="en-US" altLang="ko-KR" b="1">
                <a:ea typeface="굴림" charset="-127"/>
              </a:rPr>
              <a:t> </a:t>
            </a:r>
            <a:r>
              <a:rPr lang="en-US" altLang="ko-KR" b="1">
                <a:solidFill>
                  <a:srgbClr val="00B0F0"/>
                </a:solidFill>
                <a:ea typeface="굴림" charset="-127"/>
              </a:rPr>
              <a:t>- X</a:t>
            </a:r>
            <a:r>
              <a:rPr lang="ru-RU" altLang="ru-RU" b="1">
                <a:solidFill>
                  <a:srgbClr val="00B0F0"/>
                </a:solidFill>
              </a:rPr>
              <a:t>HTML </a:t>
            </a:r>
            <a:r>
              <a:rPr lang="uk-UA" altLang="ko-KR" b="1"/>
              <a:t>(</a:t>
            </a:r>
            <a:r>
              <a:rPr lang="en-US" altLang="ko-KR" b="1">
                <a:ea typeface="굴림" charset="-127"/>
              </a:rPr>
              <a:t>Extensible Hypertext Markup Language</a:t>
            </a:r>
            <a:r>
              <a:rPr lang="uk-UA" altLang="ko-KR" b="1"/>
              <a:t>) </a:t>
            </a:r>
            <a:r>
              <a:rPr lang="ru-RU" altLang="ko-KR" b="1"/>
              <a:t>– язык, который </a:t>
            </a:r>
            <a:r>
              <a:rPr lang="uk-UA" altLang="ko-KR" b="1"/>
              <a:t> воспроизводит возможности языка HTML;</a:t>
            </a:r>
          </a:p>
          <a:p>
            <a:endParaRPr lang="uk-UA" altLang="ko-KR" b="1"/>
          </a:p>
          <a:p>
            <a:r>
              <a:rPr lang="ru-RU" altLang="ru-RU" b="1">
                <a:solidFill>
                  <a:srgbClr val="00B0F0"/>
                </a:solidFill>
              </a:rPr>
              <a:t>  - </a:t>
            </a:r>
            <a:r>
              <a:rPr lang="en-US" altLang="ru-RU" b="1">
                <a:solidFill>
                  <a:srgbClr val="00B0F0"/>
                </a:solidFill>
              </a:rPr>
              <a:t>IContact </a:t>
            </a:r>
            <a:r>
              <a:rPr lang="en-US" altLang="ru-RU" b="1"/>
              <a:t>WCF</a:t>
            </a:r>
            <a:r>
              <a:rPr lang="ru-RU" altLang="ru-RU" b="1"/>
              <a:t> сервисы</a:t>
            </a:r>
            <a:r>
              <a:rPr lang="en-US" altLang="ru-RU" b="1"/>
              <a:t> MS.Net</a:t>
            </a:r>
            <a:r>
              <a:rPr lang="ru-RU" altLang="ru-RU" b="1"/>
              <a:t>  для обмена данными в среде </a:t>
            </a:r>
            <a:r>
              <a:rPr lang="uk-UA" altLang="ru-RU" b="1"/>
              <a:t>.</a:t>
            </a:r>
            <a:r>
              <a:rPr lang="ru-RU" altLang="ru-RU" b="1"/>
              <a:t>NET, как  развитием  сетевых служб, .</a:t>
            </a:r>
            <a:r>
              <a:rPr lang="en-US" altLang="ru-RU" b="1"/>
              <a:t>Net Remoting</a:t>
            </a:r>
            <a:r>
              <a:rPr lang="ru-RU" altLang="ru-RU" b="1"/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ru-RU" altLang="ru-RU" sz="18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DB1A-4E24-4FD3-9C5B-E64B6AF046B8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395288" y="0"/>
            <a:ext cx="81708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 b="1"/>
              <a:t>Сервисно-ориентированная архитектура (</a:t>
            </a:r>
            <a:r>
              <a:rPr lang="en-US" altLang="ru-RU" sz="2800" b="1"/>
              <a:t>SOA)</a:t>
            </a:r>
            <a:endParaRPr lang="ru-RU" altLang="ru-RU" sz="2800" b="1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839788"/>
            <a:ext cx="91440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2000" b="1">
                <a:solidFill>
                  <a:schemeClr val="accent2"/>
                </a:solidFill>
              </a:rPr>
              <a:t> </a:t>
            </a:r>
            <a:r>
              <a:rPr lang="ru-RU" altLang="ru-RU" b="1">
                <a:solidFill>
                  <a:schemeClr val="accent2"/>
                </a:solidFill>
              </a:rPr>
              <a:t>Модель SOA </a:t>
            </a:r>
            <a:r>
              <a:rPr lang="uk-UA" altLang="ru-RU" b="1"/>
              <a:t>– </a:t>
            </a:r>
            <a:r>
              <a:rPr lang="ru-RU" altLang="ru-RU" b="1"/>
              <a:t>это набор принципов и средств создания системного ПО  и прикладных программных систем (ПС) из совместимых и унифицированных сервисов. </a:t>
            </a:r>
          </a:p>
          <a:p>
            <a:endParaRPr lang="ru-RU" altLang="ru-RU" b="1"/>
          </a:p>
          <a:p>
            <a:r>
              <a:rPr lang="ru-RU" altLang="ru-RU" b="1"/>
              <a:t>К принципам </a:t>
            </a:r>
            <a:r>
              <a:rPr lang="ru-RU" altLang="ru-RU" b="1">
                <a:solidFill>
                  <a:schemeClr val="accent2"/>
                </a:solidFill>
              </a:rPr>
              <a:t>SOA </a:t>
            </a:r>
            <a:r>
              <a:rPr lang="ru-RU" altLang="ru-RU" b="1"/>
              <a:t>относятся:</a:t>
            </a:r>
          </a:p>
          <a:p>
            <a:r>
              <a:rPr lang="ru-RU" altLang="ru-RU" b="1"/>
              <a:t>- независимость  сервисов от вычислительной платформы и ЯП; </a:t>
            </a:r>
          </a:p>
          <a:p>
            <a:pPr>
              <a:buFontTx/>
              <a:buChar char="-"/>
            </a:pPr>
            <a:r>
              <a:rPr lang="ru-RU" altLang="ru-RU" b="1"/>
              <a:t>  единообразность интерфейса при построении Веб-систем. </a:t>
            </a:r>
          </a:p>
          <a:p>
            <a:r>
              <a:rPr lang="ru-RU" altLang="ru-RU" b="1"/>
              <a:t>     </a:t>
            </a:r>
          </a:p>
          <a:p>
            <a:r>
              <a:rPr lang="ru-RU" altLang="ru-RU" b="1"/>
              <a:t> К средствам работы с  сервисом относятся:</a:t>
            </a:r>
          </a:p>
          <a:p>
            <a:r>
              <a:rPr lang="ru-RU" altLang="ru-RU" b="1"/>
              <a:t>- локатор сервиса (</a:t>
            </a:r>
            <a:r>
              <a:rPr lang="ru-RU" altLang="ru-RU" b="1">
                <a:solidFill>
                  <a:schemeClr val="accent2"/>
                </a:solidFill>
              </a:rPr>
              <a:t>service locator</a:t>
            </a:r>
            <a:r>
              <a:rPr lang="ru-RU" altLang="ru-RU" b="1"/>
              <a:t>) для поиска веб-сервиса;</a:t>
            </a:r>
          </a:p>
          <a:p>
            <a:r>
              <a:rPr lang="ru-RU" altLang="ru-RU" b="1"/>
              <a:t>- локатор интерфейса;</a:t>
            </a:r>
          </a:p>
          <a:p>
            <a:pPr>
              <a:buFontTx/>
              <a:buChar char="-"/>
            </a:pPr>
            <a:r>
              <a:rPr lang="ru-RU" altLang="ru-RU" b="1"/>
              <a:t>  </a:t>
            </a:r>
            <a:r>
              <a:rPr lang="en-US" altLang="ru-RU" b="1"/>
              <a:t>stub</a:t>
            </a:r>
            <a:r>
              <a:rPr lang="ru-RU" altLang="ru-RU" b="1"/>
              <a:t> для </a:t>
            </a:r>
            <a:r>
              <a:rPr lang="en-US" altLang="ru-RU" b="1"/>
              <a:t>c</a:t>
            </a:r>
            <a:r>
              <a:rPr lang="ru-RU" altLang="ru-RU" b="1"/>
              <a:t>вязи (</a:t>
            </a:r>
            <a:r>
              <a:rPr lang="ru-RU" altLang="ru-RU" b="1">
                <a:solidFill>
                  <a:schemeClr val="accent2"/>
                </a:solidFill>
              </a:rPr>
              <a:t>SOAP binding stub</a:t>
            </a:r>
            <a:r>
              <a:rPr lang="ru-RU" altLang="ru-RU" b="1"/>
              <a:t>) для  парсинга SOAP;    </a:t>
            </a:r>
          </a:p>
          <a:p>
            <a:pPr>
              <a:buFontTx/>
              <a:buChar char="-"/>
            </a:pPr>
            <a:r>
              <a:rPr lang="ru-RU" altLang="ru-RU" b="1"/>
              <a:t> интерфейс сервиса;</a:t>
            </a:r>
          </a:p>
          <a:p>
            <a:pPr>
              <a:buFontTx/>
              <a:buChar char="-"/>
            </a:pPr>
            <a:r>
              <a:rPr lang="ru-RU" altLang="ru-RU" b="1"/>
              <a:t> прокси-класс, который реализует интерфейс; </a:t>
            </a:r>
          </a:p>
          <a:p>
            <a:pPr>
              <a:buFontTx/>
              <a:buChar char="-"/>
            </a:pPr>
            <a:r>
              <a:rPr lang="ru-RU" altLang="ru-RU" b="1"/>
              <a:t>  клиентский стаб и локатор для доступа к  веб-сервисам.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4E39-1678-4F12-B776-78FA2FB6F314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/>
              <a:t> Использование сервисов</a:t>
            </a:r>
          </a:p>
        </p:txBody>
      </p:sp>
      <p:pic>
        <p:nvPicPr>
          <p:cNvPr id="9113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626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0689-B73A-4299-B8D7-566925D0DCC3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-71438"/>
            <a:ext cx="9144000" cy="599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                 </a:t>
            </a:r>
            <a:r>
              <a:rPr lang="ru-RU" altLang="ru-RU" sz="2800" b="1"/>
              <a:t> Сервисно-компонентная архитектура (SCA</a:t>
            </a:r>
            <a:r>
              <a:rPr lang="ru-RU" altLang="ru-RU" sz="2800"/>
              <a:t>)</a:t>
            </a:r>
          </a:p>
          <a:p>
            <a:endParaRPr lang="ru-RU" altLang="ru-RU" b="1"/>
          </a:p>
          <a:p>
            <a:r>
              <a:rPr lang="ru-RU" altLang="ru-RU" b="1">
                <a:solidFill>
                  <a:schemeClr val="accent2"/>
                </a:solidFill>
              </a:rPr>
              <a:t>SCA</a:t>
            </a:r>
            <a:r>
              <a:rPr lang="ru-RU" altLang="ru-RU" b="1">
                <a:solidFill>
                  <a:schemeClr val="folHlink"/>
                </a:solidFill>
              </a:rPr>
              <a:t> </a:t>
            </a:r>
            <a:r>
              <a:rPr lang="ru-RU" altLang="ru-RU" b="1"/>
              <a:t>обеспечивает доступ к готовым сервисным компонентам системы IBM </a:t>
            </a:r>
            <a:r>
              <a:rPr lang="en-US" altLang="ru-RU" b="1">
                <a:solidFill>
                  <a:schemeClr val="accent2"/>
                </a:solidFill>
              </a:rPr>
              <a:t>WebSphere</a:t>
            </a:r>
            <a:r>
              <a:rPr lang="en-US" altLang="ru-RU" b="1"/>
              <a:t> Integration Developer </a:t>
            </a:r>
            <a:r>
              <a:rPr lang="ru-RU" altLang="ru-RU" b="1"/>
              <a:t>(на платформе </a:t>
            </a:r>
            <a:r>
              <a:rPr lang="en-US" altLang="ru-RU" b="1"/>
              <a:t>Eclipse</a:t>
            </a:r>
            <a:r>
              <a:rPr lang="ru-RU" altLang="ru-RU" b="1"/>
              <a:t>) могут быть упакованы в модуль для выполнения сервиса в </a:t>
            </a:r>
            <a:r>
              <a:rPr lang="en-US" altLang="ru-RU" b="1"/>
              <a:t>WebSphere</a:t>
            </a:r>
            <a:r>
              <a:rPr lang="ru-RU" altLang="ru-RU" b="1"/>
              <a:t>.</a:t>
            </a:r>
          </a:p>
          <a:p>
            <a:endParaRPr lang="ru-RU" altLang="ru-RU" b="1"/>
          </a:p>
          <a:p>
            <a:r>
              <a:rPr lang="en-US" altLang="ru-RU" b="1"/>
              <a:t> </a:t>
            </a:r>
            <a:r>
              <a:rPr lang="en-US" altLang="ru-RU" b="1">
                <a:solidFill>
                  <a:schemeClr val="accent2"/>
                </a:solidFill>
              </a:rPr>
              <a:t>Process Server</a:t>
            </a:r>
            <a:r>
              <a:rPr lang="ru-RU" altLang="ru-RU" b="1"/>
              <a:t> – эквивалентен EAR-файлу J2EE. Подмодули </a:t>
            </a:r>
            <a:r>
              <a:rPr lang="ru-RU" altLang="ru-RU" b="1">
                <a:solidFill>
                  <a:schemeClr val="accent2"/>
                </a:solidFill>
              </a:rPr>
              <a:t>J2EE</a:t>
            </a:r>
            <a:r>
              <a:rPr lang="ru-RU" altLang="ru-RU" b="1"/>
              <a:t> упаковываются с SCA, запускают  сервис и передают данные. </a:t>
            </a:r>
            <a:r>
              <a:rPr lang="ru-RU" altLang="ru-RU" b="1">
                <a:solidFill>
                  <a:schemeClr val="accent2"/>
                </a:solidFill>
              </a:rPr>
              <a:t>SCA</a:t>
            </a:r>
            <a:r>
              <a:rPr lang="ru-RU" altLang="ru-RU" b="1"/>
              <a:t> модуль  обращается к </a:t>
            </a:r>
            <a:r>
              <a:rPr lang="en-US" altLang="ru-RU" b="1">
                <a:solidFill>
                  <a:schemeClr val="accent2"/>
                </a:solidFill>
              </a:rPr>
              <a:t>Enterprise JavaBean</a:t>
            </a:r>
            <a:r>
              <a:rPr lang="ru-RU" altLang="ru-RU" b="1">
                <a:solidFill>
                  <a:schemeClr val="folHlink"/>
                </a:solidFill>
              </a:rPr>
              <a:t>.</a:t>
            </a:r>
            <a:r>
              <a:rPr lang="ru-RU" altLang="ru-RU" b="1"/>
              <a:t> </a:t>
            </a:r>
          </a:p>
          <a:p>
            <a:endParaRPr lang="ru-RU" altLang="ru-RU" b="1"/>
          </a:p>
          <a:p>
            <a:r>
              <a:rPr lang="ru-RU" altLang="ru-RU" b="1"/>
              <a:t>Обмен данными проводится через</a:t>
            </a:r>
            <a:r>
              <a:rPr lang="ru-RU" altLang="ru-RU"/>
              <a:t> </a:t>
            </a:r>
            <a:r>
              <a:rPr lang="en-US" altLang="ru-RU" b="1">
                <a:solidFill>
                  <a:schemeClr val="accent2"/>
                </a:solidFill>
              </a:rPr>
              <a:t>SDO</a:t>
            </a:r>
            <a:r>
              <a:rPr lang="ru-RU" altLang="ru-RU"/>
              <a:t> </a:t>
            </a:r>
            <a:r>
              <a:rPr lang="ru-RU" altLang="ru-RU" b="1"/>
              <a:t>(</a:t>
            </a:r>
            <a:r>
              <a:rPr lang="en-US" altLang="ru-RU" b="1">
                <a:solidFill>
                  <a:schemeClr val="accent2"/>
                </a:solidFill>
              </a:rPr>
              <a:t>Service Data Objects</a:t>
            </a:r>
            <a:r>
              <a:rPr lang="ru-RU" altLang="ru-RU" b="1">
                <a:solidFill>
                  <a:schemeClr val="accent2"/>
                </a:solidFill>
              </a:rPr>
              <a:t>)</a:t>
            </a:r>
            <a:r>
              <a:rPr lang="ru-RU" altLang="ru-RU" b="1">
                <a:solidFill>
                  <a:schemeClr val="folHlink"/>
                </a:solidFill>
              </a:rPr>
              <a:t>,</a:t>
            </a:r>
            <a:r>
              <a:rPr lang="ru-RU" altLang="ru-RU" b="1"/>
              <a:t> </a:t>
            </a:r>
          </a:p>
          <a:p>
            <a:endParaRPr lang="ru-RU" altLang="ru-RU" b="1"/>
          </a:p>
          <a:p>
            <a:r>
              <a:rPr lang="ru-RU" altLang="ru-RU" b="1"/>
              <a:t>В </a:t>
            </a:r>
            <a:r>
              <a:rPr lang="uk-UA" altLang="ru-RU" b="1">
                <a:solidFill>
                  <a:schemeClr val="accent2"/>
                </a:solidFill>
              </a:rPr>
              <a:t>SCA </a:t>
            </a:r>
            <a:r>
              <a:rPr lang="uk-UA" altLang="ru-RU" b="1"/>
              <a:t>сервис</a:t>
            </a:r>
            <a:r>
              <a:rPr lang="ru-RU" altLang="ru-RU" b="1"/>
              <a:t>ы могут собираться </a:t>
            </a:r>
            <a:r>
              <a:rPr lang="uk-UA" altLang="ru-RU" b="1"/>
              <a:t> в различные образования (</a:t>
            </a:r>
            <a:r>
              <a:rPr lang="uk-UA" altLang="ru-RU" b="1">
                <a:solidFill>
                  <a:schemeClr val="accent2"/>
                </a:solidFill>
              </a:rPr>
              <a:t>хореографии)</a:t>
            </a:r>
            <a:r>
              <a:rPr lang="ru-RU" altLang="ru-RU" b="1"/>
              <a:t>. Они в </a:t>
            </a:r>
            <a:r>
              <a:rPr lang="uk-UA" altLang="ru-RU" b="1"/>
              <a:t>SOA созда</a:t>
            </a:r>
            <a:r>
              <a:rPr lang="ru-RU" altLang="ru-RU" b="1"/>
              <a:t>ю</a:t>
            </a:r>
            <a:r>
              <a:rPr lang="uk-UA" altLang="ru-RU" b="1"/>
              <a:t>т новые сервисы, задают их комбинации и конфигурации.</a:t>
            </a:r>
            <a:endParaRPr lang="ru-RU" alt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4C77-ED50-4A8D-91F3-5A260C969530}" type="slidenum">
              <a:rPr lang="ru-RU" altLang="ru-RU"/>
              <a:pPr/>
              <a:t>17</a:t>
            </a:fld>
            <a:endParaRPr lang="ru-RU" altLang="ru-RU"/>
          </a:p>
        </p:txBody>
      </p:sp>
      <p:pic>
        <p:nvPicPr>
          <p:cNvPr id="77827" name="Рисунок 1" descr="IBM server S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908050"/>
            <a:ext cx="910907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2312988" y="115888"/>
            <a:ext cx="451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 b="1"/>
              <a:t>Общая схема сервера </a:t>
            </a:r>
            <a:r>
              <a:rPr lang="en-US" altLang="ru-RU" b="1"/>
              <a:t>SCA IBM</a:t>
            </a:r>
            <a:endParaRPr lang="ru-RU" alt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6886-BD87-48B3-ACF8-F7164E1E9815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2312988" y="17463"/>
            <a:ext cx="4657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/>
              <a:t>Веб-сервисы и </a:t>
            </a:r>
            <a:r>
              <a:rPr lang="en-US" altLang="ru-RU" sz="3200" b="1"/>
              <a:t>ASP.NET</a:t>
            </a:r>
            <a:endParaRPr lang="ru-RU" altLang="ru-RU" sz="3200" b="1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908050"/>
            <a:ext cx="8964613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9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49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49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49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49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9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9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9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92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b="1">
                <a:solidFill>
                  <a:schemeClr val="accent2"/>
                </a:solidFill>
              </a:rPr>
              <a:t>Веб-системы </a:t>
            </a:r>
            <a:r>
              <a:rPr lang="ru-RU" altLang="ru-RU" b="1"/>
              <a:t>создаются и в  архитектуре </a:t>
            </a:r>
            <a:r>
              <a:rPr lang="ru-RU" altLang="ru-RU" b="1">
                <a:solidFill>
                  <a:schemeClr val="accent2"/>
                </a:solidFill>
              </a:rPr>
              <a:t>ASP.NET</a:t>
            </a:r>
            <a:r>
              <a:rPr lang="en-US" altLang="ru-RU" b="1"/>
              <a:t>:</a:t>
            </a:r>
            <a:r>
              <a:rPr lang="ru-RU" altLang="ru-RU" b="1"/>
              <a:t>      </a:t>
            </a:r>
          </a:p>
          <a:p>
            <a:r>
              <a:rPr lang="ru-RU" altLang="ru-RU" b="1"/>
              <a:t>    - для вызова веб-сервиса используется серверная  технология </a:t>
            </a:r>
            <a:r>
              <a:rPr lang="ru-RU" altLang="ru-RU" b="1">
                <a:solidFill>
                  <a:schemeClr val="accent2"/>
                </a:solidFill>
              </a:rPr>
              <a:t>AJAX</a:t>
            </a:r>
            <a:r>
              <a:rPr lang="ru-RU" altLang="ru-RU" b="1">
                <a:solidFill>
                  <a:srgbClr val="00B0F0"/>
                </a:solidFill>
              </a:rPr>
              <a:t>;</a:t>
            </a:r>
            <a:endParaRPr lang="ru-RU" altLang="ru-RU" b="1"/>
          </a:p>
          <a:p>
            <a:r>
              <a:rPr lang="ru-RU" altLang="ru-RU" b="1"/>
              <a:t>     - обмен данными между клиентом и сервером осуществляется в формате JSON (POST HTTP и GET HTTP). </a:t>
            </a:r>
          </a:p>
          <a:p>
            <a:endParaRPr lang="ru-RU" altLang="ru-RU" b="1"/>
          </a:p>
          <a:p>
            <a:r>
              <a:rPr lang="ru-RU" altLang="ru-RU" b="1"/>
              <a:t>     В  платформе </a:t>
            </a:r>
            <a:r>
              <a:rPr lang="ru-RU" altLang="ru-RU" b="1">
                <a:solidFill>
                  <a:schemeClr val="accent2"/>
                </a:solidFill>
              </a:rPr>
              <a:t>ASP.NET</a:t>
            </a:r>
            <a:r>
              <a:rPr lang="ru-RU" altLang="ru-RU"/>
              <a:t> </a:t>
            </a:r>
            <a:r>
              <a:rPr lang="en-US" altLang="ru-RU" b="1"/>
              <a:t>:</a:t>
            </a:r>
            <a:r>
              <a:rPr lang="ru-RU" altLang="ru-RU" b="1"/>
              <a:t> </a:t>
            </a:r>
            <a:endParaRPr lang="en-US" altLang="ru-RU" b="1"/>
          </a:p>
          <a:p>
            <a:pPr lvl="1"/>
            <a:r>
              <a:rPr lang="ru-RU" altLang="ru-RU" b="1"/>
              <a:t>- создается  файл с расширением ASMX и с атрибутом WebService (точка входа);</a:t>
            </a:r>
          </a:p>
          <a:p>
            <a:pPr lvl="1"/>
            <a:r>
              <a:rPr lang="ru-RU" altLang="ru-RU" b="1"/>
              <a:t>- в описнии класса задаются открытые методы с атрибутом  WebMethod;</a:t>
            </a:r>
          </a:p>
          <a:p>
            <a:pPr lvl="1"/>
            <a:r>
              <a:rPr lang="ru-RU" altLang="ru-RU" b="1"/>
              <a:t>- функциональность Веб-сервиса  это ASMX-файл  с  передкомпилированными сборками.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D125-9C0D-45B8-A178-A6468CE9BE5D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2312988" y="17463"/>
            <a:ext cx="3241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/>
              <a:t>Технология </a:t>
            </a:r>
            <a:r>
              <a:rPr lang="en-US" altLang="ru-RU" sz="3200" b="1"/>
              <a:t>Jasp</a:t>
            </a:r>
            <a:endParaRPr lang="ru-RU" altLang="ru-RU" sz="3200" b="1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23850" y="923925"/>
            <a:ext cx="882015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solidFill>
                  <a:schemeClr val="accent2"/>
                </a:solidFill>
              </a:rPr>
              <a:t>Jasp</a:t>
            </a:r>
            <a:r>
              <a:rPr lang="ru-RU" altLang="ru-RU" b="1"/>
              <a:t> - это библиотека для разработки Веб-систем в Microsoft.Net.</a:t>
            </a:r>
          </a:p>
          <a:p>
            <a:r>
              <a:rPr lang="ru-RU" altLang="ru-RU" b="1"/>
              <a:t>В этой платформе обеспечено:</a:t>
            </a:r>
          </a:p>
          <a:p>
            <a:r>
              <a:rPr lang="ru-RU" altLang="ru-RU" b="1"/>
              <a:t>- повторное использование компонент;</a:t>
            </a:r>
          </a:p>
          <a:p>
            <a:pPr>
              <a:buFontTx/>
              <a:buChar char="-"/>
            </a:pPr>
            <a:r>
              <a:rPr lang="ru-RU" altLang="ru-RU" b="1"/>
              <a:t> наследование элементов в серверной и клиентской частей; </a:t>
            </a:r>
          </a:p>
          <a:p>
            <a:pPr>
              <a:buFontTx/>
              <a:buChar char="-"/>
            </a:pPr>
            <a:r>
              <a:rPr lang="ru-RU" altLang="ru-RU" b="1">
                <a:solidFill>
                  <a:srgbClr val="00B0F0"/>
                </a:solidFill>
              </a:rPr>
              <a:t> </a:t>
            </a:r>
            <a:r>
              <a:rPr lang="ru-RU" altLang="ru-RU" b="1">
                <a:solidFill>
                  <a:schemeClr val="accent2"/>
                </a:solidFill>
              </a:rPr>
              <a:t>JavaSctpt, CSS</a:t>
            </a:r>
            <a:r>
              <a:rPr lang="ru-RU" altLang="ru-RU" b="1">
                <a:solidFill>
                  <a:srgbClr val="00B0F0"/>
                </a:solidFill>
              </a:rPr>
              <a:t> </a:t>
            </a:r>
            <a:r>
              <a:rPr lang="ru-RU" altLang="ru-RU" b="1"/>
              <a:t>и разметки; </a:t>
            </a:r>
          </a:p>
          <a:p>
            <a:r>
              <a:rPr lang="ru-RU" altLang="ru-RU" b="1"/>
              <a:t>- автоматическую загрузку ресурсов (синхронно или асинхронно);</a:t>
            </a:r>
          </a:p>
          <a:p>
            <a:r>
              <a:rPr lang="ru-RU" altLang="ru-RU" b="1"/>
              <a:t>- работа с JavaScript-библиотеками: jQuery, ExtJ</a:t>
            </a:r>
            <a:r>
              <a:rPr lang="en-US" altLang="ru-RU" b="1"/>
              <a:t>S</a:t>
            </a:r>
            <a:r>
              <a:rPr lang="ru-RU" altLang="ru-RU" b="1"/>
              <a:t>, Prototype и т.п.</a:t>
            </a:r>
          </a:p>
          <a:p>
            <a:r>
              <a:rPr lang="en-US" altLang="ru-RU" b="1">
                <a:solidFill>
                  <a:srgbClr val="00B0F0"/>
                </a:solidFill>
              </a:rPr>
              <a:t>     </a:t>
            </a:r>
            <a:r>
              <a:rPr lang="ru-RU" altLang="ru-RU" b="1">
                <a:solidFill>
                  <a:srgbClr val="00B0F0"/>
                </a:solidFill>
              </a:rPr>
              <a:t>Jasp</a:t>
            </a:r>
            <a:r>
              <a:rPr lang="ru-RU" altLang="ru-RU" b="1"/>
              <a:t> определяет следующие ресурсы:</a:t>
            </a:r>
            <a:r>
              <a:rPr lang="ru-RU" altLang="ru-RU" b="1">
                <a:solidFill>
                  <a:schemeClr val="accent2"/>
                </a:solidFill>
              </a:rPr>
              <a:t>CSS,</a:t>
            </a:r>
            <a:r>
              <a:rPr lang="en-US" altLang="ru-RU" b="1"/>
              <a:t> </a:t>
            </a:r>
            <a:r>
              <a:rPr lang="ru-RU" altLang="ru-RU" b="1">
                <a:solidFill>
                  <a:schemeClr val="accent2"/>
                </a:solidFill>
              </a:rPr>
              <a:t>JavaScript </a:t>
            </a:r>
            <a:r>
              <a:rPr lang="en-US" altLang="ru-RU" b="1"/>
              <a:t>– </a:t>
            </a:r>
            <a:r>
              <a:rPr lang="ru-RU" altLang="ru-RU" b="1">
                <a:solidFill>
                  <a:schemeClr val="accent2"/>
                </a:solidFill>
              </a:rPr>
              <a:t>HTML</a:t>
            </a:r>
            <a:r>
              <a:rPr lang="ru-RU" altLang="ru-RU" b="1"/>
              <a:t>и бинарные ресурсы. Группирует все CSS и JavaScript файлы в один CSS, илиJavaScript файл и добавляет специальные ссылки в HTML разметку для загрузки браузером.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9E03-A3C0-4482-A3AF-CADCB78B3143}" type="slidenum">
              <a:rPr lang="ru-RU" altLang="ru-RU"/>
              <a:pPr/>
              <a:t>2</a:t>
            </a:fld>
            <a:endParaRPr lang="ru-RU" altLang="ru-RU"/>
          </a:p>
        </p:txBody>
      </p:sp>
      <p:pic>
        <p:nvPicPr>
          <p:cNvPr id="10752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12888"/>
            <a:ext cx="903605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611188" y="0"/>
            <a:ext cx="85328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/>
              <a:t>П</a:t>
            </a:r>
            <a:r>
              <a:rPr lang="uk-UA" altLang="ru-RU" sz="3200" b="1"/>
              <a:t>роцесс  научных  исследований</a:t>
            </a:r>
            <a:endParaRPr lang="ru-RU" altLang="ru-RU" sz="3200" b="1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0" y="300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22B5-A2A7-47B8-99AC-71620B29FC52}" type="slidenum">
              <a:rPr lang="ru-RU" altLang="ru-RU"/>
              <a:pPr/>
              <a:t>20</a:t>
            </a:fld>
            <a:endParaRPr lang="ru-RU" altLang="ru-RU"/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640763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305175" y="188913"/>
            <a:ext cx="3354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b="1"/>
              <a:t>Grid</a:t>
            </a:r>
            <a:r>
              <a:rPr lang="uk-UA" altLang="ru-RU"/>
              <a:t> </a:t>
            </a:r>
            <a:r>
              <a:rPr lang="uk-UA" altLang="ru-RU" b="1"/>
              <a:t> технологии</a:t>
            </a:r>
            <a:endParaRPr lang="ru-RU" alt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46EA-EEB9-41E9-B8D0-371369024791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305175" y="188913"/>
            <a:ext cx="378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b="1"/>
              <a:t>Общая схема </a:t>
            </a:r>
            <a:r>
              <a:rPr lang="en-US" altLang="ru-RU" b="1"/>
              <a:t>Grid</a:t>
            </a:r>
            <a:endParaRPr lang="ru-RU" altLang="ru-RU" b="1"/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84213"/>
            <a:ext cx="8137525" cy="617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E789-E92D-4C87-A399-E2A2D794EBB2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971550" y="188913"/>
            <a:ext cx="612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b="1"/>
              <a:t>Структура сервисов промежуточного слоя</a:t>
            </a:r>
            <a:endParaRPr lang="ru-RU" altLang="ru-RU" b="1"/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8748713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79ED-482E-40FB-B2E1-BFEC2D1C08A1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971550" y="188913"/>
            <a:ext cx="612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b="1"/>
              <a:t>Схема доступу до ресурсов</a:t>
            </a:r>
            <a:r>
              <a:rPr lang="en-US" altLang="ru-RU" b="1"/>
              <a:t> Grid</a:t>
            </a:r>
            <a:endParaRPr lang="ru-RU" altLang="ru-RU" b="1"/>
          </a:p>
        </p:txBody>
      </p:sp>
      <p:pic>
        <p:nvPicPr>
          <p:cNvPr id="95236" name="Picture 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8604250" cy="591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03A5-7FD5-4B0A-B1FA-CCD1F9494C8A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971550" y="188913"/>
            <a:ext cx="612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b="1"/>
              <a:t>Технология создания систем в </a:t>
            </a:r>
            <a:r>
              <a:rPr lang="en-US" altLang="ru-RU" b="1"/>
              <a:t>Grid</a:t>
            </a:r>
            <a:endParaRPr lang="ru-RU" altLang="ru-RU" b="1"/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0" y="1196975"/>
          <a:ext cx="8388350" cy="584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6" name="Рисунок" r:id="rId3" imgW="6528079" imgH="5480565" progId="Word.Picture.8">
                  <p:embed/>
                </p:oleObj>
              </mc:Choice>
              <mc:Fallback>
                <p:oleObj name="Рисунок" r:id="rId3" imgW="6528079" imgH="5480565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8388350" cy="584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0B70-84B9-4910-915D-9D3DEEB3EFBE}" type="slidenum">
              <a:rPr lang="ru-RU" altLang="ru-RU"/>
              <a:pPr/>
              <a:t>25</a:t>
            </a:fld>
            <a:endParaRPr lang="ru-RU" altLang="ru-RU"/>
          </a:p>
        </p:txBody>
      </p:sp>
      <p:pic>
        <p:nvPicPr>
          <p:cNvPr id="35844" name="Picture 4" descr="c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38"/>
            <a:ext cx="9144000" cy="674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0FD6-AB76-4CA1-A33F-20E2CC856198}" type="slidenum">
              <a:rPr lang="ru-RU" altLang="ru-RU"/>
              <a:pPr/>
              <a:t>26</a:t>
            </a:fld>
            <a:endParaRPr lang="ru-RU" altLang="ru-RU"/>
          </a:p>
        </p:txBody>
      </p:sp>
      <p:pic>
        <p:nvPicPr>
          <p:cNvPr id="67588" name="Picture 4" descr="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88"/>
            <a:ext cx="9144000" cy="670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EB98-6338-4775-84B4-22CA1E086779}" type="slidenum">
              <a:rPr lang="ru-RU" altLang="ru-RU"/>
              <a:pPr/>
              <a:t>27</a:t>
            </a:fld>
            <a:endParaRPr lang="ru-RU" altLang="ru-RU"/>
          </a:p>
        </p:txBody>
      </p:sp>
      <p:pic>
        <p:nvPicPr>
          <p:cNvPr id="37892" name="Picture 4" descr="c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FBB5-D517-47F1-B1B9-27271952A409}" type="slidenum">
              <a:rPr lang="ru-RU" altLang="ru-RU"/>
              <a:pPr/>
              <a:t>28</a:t>
            </a:fld>
            <a:endParaRPr lang="ru-RU" altLang="ru-RU"/>
          </a:p>
        </p:txBody>
      </p:sp>
      <p:pic>
        <p:nvPicPr>
          <p:cNvPr id="46083" name="Picture 3" descr="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9144000" cy="679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2D7B-7451-4DE1-A653-B77679FB2AF5}" type="slidenum">
              <a:rPr lang="ru-RU" altLang="ru-RU"/>
              <a:pPr/>
              <a:t>29</a:t>
            </a:fld>
            <a:endParaRPr lang="ru-RU" altLang="ru-RU"/>
          </a:p>
        </p:txBody>
      </p:sp>
      <p:pic>
        <p:nvPicPr>
          <p:cNvPr id="64516" name="Picture 4" descr="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D862-FED4-4B50-B3D2-0505E1F74924}" type="slidenum">
              <a:rPr lang="ru-RU" altLang="ru-RU"/>
              <a:pPr/>
              <a:t>3</a:t>
            </a:fld>
            <a:endParaRPr lang="ru-RU" altLang="ru-RU"/>
          </a:p>
        </p:txBody>
      </p:sp>
      <p:pic>
        <p:nvPicPr>
          <p:cNvPr id="10240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12888"/>
            <a:ext cx="903605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611188" y="0"/>
            <a:ext cx="85328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/>
              <a:t>П</a:t>
            </a:r>
            <a:r>
              <a:rPr lang="uk-UA" altLang="ru-RU" sz="3200" b="1"/>
              <a:t>роцесс  научных  исследований</a:t>
            </a:r>
            <a:endParaRPr lang="ru-RU" altLang="ru-RU" sz="3200" b="1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0" y="300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02" name="Rectangle 102"/>
          <p:cNvSpPr>
            <a:spLocks noChangeArrowheads="1"/>
          </p:cNvSpPr>
          <p:nvPr/>
        </p:nvSpPr>
        <p:spPr bwMode="auto">
          <a:xfrm>
            <a:off x="0" y="300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02405" name="Group 5"/>
          <p:cNvGrpSpPr>
            <a:grpSpLocks noChangeAspect="1"/>
          </p:cNvGrpSpPr>
          <p:nvPr/>
        </p:nvGrpSpPr>
        <p:grpSpPr bwMode="auto">
          <a:xfrm>
            <a:off x="-74613" y="620713"/>
            <a:ext cx="9110663" cy="6257925"/>
            <a:chOff x="0" y="0"/>
            <a:chExt cx="8565" cy="9855"/>
          </a:xfrm>
        </p:grpSpPr>
        <p:sp>
          <p:nvSpPr>
            <p:cNvPr id="102501" name="AutoShape 101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565" cy="9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00" name="Line 100"/>
            <p:cNvSpPr>
              <a:spLocks noChangeShapeType="1"/>
            </p:cNvSpPr>
            <p:nvPr/>
          </p:nvSpPr>
          <p:spPr bwMode="auto">
            <a:xfrm flipV="1">
              <a:off x="1774" y="5042"/>
              <a:ext cx="0" cy="698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99" name="Arc 99"/>
            <p:cNvSpPr>
              <a:spLocks/>
            </p:cNvSpPr>
            <p:nvPr/>
          </p:nvSpPr>
          <p:spPr bwMode="auto">
            <a:xfrm>
              <a:off x="1774" y="5740"/>
              <a:ext cx="151" cy="11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4319 w 24319"/>
                <a:gd name="T1" fmla="*/ 21428 h 21600"/>
                <a:gd name="T2" fmla="*/ 0 w 24319"/>
                <a:gd name="T3" fmla="*/ 0 h 21600"/>
                <a:gd name="T4" fmla="*/ 21600 w 2431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319" h="21600" fill="none" extrusionOk="0">
                  <a:moveTo>
                    <a:pt x="24319" y="21428"/>
                  </a:moveTo>
                  <a:cubicBezTo>
                    <a:pt x="23417" y="21542"/>
                    <a:pt x="22509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4319" h="21600" stroke="0" extrusionOk="0">
                  <a:moveTo>
                    <a:pt x="24319" y="21428"/>
                  </a:moveTo>
                  <a:cubicBezTo>
                    <a:pt x="23417" y="21542"/>
                    <a:pt x="22509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98" name="Line 98"/>
            <p:cNvSpPr>
              <a:spLocks noChangeShapeType="1"/>
            </p:cNvSpPr>
            <p:nvPr/>
          </p:nvSpPr>
          <p:spPr bwMode="auto">
            <a:xfrm flipH="1">
              <a:off x="1908" y="5854"/>
              <a:ext cx="753" cy="0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97" name="Freeform 97"/>
            <p:cNvSpPr>
              <a:spLocks/>
            </p:cNvSpPr>
            <p:nvPr/>
          </p:nvSpPr>
          <p:spPr bwMode="auto">
            <a:xfrm>
              <a:off x="2444" y="5811"/>
              <a:ext cx="217" cy="86"/>
            </a:xfrm>
            <a:custGeom>
              <a:avLst/>
              <a:gdLst>
                <a:gd name="T0" fmla="*/ 217 w 217"/>
                <a:gd name="T1" fmla="*/ 43 h 86"/>
                <a:gd name="T2" fmla="*/ 0 w 217"/>
                <a:gd name="T3" fmla="*/ 86 h 86"/>
                <a:gd name="T4" fmla="*/ 0 w 217"/>
                <a:gd name="T5" fmla="*/ 0 h 86"/>
                <a:gd name="T6" fmla="*/ 217 w 217"/>
                <a:gd name="T7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" h="86">
                  <a:moveTo>
                    <a:pt x="217" y="43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217" y="43"/>
                  </a:lnTo>
                  <a:close/>
                </a:path>
              </a:pathLst>
            </a:custGeom>
            <a:solidFill>
              <a:srgbClr val="FF0000"/>
            </a:solidFill>
            <a:ln w="2095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96" name="Line 96"/>
            <p:cNvSpPr>
              <a:spLocks noChangeShapeType="1"/>
            </p:cNvSpPr>
            <p:nvPr/>
          </p:nvSpPr>
          <p:spPr bwMode="auto">
            <a:xfrm flipH="1">
              <a:off x="5305" y="3119"/>
              <a:ext cx="2093" cy="0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95" name="Arc 95"/>
            <p:cNvSpPr>
              <a:spLocks/>
            </p:cNvSpPr>
            <p:nvPr/>
          </p:nvSpPr>
          <p:spPr bwMode="auto">
            <a:xfrm>
              <a:off x="7398" y="2991"/>
              <a:ext cx="134" cy="128"/>
            </a:xfrm>
            <a:custGeom>
              <a:avLst/>
              <a:gdLst>
                <a:gd name="G0" fmla="+- 0 0 0"/>
                <a:gd name="G1" fmla="+- 2643 0 0"/>
                <a:gd name="G2" fmla="+- 21600 0 0"/>
                <a:gd name="T0" fmla="*/ 21438 w 21600"/>
                <a:gd name="T1" fmla="*/ 0 h 24243"/>
                <a:gd name="T2" fmla="*/ 0 w 21600"/>
                <a:gd name="T3" fmla="*/ 24243 h 24243"/>
                <a:gd name="T4" fmla="*/ 0 w 21600"/>
                <a:gd name="T5" fmla="*/ 2643 h 24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243" fill="none" extrusionOk="0">
                  <a:moveTo>
                    <a:pt x="21437" y="0"/>
                  </a:moveTo>
                  <a:cubicBezTo>
                    <a:pt x="21545" y="876"/>
                    <a:pt x="21600" y="1759"/>
                    <a:pt x="21600" y="2643"/>
                  </a:cubicBezTo>
                  <a:cubicBezTo>
                    <a:pt x="21600" y="14572"/>
                    <a:pt x="11929" y="24242"/>
                    <a:pt x="0" y="24243"/>
                  </a:cubicBezTo>
                </a:path>
                <a:path w="21600" h="24243" stroke="0" extrusionOk="0">
                  <a:moveTo>
                    <a:pt x="21437" y="0"/>
                  </a:moveTo>
                  <a:cubicBezTo>
                    <a:pt x="21545" y="876"/>
                    <a:pt x="21600" y="1759"/>
                    <a:pt x="21600" y="2643"/>
                  </a:cubicBezTo>
                  <a:cubicBezTo>
                    <a:pt x="21600" y="14572"/>
                    <a:pt x="11929" y="24242"/>
                    <a:pt x="0" y="24243"/>
                  </a:cubicBezTo>
                  <a:lnTo>
                    <a:pt x="0" y="2643"/>
                  </a:lnTo>
                  <a:close/>
                </a:path>
              </a:pathLst>
            </a:cu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94" name="Line 94"/>
            <p:cNvSpPr>
              <a:spLocks noChangeShapeType="1"/>
            </p:cNvSpPr>
            <p:nvPr/>
          </p:nvSpPr>
          <p:spPr bwMode="auto">
            <a:xfrm>
              <a:off x="7531" y="114"/>
              <a:ext cx="0" cy="2891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93" name="Arc 93"/>
            <p:cNvSpPr>
              <a:spLocks/>
            </p:cNvSpPr>
            <p:nvPr/>
          </p:nvSpPr>
          <p:spPr bwMode="auto">
            <a:xfrm>
              <a:off x="7381" y="0"/>
              <a:ext cx="150" cy="114"/>
            </a:xfrm>
            <a:custGeom>
              <a:avLst/>
              <a:gdLst>
                <a:gd name="G0" fmla="+- 2729 0 0"/>
                <a:gd name="G1" fmla="+- 21600 0 0"/>
                <a:gd name="G2" fmla="+- 21600 0 0"/>
                <a:gd name="T0" fmla="*/ 0 w 24329"/>
                <a:gd name="T1" fmla="*/ 173 h 21600"/>
                <a:gd name="T2" fmla="*/ 24329 w 24329"/>
                <a:gd name="T3" fmla="*/ 21600 h 21600"/>
                <a:gd name="T4" fmla="*/ 2729 w 2432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329" h="21600" fill="none" extrusionOk="0">
                  <a:moveTo>
                    <a:pt x="0" y="173"/>
                  </a:moveTo>
                  <a:cubicBezTo>
                    <a:pt x="905" y="57"/>
                    <a:pt x="1816" y="-1"/>
                    <a:pt x="2729" y="0"/>
                  </a:cubicBezTo>
                  <a:cubicBezTo>
                    <a:pt x="14658" y="0"/>
                    <a:pt x="24329" y="9670"/>
                    <a:pt x="24329" y="21600"/>
                  </a:cubicBezTo>
                </a:path>
                <a:path w="24329" h="21600" stroke="0" extrusionOk="0">
                  <a:moveTo>
                    <a:pt x="0" y="173"/>
                  </a:moveTo>
                  <a:cubicBezTo>
                    <a:pt x="905" y="57"/>
                    <a:pt x="1816" y="-1"/>
                    <a:pt x="2729" y="0"/>
                  </a:cubicBezTo>
                  <a:cubicBezTo>
                    <a:pt x="14658" y="0"/>
                    <a:pt x="24329" y="9670"/>
                    <a:pt x="24329" y="21600"/>
                  </a:cubicBezTo>
                  <a:lnTo>
                    <a:pt x="2729" y="21600"/>
                  </a:lnTo>
                  <a:close/>
                </a:path>
              </a:pathLst>
            </a:cu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92" name="Line 92"/>
            <p:cNvSpPr>
              <a:spLocks noChangeShapeType="1"/>
            </p:cNvSpPr>
            <p:nvPr/>
          </p:nvSpPr>
          <p:spPr bwMode="auto">
            <a:xfrm>
              <a:off x="4870" y="0"/>
              <a:ext cx="2528" cy="0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91" name="Arc 91"/>
            <p:cNvSpPr>
              <a:spLocks/>
            </p:cNvSpPr>
            <p:nvPr/>
          </p:nvSpPr>
          <p:spPr bwMode="auto">
            <a:xfrm>
              <a:off x="4736" y="0"/>
              <a:ext cx="134" cy="12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1 w 21600"/>
                <a:gd name="T1" fmla="*/ 24233 h 24233"/>
                <a:gd name="T2" fmla="*/ 21600 w 21600"/>
                <a:gd name="T3" fmla="*/ 0 h 24233"/>
                <a:gd name="T4" fmla="*/ 21600 w 21600"/>
                <a:gd name="T5" fmla="*/ 21600 h 24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233" fill="none" extrusionOk="0">
                  <a:moveTo>
                    <a:pt x="161" y="24232"/>
                  </a:moveTo>
                  <a:cubicBezTo>
                    <a:pt x="53" y="23359"/>
                    <a:pt x="0" y="22480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4233" stroke="0" extrusionOk="0">
                  <a:moveTo>
                    <a:pt x="161" y="24232"/>
                  </a:moveTo>
                  <a:cubicBezTo>
                    <a:pt x="53" y="23359"/>
                    <a:pt x="0" y="22480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90" name="Line 90"/>
            <p:cNvSpPr>
              <a:spLocks noChangeShapeType="1"/>
            </p:cNvSpPr>
            <p:nvPr/>
          </p:nvSpPr>
          <p:spPr bwMode="auto">
            <a:xfrm flipV="1">
              <a:off x="4736" y="114"/>
              <a:ext cx="0" cy="228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89" name="Freeform 89"/>
            <p:cNvSpPr>
              <a:spLocks/>
            </p:cNvSpPr>
            <p:nvPr/>
          </p:nvSpPr>
          <p:spPr bwMode="auto">
            <a:xfrm>
              <a:off x="4686" y="157"/>
              <a:ext cx="101" cy="185"/>
            </a:xfrm>
            <a:custGeom>
              <a:avLst/>
              <a:gdLst>
                <a:gd name="T0" fmla="*/ 50 w 101"/>
                <a:gd name="T1" fmla="*/ 185 h 185"/>
                <a:gd name="T2" fmla="*/ 0 w 101"/>
                <a:gd name="T3" fmla="*/ 0 h 185"/>
                <a:gd name="T4" fmla="*/ 101 w 101"/>
                <a:gd name="T5" fmla="*/ 0 h 185"/>
                <a:gd name="T6" fmla="*/ 50 w 101"/>
                <a:gd name="T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185">
                  <a:moveTo>
                    <a:pt x="50" y="185"/>
                  </a:moveTo>
                  <a:lnTo>
                    <a:pt x="0" y="0"/>
                  </a:lnTo>
                  <a:lnTo>
                    <a:pt x="101" y="0"/>
                  </a:lnTo>
                  <a:lnTo>
                    <a:pt x="50" y="185"/>
                  </a:lnTo>
                  <a:close/>
                </a:path>
              </a:pathLst>
            </a:custGeom>
            <a:solidFill>
              <a:srgbClr val="FF0000"/>
            </a:solidFill>
            <a:ln w="2095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88" name="Rectangle 88"/>
            <p:cNvSpPr>
              <a:spLocks noChangeArrowheads="1"/>
            </p:cNvSpPr>
            <p:nvPr/>
          </p:nvSpPr>
          <p:spPr bwMode="auto">
            <a:xfrm>
              <a:off x="5659" y="2905"/>
              <a:ext cx="80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 sz="700">
                  <a:solidFill>
                    <a:srgbClr val="000000"/>
                  </a:solidFill>
                  <a:ea typeface="Batang" charset="-127"/>
                  <a:cs typeface="Arial Unicode MS" panose="020B0604020202020204" pitchFamily="34" charset="-128"/>
                </a:rPr>
                <a:t>[є </a:t>
              </a:r>
              <a:r>
                <a:rPr lang="en-US" altLang="ko-KR" sz="700">
                  <a:solidFill>
                    <a:srgbClr val="000000"/>
                  </a:solidFill>
                  <a:latin typeface="Arial Unicode MS" panose="020B0604020202020204" pitchFamily="34" charset="-128"/>
                  <a:ea typeface="Batang" charset="-127"/>
                  <a:cs typeface="Arial Unicode MS" panose="020B0604020202020204" pitchFamily="34" charset="-128"/>
                </a:rPr>
                <a:t>непояснен</a:t>
              </a:r>
              <a:r>
                <a:rPr lang="en-US" altLang="ko-KR" sz="700">
                  <a:solidFill>
                    <a:srgbClr val="000000"/>
                  </a:solidFill>
                  <a:ea typeface="Batang" charset="-127"/>
                  <a:cs typeface="Arial Unicode MS" panose="020B0604020202020204" pitchFamily="34" charset="-128"/>
                </a:rPr>
                <a:t>і </a:t>
              </a:r>
              <a:r>
                <a:rPr lang="en-US" altLang="ko-KR" sz="700">
                  <a:solidFill>
                    <a:srgbClr val="000000"/>
                  </a:solidFill>
                  <a:latin typeface="Arial Unicode MS" panose="020B0604020202020204" pitchFamily="34" charset="-128"/>
                  <a:ea typeface="Batang" charset="-127"/>
                  <a:cs typeface="Arial Unicode MS" panose="020B0604020202020204" pitchFamily="34" charset="-128"/>
                </a:rPr>
                <a:t>факти</a:t>
              </a:r>
              <a:r>
                <a:rPr lang="en-US" altLang="ko-KR" sz="700">
                  <a:solidFill>
                    <a:srgbClr val="000000"/>
                  </a:solidFill>
                  <a:ea typeface="Batang" charset="-127"/>
                  <a:cs typeface="Arial Unicode MS" panose="020B0604020202020204" pitchFamily="34" charset="-128"/>
                </a:rPr>
                <a:t>]</a:t>
              </a:r>
              <a:endParaRPr lang="en-US" altLang="ko-KR">
                <a:ea typeface="Batang" charset="-127"/>
                <a:cs typeface="Arial Unicode MS" panose="020B0604020202020204" pitchFamily="34" charset="-128"/>
              </a:endParaRPr>
            </a:p>
          </p:txBody>
        </p:sp>
        <p:sp>
          <p:nvSpPr>
            <p:cNvPr id="102487" name="Line 87"/>
            <p:cNvSpPr>
              <a:spLocks noChangeShapeType="1"/>
            </p:cNvSpPr>
            <p:nvPr/>
          </p:nvSpPr>
          <p:spPr bwMode="auto">
            <a:xfrm>
              <a:off x="3548" y="6381"/>
              <a:ext cx="0" cy="313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86" name="Freeform 86"/>
            <p:cNvSpPr>
              <a:spLocks/>
            </p:cNvSpPr>
            <p:nvPr/>
          </p:nvSpPr>
          <p:spPr bwMode="auto">
            <a:xfrm>
              <a:off x="3498" y="6495"/>
              <a:ext cx="100" cy="199"/>
            </a:xfrm>
            <a:custGeom>
              <a:avLst/>
              <a:gdLst>
                <a:gd name="T0" fmla="*/ 50 w 100"/>
                <a:gd name="T1" fmla="*/ 199 h 199"/>
                <a:gd name="T2" fmla="*/ 0 w 100"/>
                <a:gd name="T3" fmla="*/ 0 h 199"/>
                <a:gd name="T4" fmla="*/ 100 w 100"/>
                <a:gd name="T5" fmla="*/ 0 h 199"/>
                <a:gd name="T6" fmla="*/ 50 w 100"/>
                <a:gd name="T7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99">
                  <a:moveTo>
                    <a:pt x="50" y="199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50" y="199"/>
                  </a:lnTo>
                  <a:close/>
                </a:path>
              </a:pathLst>
            </a:custGeom>
            <a:solidFill>
              <a:srgbClr val="FF0000"/>
            </a:solidFill>
            <a:ln w="2095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85" name="Line 85"/>
            <p:cNvSpPr>
              <a:spLocks noChangeShapeType="1"/>
            </p:cNvSpPr>
            <p:nvPr/>
          </p:nvSpPr>
          <p:spPr bwMode="auto">
            <a:xfrm>
              <a:off x="4669" y="997"/>
              <a:ext cx="0" cy="442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84" name="Freeform 84"/>
            <p:cNvSpPr>
              <a:spLocks/>
            </p:cNvSpPr>
            <p:nvPr/>
          </p:nvSpPr>
          <p:spPr bwMode="auto">
            <a:xfrm>
              <a:off x="4619" y="1239"/>
              <a:ext cx="101" cy="200"/>
            </a:xfrm>
            <a:custGeom>
              <a:avLst/>
              <a:gdLst>
                <a:gd name="T0" fmla="*/ 50 w 101"/>
                <a:gd name="T1" fmla="*/ 200 h 200"/>
                <a:gd name="T2" fmla="*/ 0 w 101"/>
                <a:gd name="T3" fmla="*/ 0 h 200"/>
                <a:gd name="T4" fmla="*/ 101 w 101"/>
                <a:gd name="T5" fmla="*/ 0 h 200"/>
                <a:gd name="T6" fmla="*/ 50 w 101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200">
                  <a:moveTo>
                    <a:pt x="50" y="200"/>
                  </a:moveTo>
                  <a:lnTo>
                    <a:pt x="0" y="0"/>
                  </a:lnTo>
                  <a:lnTo>
                    <a:pt x="101" y="0"/>
                  </a:lnTo>
                  <a:lnTo>
                    <a:pt x="50" y="200"/>
                  </a:lnTo>
                  <a:close/>
                </a:path>
              </a:pathLst>
            </a:custGeom>
            <a:solidFill>
              <a:srgbClr val="FF0000"/>
            </a:solidFill>
            <a:ln w="2095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83" name="Line 83"/>
            <p:cNvSpPr>
              <a:spLocks noChangeShapeType="1"/>
            </p:cNvSpPr>
            <p:nvPr/>
          </p:nvSpPr>
          <p:spPr bwMode="auto">
            <a:xfrm>
              <a:off x="4787" y="2336"/>
              <a:ext cx="0" cy="498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82" name="Freeform 82"/>
            <p:cNvSpPr>
              <a:spLocks/>
            </p:cNvSpPr>
            <p:nvPr/>
          </p:nvSpPr>
          <p:spPr bwMode="auto">
            <a:xfrm>
              <a:off x="4736" y="2649"/>
              <a:ext cx="101" cy="185"/>
            </a:xfrm>
            <a:custGeom>
              <a:avLst/>
              <a:gdLst>
                <a:gd name="T0" fmla="*/ 51 w 101"/>
                <a:gd name="T1" fmla="*/ 185 h 185"/>
                <a:gd name="T2" fmla="*/ 0 w 101"/>
                <a:gd name="T3" fmla="*/ 0 h 185"/>
                <a:gd name="T4" fmla="*/ 101 w 101"/>
                <a:gd name="T5" fmla="*/ 0 h 185"/>
                <a:gd name="T6" fmla="*/ 51 w 101"/>
                <a:gd name="T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185">
                  <a:moveTo>
                    <a:pt x="51" y="185"/>
                  </a:moveTo>
                  <a:lnTo>
                    <a:pt x="0" y="0"/>
                  </a:lnTo>
                  <a:lnTo>
                    <a:pt x="101" y="0"/>
                  </a:lnTo>
                  <a:lnTo>
                    <a:pt x="51" y="185"/>
                  </a:lnTo>
                  <a:close/>
                </a:path>
              </a:pathLst>
            </a:custGeom>
            <a:solidFill>
              <a:srgbClr val="FF0000"/>
            </a:solidFill>
            <a:ln w="2095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81" name="Line 81"/>
            <p:cNvSpPr>
              <a:spLocks noChangeShapeType="1"/>
            </p:cNvSpPr>
            <p:nvPr/>
          </p:nvSpPr>
          <p:spPr bwMode="auto">
            <a:xfrm>
              <a:off x="3498" y="4914"/>
              <a:ext cx="0" cy="513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80" name="Freeform 80"/>
            <p:cNvSpPr>
              <a:spLocks/>
            </p:cNvSpPr>
            <p:nvPr/>
          </p:nvSpPr>
          <p:spPr bwMode="auto">
            <a:xfrm>
              <a:off x="3448" y="5227"/>
              <a:ext cx="100" cy="200"/>
            </a:xfrm>
            <a:custGeom>
              <a:avLst/>
              <a:gdLst>
                <a:gd name="T0" fmla="*/ 50 w 100"/>
                <a:gd name="T1" fmla="*/ 200 h 200"/>
                <a:gd name="T2" fmla="*/ 0 w 100"/>
                <a:gd name="T3" fmla="*/ 0 h 200"/>
                <a:gd name="T4" fmla="*/ 100 w 100"/>
                <a:gd name="T5" fmla="*/ 0 h 200"/>
                <a:gd name="T6" fmla="*/ 50 w 100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200">
                  <a:moveTo>
                    <a:pt x="50" y="200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50" y="200"/>
                  </a:lnTo>
                  <a:close/>
                </a:path>
              </a:pathLst>
            </a:custGeom>
            <a:solidFill>
              <a:srgbClr val="FF0000"/>
            </a:solidFill>
            <a:ln w="2095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79" name="Line 79"/>
            <p:cNvSpPr>
              <a:spLocks noChangeShapeType="1"/>
            </p:cNvSpPr>
            <p:nvPr/>
          </p:nvSpPr>
          <p:spPr bwMode="auto">
            <a:xfrm>
              <a:off x="7398" y="4942"/>
              <a:ext cx="0" cy="1781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78" name="Freeform 78"/>
            <p:cNvSpPr>
              <a:spLocks/>
            </p:cNvSpPr>
            <p:nvPr/>
          </p:nvSpPr>
          <p:spPr bwMode="auto">
            <a:xfrm>
              <a:off x="7347" y="6538"/>
              <a:ext cx="101" cy="185"/>
            </a:xfrm>
            <a:custGeom>
              <a:avLst/>
              <a:gdLst>
                <a:gd name="T0" fmla="*/ 51 w 101"/>
                <a:gd name="T1" fmla="*/ 185 h 185"/>
                <a:gd name="T2" fmla="*/ 0 w 101"/>
                <a:gd name="T3" fmla="*/ 0 h 185"/>
                <a:gd name="T4" fmla="*/ 101 w 101"/>
                <a:gd name="T5" fmla="*/ 0 h 185"/>
                <a:gd name="T6" fmla="*/ 51 w 101"/>
                <a:gd name="T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185">
                  <a:moveTo>
                    <a:pt x="51" y="185"/>
                  </a:moveTo>
                  <a:lnTo>
                    <a:pt x="0" y="0"/>
                  </a:lnTo>
                  <a:lnTo>
                    <a:pt x="101" y="0"/>
                  </a:lnTo>
                  <a:lnTo>
                    <a:pt x="51" y="185"/>
                  </a:lnTo>
                  <a:close/>
                </a:path>
              </a:pathLst>
            </a:custGeom>
            <a:solidFill>
              <a:srgbClr val="FF0000"/>
            </a:solidFill>
            <a:ln w="2095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77" name="Line 77"/>
            <p:cNvSpPr>
              <a:spLocks noChangeShapeType="1"/>
            </p:cNvSpPr>
            <p:nvPr/>
          </p:nvSpPr>
          <p:spPr bwMode="auto">
            <a:xfrm flipV="1">
              <a:off x="3615" y="7421"/>
              <a:ext cx="0" cy="1951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76" name="Arc 76"/>
            <p:cNvSpPr>
              <a:spLocks/>
            </p:cNvSpPr>
            <p:nvPr/>
          </p:nvSpPr>
          <p:spPr bwMode="auto">
            <a:xfrm>
              <a:off x="3481" y="9358"/>
              <a:ext cx="134" cy="128"/>
            </a:xfrm>
            <a:custGeom>
              <a:avLst/>
              <a:gdLst>
                <a:gd name="G0" fmla="+- 0 0 0"/>
                <a:gd name="G1" fmla="+- 2633 0 0"/>
                <a:gd name="G2" fmla="+- 21600 0 0"/>
                <a:gd name="T0" fmla="*/ 21439 w 21600"/>
                <a:gd name="T1" fmla="*/ 0 h 24233"/>
                <a:gd name="T2" fmla="*/ 0 w 21600"/>
                <a:gd name="T3" fmla="*/ 24233 h 24233"/>
                <a:gd name="T4" fmla="*/ 0 w 21600"/>
                <a:gd name="T5" fmla="*/ 2633 h 24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233" fill="none" extrusionOk="0">
                  <a:moveTo>
                    <a:pt x="21438" y="0"/>
                  </a:moveTo>
                  <a:cubicBezTo>
                    <a:pt x="21546" y="873"/>
                    <a:pt x="21600" y="1752"/>
                    <a:pt x="21600" y="2633"/>
                  </a:cubicBezTo>
                  <a:cubicBezTo>
                    <a:pt x="21600" y="14562"/>
                    <a:pt x="11929" y="24232"/>
                    <a:pt x="0" y="24233"/>
                  </a:cubicBezTo>
                </a:path>
                <a:path w="21600" h="24233" stroke="0" extrusionOk="0">
                  <a:moveTo>
                    <a:pt x="21438" y="0"/>
                  </a:moveTo>
                  <a:cubicBezTo>
                    <a:pt x="21546" y="873"/>
                    <a:pt x="21600" y="1752"/>
                    <a:pt x="21600" y="2633"/>
                  </a:cubicBezTo>
                  <a:cubicBezTo>
                    <a:pt x="21600" y="14562"/>
                    <a:pt x="11929" y="24232"/>
                    <a:pt x="0" y="24233"/>
                  </a:cubicBezTo>
                  <a:lnTo>
                    <a:pt x="0" y="2633"/>
                  </a:lnTo>
                  <a:close/>
                </a:path>
              </a:pathLst>
            </a:cu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75" name="Line 75"/>
            <p:cNvSpPr>
              <a:spLocks noChangeShapeType="1"/>
            </p:cNvSpPr>
            <p:nvPr/>
          </p:nvSpPr>
          <p:spPr bwMode="auto">
            <a:xfrm>
              <a:off x="1423" y="9486"/>
              <a:ext cx="2058" cy="0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74" name="Arc 74"/>
            <p:cNvSpPr>
              <a:spLocks/>
            </p:cNvSpPr>
            <p:nvPr/>
          </p:nvSpPr>
          <p:spPr bwMode="auto">
            <a:xfrm>
              <a:off x="1289" y="9372"/>
              <a:ext cx="149" cy="11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4170 w 24170"/>
                <a:gd name="T1" fmla="*/ 21447 h 21600"/>
                <a:gd name="T2" fmla="*/ 0 w 24170"/>
                <a:gd name="T3" fmla="*/ 0 h 21600"/>
                <a:gd name="T4" fmla="*/ 21600 w 2417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170" h="21600" fill="none" extrusionOk="0">
                  <a:moveTo>
                    <a:pt x="24169" y="21446"/>
                  </a:moveTo>
                  <a:cubicBezTo>
                    <a:pt x="23317" y="21548"/>
                    <a:pt x="22458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4170" h="21600" stroke="0" extrusionOk="0">
                  <a:moveTo>
                    <a:pt x="24169" y="21446"/>
                  </a:moveTo>
                  <a:cubicBezTo>
                    <a:pt x="23317" y="21548"/>
                    <a:pt x="22458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73" name="Line 73"/>
            <p:cNvSpPr>
              <a:spLocks noChangeShapeType="1"/>
            </p:cNvSpPr>
            <p:nvPr/>
          </p:nvSpPr>
          <p:spPr bwMode="auto">
            <a:xfrm>
              <a:off x="1289" y="9002"/>
              <a:ext cx="0" cy="370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72" name="Freeform 72"/>
            <p:cNvSpPr>
              <a:spLocks/>
            </p:cNvSpPr>
            <p:nvPr/>
          </p:nvSpPr>
          <p:spPr bwMode="auto">
            <a:xfrm>
              <a:off x="1238" y="9002"/>
              <a:ext cx="101" cy="185"/>
            </a:xfrm>
            <a:custGeom>
              <a:avLst/>
              <a:gdLst>
                <a:gd name="T0" fmla="*/ 51 w 101"/>
                <a:gd name="T1" fmla="*/ 0 h 185"/>
                <a:gd name="T2" fmla="*/ 101 w 101"/>
                <a:gd name="T3" fmla="*/ 185 h 185"/>
                <a:gd name="T4" fmla="*/ 0 w 101"/>
                <a:gd name="T5" fmla="*/ 185 h 185"/>
                <a:gd name="T6" fmla="*/ 51 w 101"/>
                <a:gd name="T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185">
                  <a:moveTo>
                    <a:pt x="51" y="0"/>
                  </a:moveTo>
                  <a:lnTo>
                    <a:pt x="101" y="185"/>
                  </a:lnTo>
                  <a:lnTo>
                    <a:pt x="0" y="18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0000"/>
            </a:solidFill>
            <a:ln w="2095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71" name="Line 71"/>
            <p:cNvSpPr>
              <a:spLocks noChangeShapeType="1"/>
            </p:cNvSpPr>
            <p:nvPr/>
          </p:nvSpPr>
          <p:spPr bwMode="auto">
            <a:xfrm flipV="1">
              <a:off x="8452" y="4928"/>
              <a:ext cx="0" cy="4786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70" name="Arc 70"/>
            <p:cNvSpPr>
              <a:spLocks/>
            </p:cNvSpPr>
            <p:nvPr/>
          </p:nvSpPr>
          <p:spPr bwMode="auto">
            <a:xfrm>
              <a:off x="8318" y="9700"/>
              <a:ext cx="134" cy="128"/>
            </a:xfrm>
            <a:custGeom>
              <a:avLst/>
              <a:gdLst>
                <a:gd name="G0" fmla="+- 0 0 0"/>
                <a:gd name="G1" fmla="+- 2633 0 0"/>
                <a:gd name="G2" fmla="+- 21600 0 0"/>
                <a:gd name="T0" fmla="*/ 21439 w 21600"/>
                <a:gd name="T1" fmla="*/ 0 h 24233"/>
                <a:gd name="T2" fmla="*/ 0 w 21600"/>
                <a:gd name="T3" fmla="*/ 24233 h 24233"/>
                <a:gd name="T4" fmla="*/ 0 w 21600"/>
                <a:gd name="T5" fmla="*/ 2633 h 24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233" fill="none" extrusionOk="0">
                  <a:moveTo>
                    <a:pt x="21438" y="0"/>
                  </a:moveTo>
                  <a:cubicBezTo>
                    <a:pt x="21546" y="873"/>
                    <a:pt x="21600" y="1752"/>
                    <a:pt x="21600" y="2633"/>
                  </a:cubicBezTo>
                  <a:cubicBezTo>
                    <a:pt x="21600" y="14562"/>
                    <a:pt x="11929" y="24232"/>
                    <a:pt x="0" y="24233"/>
                  </a:cubicBezTo>
                </a:path>
                <a:path w="21600" h="24233" stroke="0" extrusionOk="0">
                  <a:moveTo>
                    <a:pt x="21438" y="0"/>
                  </a:moveTo>
                  <a:cubicBezTo>
                    <a:pt x="21546" y="873"/>
                    <a:pt x="21600" y="1752"/>
                    <a:pt x="21600" y="2633"/>
                  </a:cubicBezTo>
                  <a:cubicBezTo>
                    <a:pt x="21600" y="14562"/>
                    <a:pt x="11929" y="24232"/>
                    <a:pt x="0" y="24233"/>
                  </a:cubicBezTo>
                  <a:lnTo>
                    <a:pt x="0" y="2633"/>
                  </a:lnTo>
                  <a:close/>
                </a:path>
              </a:pathLst>
            </a:cu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69" name="Line 69"/>
            <p:cNvSpPr>
              <a:spLocks noChangeShapeType="1"/>
            </p:cNvSpPr>
            <p:nvPr/>
          </p:nvSpPr>
          <p:spPr bwMode="auto">
            <a:xfrm>
              <a:off x="887" y="9828"/>
              <a:ext cx="7431" cy="0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68" name="Arc 68"/>
            <p:cNvSpPr>
              <a:spLocks/>
            </p:cNvSpPr>
            <p:nvPr/>
          </p:nvSpPr>
          <p:spPr bwMode="auto">
            <a:xfrm>
              <a:off x="753" y="9714"/>
              <a:ext cx="151" cy="11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4319 w 24319"/>
                <a:gd name="T1" fmla="*/ 21428 h 21600"/>
                <a:gd name="T2" fmla="*/ 0 w 24319"/>
                <a:gd name="T3" fmla="*/ 0 h 21600"/>
                <a:gd name="T4" fmla="*/ 21600 w 2431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319" h="21600" fill="none" extrusionOk="0">
                  <a:moveTo>
                    <a:pt x="24319" y="21428"/>
                  </a:moveTo>
                  <a:cubicBezTo>
                    <a:pt x="23417" y="21542"/>
                    <a:pt x="22509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4319" h="21600" stroke="0" extrusionOk="0">
                  <a:moveTo>
                    <a:pt x="24319" y="21428"/>
                  </a:moveTo>
                  <a:cubicBezTo>
                    <a:pt x="23417" y="21542"/>
                    <a:pt x="22509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67" name="Line 67"/>
            <p:cNvSpPr>
              <a:spLocks noChangeShapeType="1"/>
            </p:cNvSpPr>
            <p:nvPr/>
          </p:nvSpPr>
          <p:spPr bwMode="auto">
            <a:xfrm>
              <a:off x="753" y="9030"/>
              <a:ext cx="0" cy="684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66" name="Freeform 66"/>
            <p:cNvSpPr>
              <a:spLocks/>
            </p:cNvSpPr>
            <p:nvPr/>
          </p:nvSpPr>
          <p:spPr bwMode="auto">
            <a:xfrm>
              <a:off x="703" y="9030"/>
              <a:ext cx="100" cy="185"/>
            </a:xfrm>
            <a:custGeom>
              <a:avLst/>
              <a:gdLst>
                <a:gd name="T0" fmla="*/ 50 w 100"/>
                <a:gd name="T1" fmla="*/ 0 h 185"/>
                <a:gd name="T2" fmla="*/ 100 w 100"/>
                <a:gd name="T3" fmla="*/ 185 h 185"/>
                <a:gd name="T4" fmla="*/ 0 w 100"/>
                <a:gd name="T5" fmla="*/ 185 h 185"/>
                <a:gd name="T6" fmla="*/ 50 w 100"/>
                <a:gd name="T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85">
                  <a:moveTo>
                    <a:pt x="50" y="0"/>
                  </a:moveTo>
                  <a:lnTo>
                    <a:pt x="100" y="185"/>
                  </a:lnTo>
                  <a:lnTo>
                    <a:pt x="0" y="18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0000"/>
            </a:solidFill>
            <a:ln w="2095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65" name="Line 65"/>
            <p:cNvSpPr>
              <a:spLocks noChangeShapeType="1"/>
            </p:cNvSpPr>
            <p:nvPr/>
          </p:nvSpPr>
          <p:spPr bwMode="auto">
            <a:xfrm flipV="1">
              <a:off x="7180" y="7777"/>
              <a:ext cx="0" cy="1780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64" name="Arc 64"/>
            <p:cNvSpPr>
              <a:spLocks/>
            </p:cNvSpPr>
            <p:nvPr/>
          </p:nvSpPr>
          <p:spPr bwMode="auto">
            <a:xfrm>
              <a:off x="7046" y="9543"/>
              <a:ext cx="134" cy="128"/>
            </a:xfrm>
            <a:custGeom>
              <a:avLst/>
              <a:gdLst>
                <a:gd name="G0" fmla="+- 0 0 0"/>
                <a:gd name="G1" fmla="+- 2633 0 0"/>
                <a:gd name="G2" fmla="+- 21600 0 0"/>
                <a:gd name="T0" fmla="*/ 21439 w 21600"/>
                <a:gd name="T1" fmla="*/ 0 h 24233"/>
                <a:gd name="T2" fmla="*/ 0 w 21600"/>
                <a:gd name="T3" fmla="*/ 24233 h 24233"/>
                <a:gd name="T4" fmla="*/ 0 w 21600"/>
                <a:gd name="T5" fmla="*/ 2633 h 24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233" fill="none" extrusionOk="0">
                  <a:moveTo>
                    <a:pt x="21438" y="0"/>
                  </a:moveTo>
                  <a:cubicBezTo>
                    <a:pt x="21546" y="873"/>
                    <a:pt x="21600" y="1752"/>
                    <a:pt x="21600" y="2633"/>
                  </a:cubicBezTo>
                  <a:cubicBezTo>
                    <a:pt x="21600" y="14562"/>
                    <a:pt x="11929" y="24232"/>
                    <a:pt x="0" y="24233"/>
                  </a:cubicBezTo>
                </a:path>
                <a:path w="21600" h="24233" stroke="0" extrusionOk="0">
                  <a:moveTo>
                    <a:pt x="21438" y="0"/>
                  </a:moveTo>
                  <a:cubicBezTo>
                    <a:pt x="21546" y="873"/>
                    <a:pt x="21600" y="1752"/>
                    <a:pt x="21600" y="2633"/>
                  </a:cubicBezTo>
                  <a:cubicBezTo>
                    <a:pt x="21600" y="14562"/>
                    <a:pt x="11929" y="24232"/>
                    <a:pt x="0" y="24233"/>
                  </a:cubicBezTo>
                  <a:lnTo>
                    <a:pt x="0" y="2633"/>
                  </a:lnTo>
                  <a:close/>
                </a:path>
              </a:pathLst>
            </a:cu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63" name="Line 63"/>
            <p:cNvSpPr>
              <a:spLocks noChangeShapeType="1"/>
            </p:cNvSpPr>
            <p:nvPr/>
          </p:nvSpPr>
          <p:spPr bwMode="auto">
            <a:xfrm>
              <a:off x="1188" y="9671"/>
              <a:ext cx="5858" cy="0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62" name="Arc 62"/>
            <p:cNvSpPr>
              <a:spLocks/>
            </p:cNvSpPr>
            <p:nvPr/>
          </p:nvSpPr>
          <p:spPr bwMode="auto">
            <a:xfrm>
              <a:off x="1054" y="9557"/>
              <a:ext cx="151" cy="11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4319 w 24319"/>
                <a:gd name="T1" fmla="*/ 21428 h 21600"/>
                <a:gd name="T2" fmla="*/ 0 w 24319"/>
                <a:gd name="T3" fmla="*/ 0 h 21600"/>
                <a:gd name="T4" fmla="*/ 21600 w 2431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319" h="21600" fill="none" extrusionOk="0">
                  <a:moveTo>
                    <a:pt x="24319" y="21428"/>
                  </a:moveTo>
                  <a:cubicBezTo>
                    <a:pt x="23417" y="21542"/>
                    <a:pt x="22509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4319" h="21600" stroke="0" extrusionOk="0">
                  <a:moveTo>
                    <a:pt x="24319" y="21428"/>
                  </a:moveTo>
                  <a:cubicBezTo>
                    <a:pt x="23417" y="21542"/>
                    <a:pt x="22509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61" name="Line 61"/>
            <p:cNvSpPr>
              <a:spLocks noChangeShapeType="1"/>
            </p:cNvSpPr>
            <p:nvPr/>
          </p:nvSpPr>
          <p:spPr bwMode="auto">
            <a:xfrm>
              <a:off x="1054" y="9030"/>
              <a:ext cx="0" cy="527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60" name="Freeform 60"/>
            <p:cNvSpPr>
              <a:spLocks/>
            </p:cNvSpPr>
            <p:nvPr/>
          </p:nvSpPr>
          <p:spPr bwMode="auto">
            <a:xfrm>
              <a:off x="1004" y="9030"/>
              <a:ext cx="101" cy="185"/>
            </a:xfrm>
            <a:custGeom>
              <a:avLst/>
              <a:gdLst>
                <a:gd name="T0" fmla="*/ 50 w 101"/>
                <a:gd name="T1" fmla="*/ 0 h 185"/>
                <a:gd name="T2" fmla="*/ 101 w 101"/>
                <a:gd name="T3" fmla="*/ 185 h 185"/>
                <a:gd name="T4" fmla="*/ 0 w 101"/>
                <a:gd name="T5" fmla="*/ 185 h 185"/>
                <a:gd name="T6" fmla="*/ 50 w 101"/>
                <a:gd name="T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185">
                  <a:moveTo>
                    <a:pt x="50" y="0"/>
                  </a:moveTo>
                  <a:lnTo>
                    <a:pt x="101" y="185"/>
                  </a:lnTo>
                  <a:lnTo>
                    <a:pt x="0" y="18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0000"/>
            </a:solidFill>
            <a:ln w="2095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59" name="Line 59"/>
            <p:cNvSpPr>
              <a:spLocks noChangeShapeType="1"/>
            </p:cNvSpPr>
            <p:nvPr/>
          </p:nvSpPr>
          <p:spPr bwMode="auto">
            <a:xfrm flipV="1">
              <a:off x="1054" y="8346"/>
              <a:ext cx="0" cy="613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58" name="Freeform 58"/>
            <p:cNvSpPr>
              <a:spLocks/>
            </p:cNvSpPr>
            <p:nvPr/>
          </p:nvSpPr>
          <p:spPr bwMode="auto">
            <a:xfrm>
              <a:off x="1004" y="8346"/>
              <a:ext cx="101" cy="186"/>
            </a:xfrm>
            <a:custGeom>
              <a:avLst/>
              <a:gdLst>
                <a:gd name="T0" fmla="*/ 50 w 101"/>
                <a:gd name="T1" fmla="*/ 0 h 186"/>
                <a:gd name="T2" fmla="*/ 101 w 101"/>
                <a:gd name="T3" fmla="*/ 186 h 186"/>
                <a:gd name="T4" fmla="*/ 0 w 101"/>
                <a:gd name="T5" fmla="*/ 186 h 186"/>
                <a:gd name="T6" fmla="*/ 50 w 101"/>
                <a:gd name="T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186">
                  <a:moveTo>
                    <a:pt x="50" y="0"/>
                  </a:moveTo>
                  <a:lnTo>
                    <a:pt x="101" y="186"/>
                  </a:lnTo>
                  <a:lnTo>
                    <a:pt x="0" y="18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0000"/>
            </a:solidFill>
            <a:ln w="2095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57" name="Line 57"/>
            <p:cNvSpPr>
              <a:spLocks noChangeShapeType="1"/>
            </p:cNvSpPr>
            <p:nvPr/>
          </p:nvSpPr>
          <p:spPr bwMode="auto">
            <a:xfrm>
              <a:off x="3080" y="3119"/>
              <a:ext cx="1171" cy="0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56" name="Arc 56"/>
            <p:cNvSpPr>
              <a:spLocks/>
            </p:cNvSpPr>
            <p:nvPr/>
          </p:nvSpPr>
          <p:spPr bwMode="auto">
            <a:xfrm>
              <a:off x="2946" y="3119"/>
              <a:ext cx="134" cy="12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0 w 21600"/>
                <a:gd name="T1" fmla="*/ 24223 h 24223"/>
                <a:gd name="T2" fmla="*/ 21600 w 21600"/>
                <a:gd name="T3" fmla="*/ 0 h 24223"/>
                <a:gd name="T4" fmla="*/ 21600 w 21600"/>
                <a:gd name="T5" fmla="*/ 21600 h 24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223" fill="none" extrusionOk="0">
                  <a:moveTo>
                    <a:pt x="159" y="24223"/>
                  </a:moveTo>
                  <a:cubicBezTo>
                    <a:pt x="53" y="23352"/>
                    <a:pt x="0" y="22476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4223" stroke="0" extrusionOk="0">
                  <a:moveTo>
                    <a:pt x="159" y="24223"/>
                  </a:moveTo>
                  <a:cubicBezTo>
                    <a:pt x="53" y="23352"/>
                    <a:pt x="0" y="22476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55" name="Line 55"/>
            <p:cNvSpPr>
              <a:spLocks noChangeShapeType="1"/>
            </p:cNvSpPr>
            <p:nvPr/>
          </p:nvSpPr>
          <p:spPr bwMode="auto">
            <a:xfrm flipV="1">
              <a:off x="2946" y="3233"/>
              <a:ext cx="0" cy="727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54" name="Freeform 54"/>
            <p:cNvSpPr>
              <a:spLocks/>
            </p:cNvSpPr>
            <p:nvPr/>
          </p:nvSpPr>
          <p:spPr bwMode="auto">
            <a:xfrm>
              <a:off x="2895" y="3760"/>
              <a:ext cx="101" cy="200"/>
            </a:xfrm>
            <a:custGeom>
              <a:avLst/>
              <a:gdLst>
                <a:gd name="T0" fmla="*/ 51 w 101"/>
                <a:gd name="T1" fmla="*/ 200 h 200"/>
                <a:gd name="T2" fmla="*/ 0 w 101"/>
                <a:gd name="T3" fmla="*/ 0 h 200"/>
                <a:gd name="T4" fmla="*/ 101 w 101"/>
                <a:gd name="T5" fmla="*/ 0 h 200"/>
                <a:gd name="T6" fmla="*/ 51 w 101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200">
                  <a:moveTo>
                    <a:pt x="51" y="200"/>
                  </a:moveTo>
                  <a:lnTo>
                    <a:pt x="0" y="0"/>
                  </a:lnTo>
                  <a:lnTo>
                    <a:pt x="101" y="0"/>
                  </a:lnTo>
                  <a:lnTo>
                    <a:pt x="51" y="200"/>
                  </a:lnTo>
                  <a:close/>
                </a:path>
              </a:pathLst>
            </a:custGeom>
            <a:solidFill>
              <a:srgbClr val="FF0000"/>
            </a:solidFill>
            <a:ln w="2095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53" name="Line 53"/>
            <p:cNvSpPr>
              <a:spLocks noChangeShapeType="1"/>
            </p:cNvSpPr>
            <p:nvPr/>
          </p:nvSpPr>
          <p:spPr bwMode="auto">
            <a:xfrm flipH="1">
              <a:off x="4787" y="3404"/>
              <a:ext cx="2644" cy="0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52" name="Arc 52"/>
            <p:cNvSpPr>
              <a:spLocks/>
            </p:cNvSpPr>
            <p:nvPr/>
          </p:nvSpPr>
          <p:spPr bwMode="auto">
            <a:xfrm>
              <a:off x="7414" y="3404"/>
              <a:ext cx="151" cy="114"/>
            </a:xfrm>
            <a:custGeom>
              <a:avLst/>
              <a:gdLst>
                <a:gd name="G0" fmla="+- 2719 0 0"/>
                <a:gd name="G1" fmla="+- 21600 0 0"/>
                <a:gd name="G2" fmla="+- 21600 0 0"/>
                <a:gd name="T0" fmla="*/ 0 w 24319"/>
                <a:gd name="T1" fmla="*/ 172 h 21600"/>
                <a:gd name="T2" fmla="*/ 24319 w 24319"/>
                <a:gd name="T3" fmla="*/ 21600 h 21600"/>
                <a:gd name="T4" fmla="*/ 2719 w 2431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319" h="21600" fill="none" extrusionOk="0">
                  <a:moveTo>
                    <a:pt x="-1" y="171"/>
                  </a:moveTo>
                  <a:cubicBezTo>
                    <a:pt x="901" y="57"/>
                    <a:pt x="1809" y="-1"/>
                    <a:pt x="2719" y="0"/>
                  </a:cubicBezTo>
                  <a:cubicBezTo>
                    <a:pt x="14648" y="0"/>
                    <a:pt x="24319" y="9670"/>
                    <a:pt x="24319" y="21600"/>
                  </a:cubicBezTo>
                </a:path>
                <a:path w="24319" h="21600" stroke="0" extrusionOk="0">
                  <a:moveTo>
                    <a:pt x="-1" y="171"/>
                  </a:moveTo>
                  <a:cubicBezTo>
                    <a:pt x="901" y="57"/>
                    <a:pt x="1809" y="-1"/>
                    <a:pt x="2719" y="0"/>
                  </a:cubicBezTo>
                  <a:cubicBezTo>
                    <a:pt x="14648" y="0"/>
                    <a:pt x="24319" y="9670"/>
                    <a:pt x="24319" y="21600"/>
                  </a:cubicBezTo>
                  <a:lnTo>
                    <a:pt x="2719" y="21600"/>
                  </a:lnTo>
                  <a:close/>
                </a:path>
              </a:pathLst>
            </a:cu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51" name="Line 51"/>
            <p:cNvSpPr>
              <a:spLocks noChangeShapeType="1"/>
            </p:cNvSpPr>
            <p:nvPr/>
          </p:nvSpPr>
          <p:spPr bwMode="auto">
            <a:xfrm flipV="1">
              <a:off x="7565" y="3518"/>
              <a:ext cx="0" cy="328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50" name="Freeform 50"/>
            <p:cNvSpPr>
              <a:spLocks/>
            </p:cNvSpPr>
            <p:nvPr/>
          </p:nvSpPr>
          <p:spPr bwMode="auto">
            <a:xfrm>
              <a:off x="7515" y="3646"/>
              <a:ext cx="100" cy="200"/>
            </a:xfrm>
            <a:custGeom>
              <a:avLst/>
              <a:gdLst>
                <a:gd name="T0" fmla="*/ 50 w 100"/>
                <a:gd name="T1" fmla="*/ 200 h 200"/>
                <a:gd name="T2" fmla="*/ 0 w 100"/>
                <a:gd name="T3" fmla="*/ 0 h 200"/>
                <a:gd name="T4" fmla="*/ 100 w 100"/>
                <a:gd name="T5" fmla="*/ 0 h 200"/>
                <a:gd name="T6" fmla="*/ 50 w 100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200">
                  <a:moveTo>
                    <a:pt x="50" y="200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50" y="200"/>
                  </a:lnTo>
                  <a:close/>
                </a:path>
              </a:pathLst>
            </a:custGeom>
            <a:solidFill>
              <a:srgbClr val="FF0000"/>
            </a:solidFill>
            <a:ln w="2095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49" name="Line 49"/>
            <p:cNvSpPr>
              <a:spLocks noChangeShapeType="1"/>
            </p:cNvSpPr>
            <p:nvPr/>
          </p:nvSpPr>
          <p:spPr bwMode="auto">
            <a:xfrm>
              <a:off x="234" y="1909"/>
              <a:ext cx="0" cy="5483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48" name="Arc 48"/>
            <p:cNvSpPr>
              <a:spLocks/>
            </p:cNvSpPr>
            <p:nvPr/>
          </p:nvSpPr>
          <p:spPr bwMode="auto">
            <a:xfrm>
              <a:off x="234" y="1795"/>
              <a:ext cx="134" cy="12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1 w 21600"/>
                <a:gd name="T1" fmla="*/ 24233 h 24233"/>
                <a:gd name="T2" fmla="*/ 21600 w 21600"/>
                <a:gd name="T3" fmla="*/ 0 h 24233"/>
                <a:gd name="T4" fmla="*/ 21600 w 21600"/>
                <a:gd name="T5" fmla="*/ 21600 h 24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233" fill="none" extrusionOk="0">
                  <a:moveTo>
                    <a:pt x="161" y="24232"/>
                  </a:moveTo>
                  <a:cubicBezTo>
                    <a:pt x="53" y="23359"/>
                    <a:pt x="0" y="22480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4233" stroke="0" extrusionOk="0">
                  <a:moveTo>
                    <a:pt x="161" y="24232"/>
                  </a:moveTo>
                  <a:cubicBezTo>
                    <a:pt x="53" y="23359"/>
                    <a:pt x="0" y="22480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47" name="Line 47"/>
            <p:cNvSpPr>
              <a:spLocks noChangeShapeType="1"/>
            </p:cNvSpPr>
            <p:nvPr/>
          </p:nvSpPr>
          <p:spPr bwMode="auto">
            <a:xfrm flipH="1">
              <a:off x="368" y="1795"/>
              <a:ext cx="3364" cy="0"/>
            </a:xfrm>
            <a:prstGeom prst="line">
              <a:avLst/>
            </a:prstGeom>
            <a:noFill/>
            <a:ln w="2095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46" name="Freeform 46"/>
            <p:cNvSpPr>
              <a:spLocks/>
            </p:cNvSpPr>
            <p:nvPr/>
          </p:nvSpPr>
          <p:spPr bwMode="auto">
            <a:xfrm>
              <a:off x="3498" y="1752"/>
              <a:ext cx="234" cy="85"/>
            </a:xfrm>
            <a:custGeom>
              <a:avLst/>
              <a:gdLst>
                <a:gd name="T0" fmla="*/ 234 w 234"/>
                <a:gd name="T1" fmla="*/ 43 h 85"/>
                <a:gd name="T2" fmla="*/ 0 w 234"/>
                <a:gd name="T3" fmla="*/ 85 h 85"/>
                <a:gd name="T4" fmla="*/ 0 w 234"/>
                <a:gd name="T5" fmla="*/ 0 h 85"/>
                <a:gd name="T6" fmla="*/ 234 w 234"/>
                <a:gd name="T7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4" h="85">
                  <a:moveTo>
                    <a:pt x="234" y="43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234" y="43"/>
                  </a:lnTo>
                  <a:close/>
                </a:path>
              </a:pathLst>
            </a:custGeom>
            <a:solidFill>
              <a:srgbClr val="FF0000"/>
            </a:solidFill>
            <a:ln w="2095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45" name="AutoShape 45"/>
            <p:cNvSpPr>
              <a:spLocks noChangeArrowheads="1"/>
            </p:cNvSpPr>
            <p:nvPr/>
          </p:nvSpPr>
          <p:spPr bwMode="auto">
            <a:xfrm>
              <a:off x="3782" y="1440"/>
              <a:ext cx="1791" cy="855"/>
            </a:xfrm>
            <a:prstGeom prst="roundRect">
              <a:avLst>
                <a:gd name="adj" fmla="val 12500"/>
              </a:avLst>
            </a:prstGeom>
            <a:solidFill>
              <a:srgbClr val="C0FF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44" name="Rectangle 44"/>
            <p:cNvSpPr>
              <a:spLocks noChangeArrowheads="1"/>
            </p:cNvSpPr>
            <p:nvPr/>
          </p:nvSpPr>
          <p:spPr bwMode="auto">
            <a:xfrm>
              <a:off x="3916" y="1624"/>
              <a:ext cx="1304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ru-RU" sz="700">
                  <a:solidFill>
                    <a:srgbClr val="000000"/>
                  </a:solidFill>
                  <a:latin typeface="Arial" panose="020B0604020202020204" pitchFamily="34" charset="0"/>
                  <a:ea typeface="Batang" charset="-127"/>
                  <a:cs typeface="Arial" panose="020B0604020202020204" pitchFamily="34" charset="0"/>
                </a:rPr>
                <a:t>Анализ</a:t>
              </a:r>
              <a:endParaRPr lang="en-US" altLang="ru-RU">
                <a:ea typeface="Batang" charset="-127"/>
                <a:cs typeface="Arial" panose="020B0604020202020204" pitchFamily="34" charset="0"/>
              </a:endParaRPr>
            </a:p>
          </p:txBody>
        </p:sp>
        <p:sp>
          <p:nvSpPr>
            <p:cNvPr id="102443" name="Rectangle 43"/>
            <p:cNvSpPr>
              <a:spLocks noChangeArrowheads="1"/>
            </p:cNvSpPr>
            <p:nvPr/>
          </p:nvSpPr>
          <p:spPr bwMode="auto">
            <a:xfrm>
              <a:off x="4301" y="1795"/>
              <a:ext cx="91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ru-RU" sz="700">
                  <a:solidFill>
                    <a:srgbClr val="000000"/>
                  </a:solidFill>
                  <a:latin typeface="Arial" panose="020B0604020202020204" pitchFamily="34" charset="0"/>
                  <a:ea typeface="Batang" charset="-127"/>
                  <a:cs typeface="Arial" panose="020B0604020202020204" pitchFamily="34" charset="0"/>
                </a:rPr>
                <a:t>научных </a:t>
              </a:r>
              <a:endParaRPr lang="en-US" altLang="ru-RU">
                <a:ea typeface="Batang" charset="-127"/>
                <a:cs typeface="Arial" panose="020B0604020202020204" pitchFamily="34" charset="0"/>
              </a:endParaRPr>
            </a:p>
          </p:txBody>
        </p:sp>
        <p:sp>
          <p:nvSpPr>
            <p:cNvPr id="102442" name="Rectangle 42"/>
            <p:cNvSpPr>
              <a:spLocks noChangeArrowheads="1"/>
            </p:cNvSpPr>
            <p:nvPr/>
          </p:nvSpPr>
          <p:spPr bwMode="auto">
            <a:xfrm>
              <a:off x="4219" y="1965"/>
              <a:ext cx="481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 sz="700">
                  <a:solidFill>
                    <a:srgbClr val="000000"/>
                  </a:solidFill>
                  <a:latin typeface="Arial" panose="020B0604020202020204" pitchFamily="34" charset="0"/>
                  <a:ea typeface="Batang" charset="-127"/>
                  <a:cs typeface="Arial" panose="020B0604020202020204" pitchFamily="34" charset="0"/>
                </a:rPr>
                <a:t>результатов</a:t>
              </a:r>
              <a:endParaRPr lang="en-US" altLang="ru-RU">
                <a:ea typeface="Batang" charset="-127"/>
                <a:cs typeface="Arial" panose="020B0604020202020204" pitchFamily="34" charset="0"/>
              </a:endParaRPr>
            </a:p>
          </p:txBody>
        </p:sp>
        <p:sp>
          <p:nvSpPr>
            <p:cNvPr id="102441" name="AutoShape 41"/>
            <p:cNvSpPr>
              <a:spLocks noChangeArrowheads="1"/>
            </p:cNvSpPr>
            <p:nvPr/>
          </p:nvSpPr>
          <p:spPr bwMode="auto">
            <a:xfrm>
              <a:off x="2494" y="4002"/>
              <a:ext cx="1975" cy="912"/>
            </a:xfrm>
            <a:prstGeom prst="roundRect">
              <a:avLst>
                <a:gd name="adj" fmla="val 12500"/>
              </a:avLst>
            </a:prstGeom>
            <a:solidFill>
              <a:srgbClr val="C0FF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40" name="Rectangle 40"/>
            <p:cNvSpPr>
              <a:spLocks noChangeArrowheads="1"/>
            </p:cNvSpPr>
            <p:nvPr/>
          </p:nvSpPr>
          <p:spPr bwMode="auto">
            <a:xfrm>
              <a:off x="2700" y="4140"/>
              <a:ext cx="1510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ru-RU" sz="700">
                  <a:solidFill>
                    <a:srgbClr val="000000"/>
                  </a:solidFill>
                  <a:latin typeface="Arial" panose="020B0604020202020204" pitchFamily="34" charset="0"/>
                  <a:ea typeface="Batang" charset="-127"/>
                  <a:cs typeface="Arial" panose="020B0604020202020204" pitchFamily="34" charset="0"/>
                </a:rPr>
                <a:t>Планирование </a:t>
              </a:r>
              <a:endParaRPr lang="en-US" altLang="ru-RU" sz="800">
                <a:ea typeface="Batang" charset="-127"/>
                <a:cs typeface="Arial" panose="020B0604020202020204" pitchFamily="34" charset="0"/>
              </a:endParaRPr>
            </a:p>
            <a:p>
              <a:r>
                <a:rPr lang="en-US" altLang="ru-RU" sz="700">
                  <a:solidFill>
                    <a:srgbClr val="000000"/>
                  </a:solidFill>
                  <a:latin typeface="Arial" panose="020B0604020202020204" pitchFamily="34" charset="0"/>
                  <a:ea typeface="Batang" charset="-127"/>
                  <a:cs typeface="Arial" panose="020B0604020202020204" pitchFamily="34" charset="0"/>
                </a:rPr>
                <a:t> </a:t>
              </a:r>
              <a:endParaRPr lang="en-US" altLang="ru-RU">
                <a:ea typeface="Batang" charset="-127"/>
                <a:cs typeface="Arial" panose="020B0604020202020204" pitchFamily="34" charset="0"/>
              </a:endParaRPr>
            </a:p>
          </p:txBody>
        </p:sp>
        <p:sp>
          <p:nvSpPr>
            <p:cNvPr id="102439" name="Rectangle 39"/>
            <p:cNvSpPr>
              <a:spLocks noChangeArrowheads="1"/>
            </p:cNvSpPr>
            <p:nvPr/>
          </p:nvSpPr>
          <p:spPr bwMode="auto">
            <a:xfrm>
              <a:off x="2644" y="4140"/>
              <a:ext cx="167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ru-RU" sz="1200">
                  <a:ea typeface="Batang" charset="-127"/>
                </a:rPr>
                <a:t>  </a:t>
              </a:r>
              <a:endParaRPr lang="en-US" altLang="ru-RU"/>
            </a:p>
          </p:txBody>
        </p:sp>
        <p:sp>
          <p:nvSpPr>
            <p:cNvPr id="102438" name="Rectangle 38"/>
            <p:cNvSpPr>
              <a:spLocks noChangeArrowheads="1"/>
            </p:cNvSpPr>
            <p:nvPr/>
          </p:nvSpPr>
          <p:spPr bwMode="auto">
            <a:xfrm>
              <a:off x="3052" y="4430"/>
              <a:ext cx="56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ru-RU" sz="700">
                  <a:solidFill>
                    <a:srgbClr val="000000"/>
                  </a:solidFill>
                  <a:latin typeface="Arial" panose="020B0604020202020204" pitchFamily="34" charset="0"/>
                  <a:ea typeface="Batang" charset="-127"/>
                  <a:cs typeface="Arial" panose="020B0604020202020204" pitchFamily="34" charset="0"/>
                </a:rPr>
                <a:t>Исследований</a:t>
              </a:r>
              <a:endParaRPr lang="en-US" altLang="ru-RU">
                <a:ea typeface="Batang" charset="-127"/>
                <a:cs typeface="Arial" panose="020B0604020202020204" pitchFamily="34" charset="0"/>
              </a:endParaRPr>
            </a:p>
          </p:txBody>
        </p:sp>
        <p:sp>
          <p:nvSpPr>
            <p:cNvPr id="102437" name="Rectangle 37"/>
            <p:cNvSpPr>
              <a:spLocks noChangeArrowheads="1"/>
            </p:cNvSpPr>
            <p:nvPr/>
          </p:nvSpPr>
          <p:spPr bwMode="auto">
            <a:xfrm>
              <a:off x="2895" y="4601"/>
              <a:ext cx="105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102436" name="AutoShape 36"/>
            <p:cNvSpPr>
              <a:spLocks noChangeArrowheads="1"/>
            </p:cNvSpPr>
            <p:nvPr/>
          </p:nvSpPr>
          <p:spPr bwMode="auto">
            <a:xfrm>
              <a:off x="2946" y="6737"/>
              <a:ext cx="1456" cy="684"/>
            </a:xfrm>
            <a:prstGeom prst="roundRect">
              <a:avLst>
                <a:gd name="adj" fmla="val 12500"/>
              </a:avLst>
            </a:prstGeom>
            <a:solidFill>
              <a:srgbClr val="C0FF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35" name="Rectangle 35"/>
            <p:cNvSpPr>
              <a:spLocks noChangeArrowheads="1"/>
            </p:cNvSpPr>
            <p:nvPr/>
          </p:nvSpPr>
          <p:spPr bwMode="auto">
            <a:xfrm>
              <a:off x="3398" y="6795"/>
              <a:ext cx="56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ru-RU" sz="700">
                  <a:solidFill>
                    <a:srgbClr val="000000"/>
                  </a:solidFill>
                  <a:latin typeface="Arial" panose="020B0604020202020204" pitchFamily="34" charset="0"/>
                  <a:ea typeface="Batang" charset="-127"/>
                  <a:cs typeface="Arial" panose="020B0604020202020204" pitchFamily="34" charset="0"/>
                </a:rPr>
                <a:t>Анализ</a:t>
              </a:r>
              <a:endParaRPr lang="en-US" altLang="ru-RU">
                <a:ea typeface="Batang" charset="-127"/>
                <a:cs typeface="Arial" panose="020B0604020202020204" pitchFamily="34" charset="0"/>
              </a:endParaRPr>
            </a:p>
          </p:txBody>
        </p:sp>
        <p:sp>
          <p:nvSpPr>
            <p:cNvPr id="102434" name="Rectangle 34"/>
            <p:cNvSpPr>
              <a:spLocks noChangeArrowheads="1"/>
            </p:cNvSpPr>
            <p:nvPr/>
          </p:nvSpPr>
          <p:spPr bwMode="auto">
            <a:xfrm>
              <a:off x="3215" y="6965"/>
              <a:ext cx="465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 sz="700">
                  <a:solidFill>
                    <a:srgbClr val="000000"/>
                  </a:solidFill>
                  <a:latin typeface="Arial" panose="020B0604020202020204" pitchFamily="34" charset="0"/>
                  <a:ea typeface="Batang" charset="-127"/>
                  <a:cs typeface="Arial" panose="020B0604020202020204" pitchFamily="34" charset="0"/>
                </a:rPr>
                <a:t>полученных</a:t>
              </a:r>
              <a:endParaRPr lang="en-US" altLang="ru-RU">
                <a:ea typeface="Batang" charset="-127"/>
                <a:cs typeface="Arial" panose="020B0604020202020204" pitchFamily="34" charset="0"/>
              </a:endParaRPr>
            </a:p>
          </p:txBody>
        </p:sp>
        <p:sp>
          <p:nvSpPr>
            <p:cNvPr id="102433" name="Rectangle 33"/>
            <p:cNvSpPr>
              <a:spLocks noChangeArrowheads="1"/>
            </p:cNvSpPr>
            <p:nvPr/>
          </p:nvSpPr>
          <p:spPr bwMode="auto">
            <a:xfrm>
              <a:off x="3447" y="7135"/>
              <a:ext cx="29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 sz="700">
                  <a:solidFill>
                    <a:srgbClr val="000000"/>
                  </a:solidFill>
                  <a:latin typeface="Arial" panose="020B0604020202020204" pitchFamily="34" charset="0"/>
                  <a:ea typeface="Batang" charset="-127"/>
                  <a:cs typeface="Arial" panose="020B0604020202020204" pitchFamily="34" charset="0"/>
                </a:rPr>
                <a:t>данных</a:t>
              </a:r>
              <a:endParaRPr lang="en-US" altLang="ru-RU">
                <a:ea typeface="Batang" charset="-127"/>
                <a:cs typeface="Arial" panose="020B0604020202020204" pitchFamily="34" charset="0"/>
              </a:endParaRPr>
            </a:p>
          </p:txBody>
        </p:sp>
        <p:sp>
          <p:nvSpPr>
            <p:cNvPr id="102432" name="AutoShape 32"/>
            <p:cNvSpPr>
              <a:spLocks noChangeArrowheads="1"/>
            </p:cNvSpPr>
            <p:nvPr/>
          </p:nvSpPr>
          <p:spPr bwMode="auto">
            <a:xfrm>
              <a:off x="7063" y="3888"/>
              <a:ext cx="1473" cy="1054"/>
            </a:xfrm>
            <a:prstGeom prst="roundRect">
              <a:avLst>
                <a:gd name="adj" fmla="val 12838"/>
              </a:avLst>
            </a:prstGeom>
            <a:solidFill>
              <a:srgbClr val="C0FF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31" name="Rectangle 31"/>
            <p:cNvSpPr>
              <a:spLocks noChangeArrowheads="1"/>
            </p:cNvSpPr>
            <p:nvPr/>
          </p:nvSpPr>
          <p:spPr bwMode="auto">
            <a:xfrm>
              <a:off x="7331" y="3945"/>
              <a:ext cx="949" cy="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ru-RU" sz="700">
                  <a:solidFill>
                    <a:srgbClr val="000000"/>
                  </a:solidFill>
                  <a:latin typeface="Arial" panose="020B0604020202020204" pitchFamily="34" charset="0"/>
                  <a:ea typeface="Batang" charset="-127"/>
                  <a:cs typeface="Arial" panose="020B0604020202020204" pitchFamily="34" charset="0"/>
                </a:rPr>
                <a:t>Разработка </a:t>
              </a:r>
              <a:endParaRPr lang="en-US" altLang="ru-RU" sz="800">
                <a:ea typeface="Batang" charset="-127"/>
                <a:cs typeface="Arial" panose="020B0604020202020204" pitchFamily="34" charset="0"/>
              </a:endParaRPr>
            </a:p>
            <a:p>
              <a:r>
                <a:rPr lang="en-US" altLang="ru-RU" sz="700">
                  <a:solidFill>
                    <a:srgbClr val="000000"/>
                  </a:solidFill>
                  <a:latin typeface="Arial" panose="020B0604020202020204" pitchFamily="34" charset="0"/>
                  <a:ea typeface="Batang" charset="-127"/>
                  <a:cs typeface="Arial" panose="020B0604020202020204" pitchFamily="34" charset="0"/>
                </a:rPr>
                <a:t>Гипотез и </a:t>
              </a:r>
              <a:endParaRPr lang="en-US" altLang="ru-RU">
                <a:ea typeface="Batang" charset="-127"/>
                <a:cs typeface="Arial" panose="020B0604020202020204" pitchFamily="34" charset="0"/>
              </a:endParaRPr>
            </a:p>
          </p:txBody>
        </p:sp>
        <p:sp>
          <p:nvSpPr>
            <p:cNvPr id="102430" name="Rectangle 30"/>
            <p:cNvSpPr>
              <a:spLocks noChangeArrowheads="1"/>
            </p:cNvSpPr>
            <p:nvPr/>
          </p:nvSpPr>
          <p:spPr bwMode="auto">
            <a:xfrm>
              <a:off x="7398" y="4287"/>
              <a:ext cx="105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102429" name="Rectangle 29"/>
            <p:cNvSpPr>
              <a:spLocks noChangeArrowheads="1"/>
            </p:cNvSpPr>
            <p:nvPr/>
          </p:nvSpPr>
          <p:spPr bwMode="auto">
            <a:xfrm>
              <a:off x="7264" y="4320"/>
              <a:ext cx="945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r>
                <a:rPr lang="en-US" altLang="ru-RU" sz="700">
                  <a:solidFill>
                    <a:srgbClr val="000000"/>
                  </a:solidFill>
                  <a:latin typeface="Arial" panose="020B0604020202020204" pitchFamily="34" charset="0"/>
                  <a:ea typeface="Batang" charset="-127"/>
                  <a:cs typeface="Arial" panose="020B0604020202020204" pitchFamily="34" charset="0"/>
                </a:rPr>
                <a:t>Теоретических </a:t>
              </a:r>
              <a:endParaRPr lang="en-US" altLang="ru-RU" sz="800">
                <a:ea typeface="Batang" charset="-127"/>
                <a:cs typeface="Arial" panose="020B0604020202020204" pitchFamily="34" charset="0"/>
              </a:endParaRPr>
            </a:p>
            <a:p>
              <a:r>
                <a:rPr lang="en-US" altLang="ru-RU" sz="700">
                  <a:solidFill>
                    <a:srgbClr val="000000"/>
                  </a:solidFill>
                  <a:latin typeface="Arial" panose="020B0604020202020204" pitchFamily="34" charset="0"/>
                  <a:ea typeface="Batang" charset="-127"/>
                  <a:cs typeface="Arial" panose="020B0604020202020204" pitchFamily="34" charset="0"/>
                </a:rPr>
                <a:t>моделей</a:t>
              </a:r>
              <a:endParaRPr lang="en-US" altLang="ru-RU">
                <a:ea typeface="Batang" charset="-127"/>
                <a:cs typeface="Arial" panose="020B0604020202020204" pitchFamily="34" charset="0"/>
              </a:endParaRPr>
            </a:p>
          </p:txBody>
        </p:sp>
        <p:sp>
          <p:nvSpPr>
            <p:cNvPr id="102428" name="Rectangle 28"/>
            <p:cNvSpPr>
              <a:spLocks noChangeArrowheads="1"/>
            </p:cNvSpPr>
            <p:nvPr/>
          </p:nvSpPr>
          <p:spPr bwMode="auto">
            <a:xfrm>
              <a:off x="7448" y="4629"/>
              <a:ext cx="105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102427" name="AutoShape 27"/>
            <p:cNvSpPr>
              <a:spLocks noChangeArrowheads="1"/>
            </p:cNvSpPr>
            <p:nvPr/>
          </p:nvSpPr>
          <p:spPr bwMode="auto">
            <a:xfrm>
              <a:off x="6745" y="6765"/>
              <a:ext cx="1473" cy="1012"/>
            </a:xfrm>
            <a:prstGeom prst="roundRect">
              <a:avLst>
                <a:gd name="adj" fmla="val 12676"/>
              </a:avLst>
            </a:prstGeom>
            <a:solidFill>
              <a:srgbClr val="C0FF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26" name="Rectangle 26"/>
            <p:cNvSpPr>
              <a:spLocks noChangeArrowheads="1"/>
            </p:cNvSpPr>
            <p:nvPr/>
          </p:nvSpPr>
          <p:spPr bwMode="auto">
            <a:xfrm>
              <a:off x="7199" y="6993"/>
              <a:ext cx="30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 sz="700">
                  <a:solidFill>
                    <a:srgbClr val="000000"/>
                  </a:solidFill>
                  <a:latin typeface="Arial" panose="020B0604020202020204" pitchFamily="34" charset="0"/>
                  <a:ea typeface="Batang" charset="-127"/>
                  <a:cs typeface="Arial" panose="020B0604020202020204" pitchFamily="34" charset="0"/>
                </a:rPr>
                <a:t>Аналіиз</a:t>
              </a:r>
              <a:endParaRPr lang="en-US" altLang="ru-RU">
                <a:ea typeface="Batang" charset="-127"/>
                <a:cs typeface="Arial" panose="020B0604020202020204" pitchFamily="34" charset="0"/>
              </a:endParaRPr>
            </a:p>
          </p:txBody>
        </p:sp>
        <p:sp>
          <p:nvSpPr>
            <p:cNvPr id="102425" name="Rectangle 25"/>
            <p:cNvSpPr>
              <a:spLocks noChangeArrowheads="1"/>
            </p:cNvSpPr>
            <p:nvPr/>
          </p:nvSpPr>
          <p:spPr bwMode="auto">
            <a:xfrm>
              <a:off x="6945" y="7165"/>
              <a:ext cx="975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ru-RU" sz="700">
                  <a:solidFill>
                    <a:srgbClr val="000000"/>
                  </a:solidFill>
                  <a:latin typeface="Arial" panose="020B0604020202020204" pitchFamily="34" charset="0"/>
                  <a:ea typeface="Batang" charset="-127"/>
                  <a:cs typeface="Arial" panose="020B0604020202020204" pitchFamily="34" charset="0"/>
                </a:rPr>
                <a:t>теоретических</a:t>
              </a:r>
              <a:endParaRPr lang="en-US" altLang="ru-RU">
                <a:ea typeface="Batang" charset="-127"/>
                <a:cs typeface="Arial" panose="020B0604020202020204" pitchFamily="34" charset="0"/>
              </a:endParaRPr>
            </a:p>
          </p:txBody>
        </p:sp>
        <p:sp>
          <p:nvSpPr>
            <p:cNvPr id="102424" name="Rectangle 24"/>
            <p:cNvSpPr>
              <a:spLocks noChangeArrowheads="1"/>
            </p:cNvSpPr>
            <p:nvPr/>
          </p:nvSpPr>
          <p:spPr bwMode="auto">
            <a:xfrm>
              <a:off x="7132" y="7335"/>
              <a:ext cx="34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 sz="700">
                  <a:solidFill>
                    <a:srgbClr val="000000"/>
                  </a:solidFill>
                  <a:latin typeface="Arial" panose="020B0604020202020204" pitchFamily="34" charset="0"/>
                  <a:ea typeface="Batang" charset="-127"/>
                  <a:cs typeface="Arial" panose="020B0604020202020204" pitchFamily="34" charset="0"/>
                </a:rPr>
                <a:t>моделей</a:t>
              </a:r>
              <a:endParaRPr lang="en-US" altLang="ru-RU">
                <a:ea typeface="Batang" charset="-127"/>
                <a:cs typeface="Arial" panose="020B0604020202020204" pitchFamily="34" charset="0"/>
              </a:endParaRPr>
            </a:p>
          </p:txBody>
        </p:sp>
        <p:sp>
          <p:nvSpPr>
            <p:cNvPr id="102423" name="AutoShape 23"/>
            <p:cNvSpPr>
              <a:spLocks noChangeArrowheads="1"/>
            </p:cNvSpPr>
            <p:nvPr/>
          </p:nvSpPr>
          <p:spPr bwMode="auto">
            <a:xfrm>
              <a:off x="3883" y="385"/>
              <a:ext cx="1623" cy="612"/>
            </a:xfrm>
            <a:prstGeom prst="roundRect">
              <a:avLst>
                <a:gd name="adj" fmla="val 12792"/>
              </a:avLst>
            </a:prstGeom>
            <a:solidFill>
              <a:srgbClr val="C0FF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22" name="Rectangle 22"/>
            <p:cNvSpPr>
              <a:spLocks noChangeArrowheads="1"/>
            </p:cNvSpPr>
            <p:nvPr/>
          </p:nvSpPr>
          <p:spPr bwMode="auto">
            <a:xfrm>
              <a:off x="4320" y="540"/>
              <a:ext cx="945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r>
                <a:rPr lang="en-US" altLang="ru-RU" sz="700">
                  <a:solidFill>
                    <a:srgbClr val="000000"/>
                  </a:solidFill>
                  <a:latin typeface="Arial" panose="020B0604020202020204" pitchFamily="34" charset="0"/>
                  <a:ea typeface="Batang" charset="-127"/>
                  <a:cs typeface="Arial" panose="020B0604020202020204" pitchFamily="34" charset="0"/>
                </a:rPr>
                <a:t>вОпределение</a:t>
              </a:r>
              <a:endParaRPr lang="en-US" altLang="ru-RU" sz="800">
                <a:ea typeface="Batang" charset="-127"/>
                <a:cs typeface="Arial" panose="020B0604020202020204" pitchFamily="34" charset="0"/>
              </a:endParaRPr>
            </a:p>
            <a:p>
              <a:r>
                <a:rPr lang="en-US" altLang="ru-RU" sz="700">
                  <a:solidFill>
                    <a:srgbClr val="000000"/>
                  </a:solidFill>
                  <a:latin typeface="Arial" panose="020B0604020202020204" pitchFamily="34" charset="0"/>
                  <a:ea typeface="Batang" charset="-127"/>
                  <a:cs typeface="Arial" panose="020B0604020202020204" pitchFamily="34" charset="0"/>
                </a:rPr>
                <a:t>проблем</a:t>
              </a:r>
              <a:endParaRPr lang="en-US" altLang="ru-RU">
                <a:ea typeface="Batang" charset="-127"/>
                <a:cs typeface="Arial" panose="020B0604020202020204" pitchFamily="34" charset="0"/>
              </a:endParaRPr>
            </a:p>
          </p:txBody>
        </p:sp>
        <p:sp>
          <p:nvSpPr>
            <p:cNvPr id="102421" name="Rectangle 21"/>
            <p:cNvSpPr>
              <a:spLocks noChangeArrowheads="1"/>
            </p:cNvSpPr>
            <p:nvPr/>
          </p:nvSpPr>
          <p:spPr bwMode="auto">
            <a:xfrm>
              <a:off x="5400" y="540"/>
              <a:ext cx="12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420" name="AutoShape 20"/>
            <p:cNvSpPr>
              <a:spLocks noChangeArrowheads="1"/>
            </p:cNvSpPr>
            <p:nvPr/>
          </p:nvSpPr>
          <p:spPr bwMode="auto">
            <a:xfrm>
              <a:off x="2711" y="5469"/>
              <a:ext cx="1975" cy="912"/>
            </a:xfrm>
            <a:prstGeom prst="roundRect">
              <a:avLst>
                <a:gd name="adj" fmla="val 12500"/>
              </a:avLst>
            </a:prstGeom>
            <a:solidFill>
              <a:srgbClr val="C0FF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19" name="Rectangle 19"/>
            <p:cNvSpPr>
              <a:spLocks noChangeArrowheads="1"/>
            </p:cNvSpPr>
            <p:nvPr/>
          </p:nvSpPr>
          <p:spPr bwMode="auto">
            <a:xfrm>
              <a:off x="3231" y="5555"/>
              <a:ext cx="487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 sz="700">
                  <a:solidFill>
                    <a:srgbClr val="000000"/>
                  </a:solidFill>
                  <a:latin typeface="Arial" panose="020B0604020202020204" pitchFamily="34" charset="0"/>
                  <a:ea typeface="Batang" charset="-127"/>
                  <a:cs typeface="Arial" panose="020B0604020202020204" pitchFamily="34" charset="0"/>
                </a:rPr>
                <a:t>Выполнение</a:t>
              </a:r>
              <a:endParaRPr lang="en-US" altLang="ru-RU">
                <a:ea typeface="Batang" charset="-127"/>
                <a:cs typeface="Arial" panose="020B0604020202020204" pitchFamily="34" charset="0"/>
              </a:endParaRPr>
            </a:p>
          </p:txBody>
        </p:sp>
        <p:sp>
          <p:nvSpPr>
            <p:cNvPr id="102418" name="Rectangle 18"/>
            <p:cNvSpPr>
              <a:spLocks noChangeArrowheads="1"/>
            </p:cNvSpPr>
            <p:nvPr/>
          </p:nvSpPr>
          <p:spPr bwMode="auto">
            <a:xfrm>
              <a:off x="2880" y="5760"/>
              <a:ext cx="1246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ru-RU" sz="700">
                  <a:solidFill>
                    <a:srgbClr val="000000"/>
                  </a:solidFill>
                  <a:latin typeface="Arial" panose="020B0604020202020204" pitchFamily="34" charset="0"/>
                  <a:ea typeface="Batang" charset="-127"/>
                  <a:cs typeface="Arial" panose="020B0604020202020204" pitchFamily="34" charset="0"/>
                </a:rPr>
                <a:t>эсперіментальных</a:t>
              </a:r>
              <a:endParaRPr lang="en-US" altLang="ru-RU">
                <a:ea typeface="Batang" charset="-127"/>
                <a:cs typeface="Arial" panose="020B0604020202020204" pitchFamily="34" charset="0"/>
              </a:endParaRPr>
            </a:p>
          </p:txBody>
        </p:sp>
        <p:sp>
          <p:nvSpPr>
            <p:cNvPr id="102417" name="Rectangle 17"/>
            <p:cNvSpPr>
              <a:spLocks noChangeArrowheads="1"/>
            </p:cNvSpPr>
            <p:nvPr/>
          </p:nvSpPr>
          <p:spPr bwMode="auto">
            <a:xfrm>
              <a:off x="3080" y="5898"/>
              <a:ext cx="55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 sz="700">
                  <a:solidFill>
                    <a:srgbClr val="000000"/>
                  </a:solidFill>
                  <a:latin typeface="Arial" panose="020B0604020202020204" pitchFamily="34" charset="0"/>
                  <a:ea typeface="Batang" charset="-127"/>
                  <a:cs typeface="Arial" panose="020B0604020202020204" pitchFamily="34" charset="0"/>
                </a:rPr>
                <a:t>исследований</a:t>
              </a:r>
              <a:endParaRPr lang="en-US" altLang="ru-RU">
                <a:ea typeface="Batang" charset="-127"/>
                <a:cs typeface="Arial" panose="020B0604020202020204" pitchFamily="34" charset="0"/>
              </a:endParaRPr>
            </a:p>
          </p:txBody>
        </p:sp>
        <p:sp>
          <p:nvSpPr>
            <p:cNvPr id="102416" name="Rectangle 16"/>
            <p:cNvSpPr>
              <a:spLocks noChangeArrowheads="1"/>
            </p:cNvSpPr>
            <p:nvPr/>
          </p:nvSpPr>
          <p:spPr bwMode="auto">
            <a:xfrm>
              <a:off x="3113" y="6068"/>
              <a:ext cx="105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102415" name="Oval 15"/>
            <p:cNvSpPr>
              <a:spLocks noChangeArrowheads="1"/>
            </p:cNvSpPr>
            <p:nvPr/>
          </p:nvSpPr>
          <p:spPr bwMode="auto">
            <a:xfrm>
              <a:off x="1657" y="4828"/>
              <a:ext cx="234" cy="200"/>
            </a:xfrm>
            <a:prstGeom prst="ellipse">
              <a:avLst/>
            </a:prstGeom>
            <a:noFill/>
            <a:ln w="20955">
              <a:solidFill>
                <a:srgbClr val="008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102414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" y="4814"/>
              <a:ext cx="285" cy="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13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" y="4814"/>
              <a:ext cx="285" cy="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12" name="Oval 12"/>
            <p:cNvSpPr>
              <a:spLocks noChangeArrowheads="1"/>
            </p:cNvSpPr>
            <p:nvPr/>
          </p:nvSpPr>
          <p:spPr bwMode="auto">
            <a:xfrm>
              <a:off x="1640" y="4814"/>
              <a:ext cx="268" cy="228"/>
            </a:xfrm>
            <a:prstGeom prst="ellipse">
              <a:avLst/>
            </a:prstGeom>
            <a:noFill/>
            <a:ln w="0">
              <a:solidFill>
                <a:srgbClr val="008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11" name="AutoShape 11"/>
            <p:cNvSpPr>
              <a:spLocks noChangeArrowheads="1"/>
            </p:cNvSpPr>
            <p:nvPr/>
          </p:nvSpPr>
          <p:spPr bwMode="auto">
            <a:xfrm>
              <a:off x="0" y="7392"/>
              <a:ext cx="2109" cy="912"/>
            </a:xfrm>
            <a:prstGeom prst="roundRect">
              <a:avLst>
                <a:gd name="adj" fmla="val 12500"/>
              </a:avLst>
            </a:prstGeom>
            <a:solidFill>
              <a:srgbClr val="C0FF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10" name="Rectangle 10"/>
            <p:cNvSpPr>
              <a:spLocks noChangeArrowheads="1"/>
            </p:cNvSpPr>
            <p:nvPr/>
          </p:nvSpPr>
          <p:spPr bwMode="auto">
            <a:xfrm>
              <a:off x="134" y="7663"/>
              <a:ext cx="947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 sz="700">
                  <a:solidFill>
                    <a:srgbClr val="000000"/>
                  </a:solidFill>
                  <a:latin typeface="Arial" panose="020B0604020202020204" pitchFamily="34" charset="0"/>
                  <a:ea typeface="Batang" charset="-127"/>
                  <a:cs typeface="Arial" panose="020B0604020202020204" pitchFamily="34" charset="0"/>
                </a:rPr>
                <a:t>Публікаціия полученных</a:t>
              </a:r>
              <a:endParaRPr lang="en-US" altLang="ru-RU">
                <a:ea typeface="Batang" charset="-127"/>
                <a:cs typeface="Arial" panose="020B0604020202020204" pitchFamily="34" charset="0"/>
              </a:endParaRPr>
            </a:p>
          </p:txBody>
        </p:sp>
        <p:sp>
          <p:nvSpPr>
            <p:cNvPr id="102409" name="Rectangle 9"/>
            <p:cNvSpPr>
              <a:spLocks noChangeArrowheads="1"/>
            </p:cNvSpPr>
            <p:nvPr/>
          </p:nvSpPr>
          <p:spPr bwMode="auto">
            <a:xfrm>
              <a:off x="584" y="7835"/>
              <a:ext cx="48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 sz="700">
                  <a:solidFill>
                    <a:srgbClr val="000000"/>
                  </a:solidFill>
                  <a:latin typeface="Arial" panose="020B0604020202020204" pitchFamily="34" charset="0"/>
                  <a:ea typeface="Batang" charset="-127"/>
                  <a:cs typeface="Arial" panose="020B0604020202020204" pitchFamily="34" charset="0"/>
                </a:rPr>
                <a:t>результатов</a:t>
              </a:r>
              <a:endParaRPr lang="en-US" altLang="ru-RU">
                <a:ea typeface="Batang" charset="-127"/>
                <a:cs typeface="Arial" panose="020B0604020202020204" pitchFamily="34" charset="0"/>
              </a:endParaRPr>
            </a:p>
          </p:txBody>
        </p:sp>
        <p:sp>
          <p:nvSpPr>
            <p:cNvPr id="102408" name="Rectangle 8"/>
            <p:cNvSpPr>
              <a:spLocks noChangeArrowheads="1"/>
            </p:cNvSpPr>
            <p:nvPr/>
          </p:nvSpPr>
          <p:spPr bwMode="auto">
            <a:xfrm>
              <a:off x="686" y="8959"/>
              <a:ext cx="820" cy="28"/>
            </a:xfrm>
            <a:prstGeom prst="rect">
              <a:avLst/>
            </a:prstGeom>
            <a:solidFill>
              <a:srgbClr val="0080C0"/>
            </a:solidFill>
            <a:ln w="0">
              <a:solidFill>
                <a:srgbClr val="008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10240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" y="2834"/>
              <a:ext cx="1088" cy="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06" name="Freeform 6"/>
            <p:cNvSpPr>
              <a:spLocks/>
            </p:cNvSpPr>
            <p:nvPr/>
          </p:nvSpPr>
          <p:spPr bwMode="auto">
            <a:xfrm>
              <a:off x="4234" y="2834"/>
              <a:ext cx="1071" cy="570"/>
            </a:xfrm>
            <a:custGeom>
              <a:avLst/>
              <a:gdLst>
                <a:gd name="T0" fmla="*/ 0 w 1071"/>
                <a:gd name="T1" fmla="*/ 285 h 570"/>
                <a:gd name="T2" fmla="*/ 536 w 1071"/>
                <a:gd name="T3" fmla="*/ 0 h 570"/>
                <a:gd name="T4" fmla="*/ 1071 w 1071"/>
                <a:gd name="T5" fmla="*/ 285 h 570"/>
                <a:gd name="T6" fmla="*/ 536 w 1071"/>
                <a:gd name="T7" fmla="*/ 570 h 570"/>
                <a:gd name="T8" fmla="*/ 0 w 1071"/>
                <a:gd name="T9" fmla="*/ 285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1" h="570">
                  <a:moveTo>
                    <a:pt x="0" y="285"/>
                  </a:moveTo>
                  <a:lnTo>
                    <a:pt x="536" y="0"/>
                  </a:lnTo>
                  <a:lnTo>
                    <a:pt x="1071" y="285"/>
                  </a:lnTo>
                  <a:lnTo>
                    <a:pt x="536" y="570"/>
                  </a:lnTo>
                  <a:lnTo>
                    <a:pt x="0" y="285"/>
                  </a:lnTo>
                  <a:close/>
                </a:path>
              </a:pathLst>
            </a:custGeom>
            <a:noFill/>
            <a:ln w="0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983C-4D37-4822-AC02-1193B73C66F9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187450" y="1484313"/>
            <a:ext cx="67945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4400" b="1"/>
              <a:t>Благодарю за внимание</a:t>
            </a:r>
          </a:p>
          <a:p>
            <a:endParaRPr lang="ru-RU" altLang="ru-RU" sz="4400" b="1"/>
          </a:p>
          <a:p>
            <a:endParaRPr lang="ru-RU" altLang="ru-RU" sz="4400" b="1"/>
          </a:p>
          <a:p>
            <a:endParaRPr lang="ru-RU" altLang="ru-RU" sz="4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9368-7831-4AC3-8F6B-41ADC00FDBE6}" type="slidenum">
              <a:rPr lang="ru-RU" altLang="ru-RU"/>
              <a:pPr/>
              <a:t>4</a:t>
            </a:fld>
            <a:endParaRPr lang="ru-RU" altLang="ru-RU"/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Документ" r:id="rId3" imgW="6097732" imgH="4075951" progId="Word.Document.8">
                  <p:embed/>
                </p:oleObj>
              </mc:Choice>
              <mc:Fallback>
                <p:oleObj name="Документ" r:id="rId3" imgW="6097732" imgH="4075951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10" descr="c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8C338-9054-44E6-811C-6F30E32EC0BE}" type="slidenum">
              <a:rPr lang="ru-RU" altLang="ru-RU"/>
              <a:pPr/>
              <a:t>5</a:t>
            </a:fld>
            <a:endParaRPr lang="ru-RU" altLang="ru-RU"/>
          </a:p>
        </p:txBody>
      </p:sp>
      <p:pic>
        <p:nvPicPr>
          <p:cNvPr id="13316" name="Picture 1028" descr="c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0301-22DF-419E-851E-0D968FE0F492}" type="slidenum">
              <a:rPr lang="ru-RU" altLang="ru-RU"/>
              <a:pPr/>
              <a:t>6</a:t>
            </a:fld>
            <a:endParaRPr lang="ru-RU" altLang="ru-RU"/>
          </a:p>
        </p:txBody>
      </p:sp>
      <p:pic>
        <p:nvPicPr>
          <p:cNvPr id="17413" name="Picture 5" descr="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C1D5-E7B6-4A03-85D4-1AECFD7A459D}" type="slidenum">
              <a:rPr lang="ru-RU" altLang="ru-RU"/>
              <a:pPr/>
              <a:t>7</a:t>
            </a:fld>
            <a:endParaRPr lang="ru-RU" altLang="ru-RU"/>
          </a:p>
        </p:txBody>
      </p:sp>
      <p:pic>
        <p:nvPicPr>
          <p:cNvPr id="21508" name="Picture 4" descr="c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DEB5-BBEE-43C1-8186-32662A9469E6}" type="slidenum">
              <a:rPr lang="ru-RU" altLang="ru-RU"/>
              <a:pPr/>
              <a:t>8</a:t>
            </a:fld>
            <a:endParaRPr lang="ru-RU" altLang="ru-RU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66750"/>
            <a:ext cx="88582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68288" y="115888"/>
            <a:ext cx="8335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b="1"/>
              <a:t>Стандарты для проведения научных исследований</a:t>
            </a:r>
            <a:endParaRPr lang="ru-RU" alt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E81E-2608-4FE2-BC4B-D7562E179506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268288" y="115888"/>
            <a:ext cx="8875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b="1"/>
              <a:t>Сетевые  протоколы</a:t>
            </a:r>
            <a:endParaRPr lang="ru-RU" altLang="ru-RU" b="1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836613"/>
            <a:ext cx="8856662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овая презентация">
  <a:themeElements>
    <a:clrScheme name="Новая презентац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Новая 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Новая презентац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Новая презентация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Office\Шаблоны\Новая презентация.pot</Template>
  <TotalTime>2516</TotalTime>
  <Words>735</Words>
  <Application>Microsoft Office PowerPoint</Application>
  <PresentationFormat>Экран (4:3)</PresentationFormat>
  <Paragraphs>146</Paragraphs>
  <Slides>30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Arial Unicode MS</vt:lpstr>
      <vt:lpstr>Batang</vt:lpstr>
      <vt:lpstr>Comic Sans MS</vt:lpstr>
      <vt:lpstr>굴림</vt:lpstr>
      <vt:lpstr>Times New Roman</vt:lpstr>
      <vt:lpstr>Новая презентация</vt:lpstr>
      <vt:lpstr>Документ</vt:lpstr>
      <vt:lpstr>Рисунок</vt:lpstr>
      <vt:lpstr>  ВЕБ-СЕРВИСЫ В НАУЧНЫХ ИССЛЕДОВАНИЯХ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наука</dc:title>
  <dc:creator>GALIA</dc:creator>
  <cp:lastModifiedBy>Zhuykov</cp:lastModifiedBy>
  <cp:revision>51</cp:revision>
  <dcterms:created xsi:type="dcterms:W3CDTF">2007-11-14T19:42:43Z</dcterms:created>
  <dcterms:modified xsi:type="dcterms:W3CDTF">2022-09-16T08:24:54Z</dcterms:modified>
</cp:coreProperties>
</file>